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2.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notesSlides/notesSlide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6.xml" ContentType="application/vnd.openxmlformats-officedocument.presentationml.tags+xml"/>
  <Override PartName="/ppt/notesSlides/notesSlide22.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23.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24.xml" ContentType="application/vnd.openxmlformats-officedocument.presentationml.notesSlide+xml"/>
  <Override PartName="/ppt/tags/tag152.xml" ContentType="application/vnd.openxmlformats-officedocument.presentationml.tags+xml"/>
  <Override PartName="/ppt/notesSlides/notesSlide25.xml" ContentType="application/vnd.openxmlformats-officedocument.presentationml.notesSlide+xml"/>
  <Override PartName="/ppt/tags/tag153.xml" ContentType="application/vnd.openxmlformats-officedocument.presentationml.tags+xml"/>
  <Override PartName="/ppt/notesSlides/notesSlide26.xml" ContentType="application/vnd.openxmlformats-officedocument.presentationml.notesSlide+xml"/>
  <Override PartName="/ppt/tags/tag154.xml" ContentType="application/vnd.openxmlformats-officedocument.presentationml.tags+xml"/>
  <Override PartName="/ppt/notesSlides/notesSlide27.xml" ContentType="application/vnd.openxmlformats-officedocument.presentationml.notesSlide+xml"/>
  <Override PartName="/ppt/tags/tag155.xml" ContentType="application/vnd.openxmlformats-officedocument.presentationml.tags+xml"/>
  <Override PartName="/ppt/notesSlides/notesSlide28.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9.xml" ContentType="application/vnd.openxmlformats-officedocument.presentationml.notesSlide+xml"/>
  <Override PartName="/ppt/tags/tag160.xml" ContentType="application/vnd.openxmlformats-officedocument.presentationml.tags+xml"/>
  <Override PartName="/ppt/notesSlides/notesSlide30.xml" ContentType="application/vnd.openxmlformats-officedocument.presentationml.notesSlide+xml"/>
  <Override PartName="/ppt/tags/tag161.xml" ContentType="application/vnd.openxmlformats-officedocument.presentationml.tags+xml"/>
  <Override PartName="/ppt/notesSlides/notesSlide31.xml" ContentType="application/vnd.openxmlformats-officedocument.presentationml.notesSlide+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37.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38.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9.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7" r:id="rId2"/>
    <p:sldId id="258" r:id="rId3"/>
    <p:sldId id="259" r:id="rId4"/>
    <p:sldId id="260" r:id="rId5"/>
    <p:sldId id="261" r:id="rId6"/>
    <p:sldId id="302" r:id="rId7"/>
    <p:sldId id="262" r:id="rId8"/>
    <p:sldId id="263" r:id="rId9"/>
    <p:sldId id="315" r:id="rId10"/>
    <p:sldId id="316" r:id="rId11"/>
    <p:sldId id="291" r:id="rId12"/>
    <p:sldId id="3619" r:id="rId13"/>
    <p:sldId id="3621" r:id="rId14"/>
    <p:sldId id="265" r:id="rId15"/>
    <p:sldId id="266" r:id="rId16"/>
    <p:sldId id="3622" r:id="rId17"/>
    <p:sldId id="2007578141" r:id="rId18"/>
    <p:sldId id="2007578160" r:id="rId19"/>
    <p:sldId id="2007578142" r:id="rId20"/>
    <p:sldId id="2007578143" r:id="rId21"/>
    <p:sldId id="2007578144" r:id="rId22"/>
    <p:sldId id="2007578154" r:id="rId23"/>
    <p:sldId id="2007578129" r:id="rId24"/>
    <p:sldId id="2007578134" r:id="rId25"/>
    <p:sldId id="3623" r:id="rId26"/>
    <p:sldId id="2007578139" r:id="rId27"/>
    <p:sldId id="2007578131" r:id="rId28"/>
    <p:sldId id="2007578135" r:id="rId29"/>
    <p:sldId id="2007578140" r:id="rId30"/>
    <p:sldId id="2007578132" r:id="rId31"/>
    <p:sldId id="2007578133" r:id="rId32"/>
    <p:sldId id="285" r:id="rId33"/>
    <p:sldId id="310" r:id="rId34"/>
    <p:sldId id="2007578148" r:id="rId35"/>
    <p:sldId id="309" r:id="rId36"/>
    <p:sldId id="2007578149" r:id="rId37"/>
    <p:sldId id="2007578153" r:id="rId38"/>
    <p:sldId id="2007578152" r:id="rId39"/>
    <p:sldId id="311" r:id="rId40"/>
    <p:sldId id="2007578157" r:id="rId41"/>
    <p:sldId id="312" r:id="rId42"/>
    <p:sldId id="2007578158" r:id="rId43"/>
    <p:sldId id="2007578164" r:id="rId44"/>
    <p:sldId id="2007578159" r:id="rId45"/>
    <p:sldId id="2007578136" r:id="rId46"/>
    <p:sldId id="2007578137" r:id="rId47"/>
    <p:sldId id="2007578147" r:id="rId48"/>
    <p:sldId id="287" r:id="rId49"/>
    <p:sldId id="2007578161" r:id="rId50"/>
    <p:sldId id="2007578162" r:id="rId51"/>
    <p:sldId id="282"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4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A1716-47C0-476A-87C1-DE614CFAEEC2}" type="datetimeFigureOut">
              <a:rPr lang="en-US" smtClean="0"/>
              <a:t>7/14/2024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B44AB-E766-404D-85A1-06018E740D4D}" type="slidenum">
              <a:rPr lang="en-US" smtClean="0"/>
              <a:t>‹#›</a:t>
            </a:fld>
            <a:endParaRPr lang="en-US"/>
          </a:p>
        </p:txBody>
      </p:sp>
    </p:spTree>
    <p:extLst>
      <p:ext uri="{BB962C8B-B14F-4D97-AF65-F5344CB8AC3E}">
        <p14:creationId xmlns:p14="http://schemas.microsoft.com/office/powerpoint/2010/main" val="3281792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083196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solidFill>
                  <a:schemeClr val="tx1">
                    <a:lumMod val="85000"/>
                    <a:lumOff val="15000"/>
                  </a:schemeClr>
                </a:solidFill>
                <a:latin typeface="+mn-ea"/>
                <a:cs typeface="+mn-ea"/>
              </a:rPr>
              <a:t>针对问题提出具体解决方案，明确实施步骤。</a:t>
            </a:r>
          </a:p>
          <a:p>
            <a:r>
              <a:rPr lang="zh-CN" altLang="en-US">
                <a:solidFill>
                  <a:srgbClr val="FFFFFF"/>
                </a:solidFill>
                <a:latin typeface="+mn-ea"/>
                <a:cs typeface="+mn-ea"/>
              </a:rPr>
              <a:t>设计实验或调研，验证解决方案的有效性。</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796095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819789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59305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b="1" i="0">
                <a:solidFill>
                  <a:srgbClr val="060607"/>
                </a:solidFill>
                <a:effectLst/>
                <a:highlight>
                  <a:srgbClr val="FFFFFF"/>
                </a:highlight>
                <a:latin typeface="-apple-system"/>
              </a:rPr>
              <a:t>工具字典 </a:t>
            </a:r>
            <a:r>
              <a:rPr lang="en-US" altLang="zh-CN" b="1" i="0">
                <a:solidFill>
                  <a:srgbClr val="060607"/>
                </a:solidFill>
                <a:effectLst/>
                <a:highlight>
                  <a:srgbClr val="FFFFFF"/>
                </a:highlight>
                <a:latin typeface="-apple-system"/>
              </a:rPr>
              <a:t>Tool_dic</a:t>
            </a:r>
            <a:r>
              <a:rPr lang="zh-CN" altLang="en-US" b="0" i="0">
                <a:solidFill>
                  <a:srgbClr val="060607"/>
                </a:solidFill>
                <a:effectLst/>
                <a:highlight>
                  <a:srgbClr val="FFFFFF"/>
                </a:highlight>
                <a:latin typeface="-apple-system"/>
              </a:rPr>
              <a:t>：</a:t>
            </a:r>
            <a:r>
              <a:rPr lang="en-US" altLang="zh-CN" b="0" i="0">
                <a:solidFill>
                  <a:srgbClr val="060607"/>
                </a:solidFill>
                <a:effectLst/>
                <a:highlight>
                  <a:srgbClr val="FFFFFF"/>
                </a:highlight>
                <a:latin typeface="-apple-system"/>
              </a:rPr>
              <a:t>Tool_dic </a:t>
            </a:r>
            <a:r>
              <a:rPr lang="zh-CN" altLang="en-US" b="0" i="0">
                <a:solidFill>
                  <a:srgbClr val="060607"/>
                </a:solidFill>
                <a:effectLst/>
                <a:highlight>
                  <a:srgbClr val="FFFFFF"/>
                </a:highlight>
                <a:latin typeface="-apple-system"/>
              </a:rPr>
              <a:t>是一个包含了多个</a:t>
            </a:r>
            <a:r>
              <a:rPr lang="en-US" altLang="zh-CN" b="0" i="0">
                <a:solidFill>
                  <a:srgbClr val="060607"/>
                </a:solidFill>
                <a:effectLst/>
                <a:highlight>
                  <a:srgbClr val="FFFFFF"/>
                </a:highlight>
                <a:latin typeface="-apple-system"/>
              </a:rPr>
              <a:t>API</a:t>
            </a:r>
            <a:r>
              <a:rPr lang="zh-CN" altLang="en-US" b="0" i="0">
                <a:solidFill>
                  <a:srgbClr val="060607"/>
                </a:solidFill>
                <a:effectLst/>
                <a:highlight>
                  <a:srgbClr val="FFFFFF"/>
                </a:highlight>
                <a:latin typeface="-apple-system"/>
              </a:rPr>
              <a:t>工具信息的字典，每个</a:t>
            </a:r>
            <a:r>
              <a:rPr lang="en-US" altLang="zh-CN" b="0" i="0">
                <a:solidFill>
                  <a:srgbClr val="060607"/>
                </a:solidFill>
                <a:effectLst/>
                <a:highlight>
                  <a:srgbClr val="FFFFFF"/>
                </a:highlight>
                <a:latin typeface="-apple-system"/>
              </a:rPr>
              <a:t>API</a:t>
            </a:r>
            <a:r>
              <a:rPr lang="zh-CN" altLang="en-US" b="0" i="0">
                <a:solidFill>
                  <a:srgbClr val="060607"/>
                </a:solidFill>
                <a:effectLst/>
                <a:highlight>
                  <a:srgbClr val="FFFFFF"/>
                </a:highlight>
                <a:latin typeface="-apple-system"/>
              </a:rPr>
              <a:t>工具可能具有不同的功能和用途。例如，在处理用户问题时，可以根据问题的性质选择适当的</a:t>
            </a:r>
            <a:r>
              <a:rPr lang="en-US" altLang="zh-CN" b="0" i="0">
                <a:solidFill>
                  <a:srgbClr val="060607"/>
                </a:solidFill>
                <a:effectLst/>
                <a:highlight>
                  <a:srgbClr val="FFFFFF"/>
                </a:highlight>
                <a:latin typeface="-apple-system"/>
              </a:rPr>
              <a:t>API</a:t>
            </a:r>
            <a:r>
              <a:rPr lang="zh-CN" altLang="en-US" b="0" i="0">
                <a:solidFill>
                  <a:srgbClr val="060607"/>
                </a:solidFill>
                <a:effectLst/>
                <a:highlight>
                  <a:srgbClr val="FFFFFF"/>
                </a:highlight>
                <a:latin typeface="-apple-system"/>
              </a:rPr>
              <a:t>工具来获取所需信息。</a:t>
            </a:r>
          </a:p>
          <a:p>
            <a:r>
              <a:rPr lang="en-US" altLang="zh-CN"/>
              <a:t>api</a:t>
            </a:r>
            <a:r>
              <a:rPr lang="zh-CN" altLang="en-US" b="0" i="0">
                <a:solidFill>
                  <a:srgbClr val="060607"/>
                </a:solidFill>
                <a:effectLst/>
                <a:highlight>
                  <a:srgbClr val="FFFFFF"/>
                </a:highlight>
                <a:latin typeface="-apple-system"/>
              </a:rPr>
              <a:t> 可能是你当前决定使用的售货机，而 </a:t>
            </a:r>
            <a:r>
              <a:rPr lang="en-US" altLang="zh-CN"/>
              <a:t>tool_used</a:t>
            </a:r>
            <a:r>
              <a:rPr lang="zh-CN" altLang="en-US" b="0" i="0">
                <a:solidFill>
                  <a:srgbClr val="060607"/>
                </a:solidFill>
                <a:effectLst/>
                <a:highlight>
                  <a:srgbClr val="FFFFFF"/>
                </a:highlight>
                <a:latin typeface="-apple-system"/>
              </a:rPr>
              <a:t> 记录了你已经使用过哪些售货机</a:t>
            </a:r>
            <a:br>
              <a:rPr lang="zh-CN" altLang="en-US" b="0" i="0">
                <a:solidFill>
                  <a:srgbClr val="060607"/>
                </a:solidFill>
                <a:effectLst/>
                <a:highlight>
                  <a:srgbClr val="FFFFFF"/>
                </a:highlight>
                <a:latin typeface="-apple-system"/>
              </a:rPr>
            </a:b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656068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86205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26491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a:solidFill>
                  <a:srgbClr val="060607"/>
                </a:solidFill>
                <a:effectLst/>
                <a:highlight>
                  <a:srgbClr val="FFFFFF"/>
                </a:highlight>
                <a:latin typeface="-apple-system"/>
              </a:rPr>
              <a:t>代码中的重试机制主要集中在任务需要工具时的</a:t>
            </a:r>
            <a:r>
              <a:rPr lang="en-US" altLang="zh-CN" b="0" i="0">
                <a:solidFill>
                  <a:srgbClr val="060607"/>
                </a:solidFill>
                <a:effectLst/>
                <a:highlight>
                  <a:srgbClr val="FFFFFF"/>
                </a:highlight>
                <a:latin typeface="-apple-system"/>
              </a:rPr>
              <a:t>API</a:t>
            </a:r>
            <a:r>
              <a:rPr lang="zh-CN" altLang="en-US" b="0" i="0">
                <a:solidFill>
                  <a:srgbClr val="060607"/>
                </a:solidFill>
                <a:effectLst/>
                <a:highlight>
                  <a:srgbClr val="FFFFFF"/>
                </a:highlight>
                <a:latin typeface="-apple-system"/>
              </a:rPr>
              <a:t>调用上。如果任务不需要工具，即 </a:t>
            </a:r>
            <a:r>
              <a:rPr lang="en-US" altLang="zh-CN"/>
              <a:t>tool_check_result == 1</a:t>
            </a:r>
            <a:r>
              <a:rPr lang="zh-CN" altLang="en-US" b="0" i="0">
                <a:solidFill>
                  <a:srgbClr val="060607"/>
                </a:solidFill>
                <a:effectLst/>
                <a:highlight>
                  <a:srgbClr val="FFFFFF"/>
                </a:highlight>
                <a:latin typeface="-apple-system"/>
              </a:rPr>
              <a:t>，代码将直接调用 </a:t>
            </a:r>
            <a:r>
              <a:rPr lang="en-US" altLang="zh-CN"/>
              <a:t>answer_generation_direct</a:t>
            </a:r>
            <a:r>
              <a:rPr lang="en-US" altLang="zh-CN" b="0" i="0">
                <a:solidFill>
                  <a:srgbClr val="060607"/>
                </a:solidFill>
                <a:effectLst/>
                <a:highlight>
                  <a:srgbClr val="FFFFFF"/>
                </a:highlight>
                <a:latin typeface="-apple-system"/>
              </a:rPr>
              <a:t> </a:t>
            </a:r>
            <a:r>
              <a:rPr lang="zh-CN" altLang="en-US" b="0" i="0">
                <a:solidFill>
                  <a:srgbClr val="060607"/>
                </a:solidFill>
                <a:effectLst/>
                <a:highlight>
                  <a:srgbClr val="FFFFFF"/>
                </a:highlight>
                <a:latin typeface="-apple-system"/>
              </a:rPr>
              <a:t>函数生成答案，而不会进行重试。只有在使用</a:t>
            </a:r>
            <a:r>
              <a:rPr lang="en-US" altLang="zh-CN" b="0" i="0">
                <a:solidFill>
                  <a:srgbClr val="060607"/>
                </a:solidFill>
                <a:effectLst/>
                <a:highlight>
                  <a:srgbClr val="FFFFFF"/>
                </a:highlight>
                <a:latin typeface="-apple-system"/>
              </a:rPr>
              <a:t>API</a:t>
            </a:r>
            <a:r>
              <a:rPr lang="zh-CN" altLang="en-US" b="0" i="0">
                <a:solidFill>
                  <a:srgbClr val="060607"/>
                </a:solidFill>
                <a:effectLst/>
                <a:highlight>
                  <a:srgbClr val="FFFFFF"/>
                </a:highlight>
                <a:latin typeface="-apple-system"/>
              </a:rPr>
              <a:t>工具时，代码才会根据答案的合理性进行重试</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93335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8456A6E-163E-46E8-A265-53811722F391}" type="slidenum">
              <a:rPr lang="zh-CN" altLang="en-US" smtClean="0"/>
              <a:t>23</a:t>
            </a:fld>
            <a:endParaRPr lang="zh-CN" altLang="en-US"/>
          </a:p>
        </p:txBody>
      </p:sp>
    </p:spTree>
    <p:extLst>
      <p:ext uri="{BB962C8B-B14F-4D97-AF65-F5344CB8AC3E}">
        <p14:creationId xmlns:p14="http://schemas.microsoft.com/office/powerpoint/2010/main" val="768749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a:solidFill>
                  <a:schemeClr val="accent1"/>
                </a:solidFill>
                <a:latin typeface="Calibri" panose="020F0502020204030204" pitchFamily="34" charset="0"/>
                <a:ea typeface="微软雅黑" panose="020B0503020204020204" pitchFamily="34" charset="-122"/>
              </a:rPr>
              <a:t>提取核心功能</a:t>
            </a:r>
            <a:r>
              <a:rPr lang="en-US" altLang="zh-CN" sz="1800" b="1">
                <a:solidFill>
                  <a:schemeClr val="accent1"/>
                </a:solidFill>
                <a:latin typeface="Calibri" panose="020F0502020204030204" pitchFamily="34" charset="0"/>
                <a:ea typeface="微软雅黑" panose="020B0503020204020204" pitchFamily="34" charset="-122"/>
              </a:rPr>
              <a:t>:</a:t>
            </a:r>
            <a:r>
              <a:rPr lang="zh-CN" altLang="zh-CN" sz="1800">
                <a:solidFill>
                  <a:srgbClr val="000000"/>
                </a:solidFill>
                <a:effectLst/>
                <a:highlight>
                  <a:srgbClr val="FFFF00"/>
                </a:highlight>
                <a:ea typeface="Calibri" panose="020F0502020204030204" pitchFamily="34" charset="0"/>
              </a:rPr>
              <a:t>工具文档通常包含大量不相关的信息，这使得难以理解</a:t>
            </a:r>
            <a:r>
              <a:rPr lang="en-US" altLang="zh-CN" sz="1800">
                <a:solidFill>
                  <a:srgbClr val="000000"/>
                </a:solidFill>
                <a:effectLst/>
                <a:highlight>
                  <a:srgbClr val="FFFF00"/>
                </a:highlight>
                <a:ea typeface="Calibri" panose="020F0502020204030204" pitchFamily="34" charset="0"/>
              </a:rPr>
              <a:t> LLM </a:t>
            </a:r>
            <a:r>
              <a:rPr lang="zh-CN" altLang="zh-CN" sz="1800">
                <a:solidFill>
                  <a:srgbClr val="000000"/>
                </a:solidFill>
                <a:effectLst/>
                <a:highlight>
                  <a:srgbClr val="FFFF00"/>
                </a:highlight>
                <a:ea typeface="Calibri" panose="020F0502020204030204" pitchFamily="34" charset="0"/>
              </a:rPr>
              <a:t>的实际用法。</a:t>
            </a:r>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t>24</a:t>
            </a:fld>
            <a:endParaRPr lang="zh-CN" altLang="en-US"/>
          </a:p>
        </p:txBody>
      </p:sp>
    </p:spTree>
    <p:extLst>
      <p:ext uri="{BB962C8B-B14F-4D97-AF65-F5344CB8AC3E}">
        <p14:creationId xmlns:p14="http://schemas.microsoft.com/office/powerpoint/2010/main" val="3691016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64548187-c85d-4ef4-9e53-0831496356ea.source.3.zh-Hans</a:t>
            </a:r>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t>25</a:t>
            </a:fld>
            <a:endParaRPr lang="zh-CN" altLang="en-US"/>
          </a:p>
        </p:txBody>
      </p:sp>
    </p:spTree>
    <p:extLst>
      <p:ext uri="{BB962C8B-B14F-4D97-AF65-F5344CB8AC3E}">
        <p14:creationId xmlns:p14="http://schemas.microsoft.com/office/powerpoint/2010/main" val="308566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24292F"/>
                </a:solidFill>
                <a:effectLst/>
                <a:highlight>
                  <a:srgbClr val="F4F6F8"/>
                </a:highlight>
                <a:latin typeface="-apple-system"/>
              </a:rPr>
              <a:t>这段</a:t>
            </a:r>
            <a:r>
              <a:rPr lang="en-US" altLang="zh-CN" b="0" i="0">
                <a:solidFill>
                  <a:srgbClr val="24292F"/>
                </a:solidFill>
                <a:effectLst/>
                <a:highlight>
                  <a:srgbClr val="F4F6F8"/>
                </a:highlight>
                <a:latin typeface="-apple-system"/>
              </a:rPr>
              <a:t>JSON</a:t>
            </a:r>
            <a:r>
              <a:rPr lang="zh-CN" altLang="en-US" b="0" i="0">
                <a:solidFill>
                  <a:srgbClr val="24292F"/>
                </a:solidFill>
                <a:effectLst/>
                <a:highlight>
                  <a:srgbClr val="F4F6F8"/>
                </a:highlight>
                <a:latin typeface="-apple-system"/>
              </a:rPr>
              <a:t>数据描述了一个名为</a:t>
            </a:r>
            <a:r>
              <a:rPr lang="en-US" altLang="zh-CN" b="0" i="0">
                <a:solidFill>
                  <a:srgbClr val="24292F"/>
                </a:solidFill>
                <a:effectLst/>
                <a:highlight>
                  <a:srgbClr val="F4F6F8"/>
                </a:highlight>
                <a:latin typeface="-apple-system"/>
              </a:rPr>
              <a:t>"Cartify"</a:t>
            </a:r>
            <a:r>
              <a:rPr lang="zh-CN" altLang="en-US" b="0" i="0">
                <a:solidFill>
                  <a:srgbClr val="24292F"/>
                </a:solidFill>
                <a:effectLst/>
                <a:highlight>
                  <a:srgbClr val="F4F6F8"/>
                </a:highlight>
                <a:latin typeface="-apple-system"/>
              </a:rPr>
              <a:t>的工具，它是一个电子商务</a:t>
            </a:r>
            <a:r>
              <a:rPr lang="en-US" altLang="zh-CN" b="0" i="0">
                <a:solidFill>
                  <a:srgbClr val="24292F"/>
                </a:solidFill>
                <a:effectLst/>
                <a:highlight>
                  <a:srgbClr val="F4F6F8"/>
                </a:highlight>
                <a:latin typeface="-apple-system"/>
              </a:rPr>
              <a:t>API</a:t>
            </a:r>
            <a:r>
              <a:rPr lang="zh-CN" altLang="en-US" b="0" i="0">
                <a:solidFill>
                  <a:srgbClr val="24292F"/>
                </a:solidFill>
                <a:effectLst/>
                <a:highlight>
                  <a:srgbClr val="F4F6F8"/>
                </a:highlight>
                <a:latin typeface="-apple-system"/>
              </a:rPr>
              <a:t>，用于构建和管理在线商店和项目组合。</a:t>
            </a:r>
            <a:endParaRPr lang="en-US" altLang="zh-CN" b="0" i="0">
              <a:solidFill>
                <a:srgbClr val="24292F"/>
              </a:solidFill>
              <a:effectLst/>
              <a:highlight>
                <a:srgbClr val="F4F6F8"/>
              </a:highlight>
              <a:latin typeface="-apple-system"/>
            </a:endParaRPr>
          </a:p>
          <a:p>
            <a:r>
              <a:rPr lang="zh-CN" altLang="en-US" b="0" i="0">
                <a:solidFill>
                  <a:srgbClr val="24292F"/>
                </a:solidFill>
                <a:effectLst/>
                <a:highlight>
                  <a:srgbClr val="F4F6F8"/>
                </a:highlight>
                <a:latin typeface="-apple-system"/>
              </a:rPr>
              <a:t>这个</a:t>
            </a:r>
            <a:r>
              <a:rPr lang="en-US" altLang="zh-CN" b="0" i="0">
                <a:solidFill>
                  <a:srgbClr val="24292F"/>
                </a:solidFill>
                <a:effectLst/>
                <a:highlight>
                  <a:srgbClr val="F4F6F8"/>
                </a:highlight>
                <a:latin typeface="-apple-system"/>
              </a:rPr>
              <a:t>API</a:t>
            </a:r>
            <a:r>
              <a:rPr lang="zh-CN" altLang="en-US" b="0" i="0">
                <a:solidFill>
                  <a:srgbClr val="24292F"/>
                </a:solidFill>
                <a:effectLst/>
                <a:highlight>
                  <a:srgbClr val="F4F6F8"/>
                </a:highlight>
                <a:latin typeface="-apple-system"/>
              </a:rPr>
              <a:t>允许你创建产品、管理订单、跟踪货物运输等功能。它基于现代技术构建，易于与现有系统集成，并提供安全可靠的平台，确保你的数据安全。</a:t>
            </a:r>
            <a:endParaRPr lang="en-US" altLang="zh-CN" b="0" i="0">
              <a:solidFill>
                <a:srgbClr val="24292F"/>
              </a:solidFill>
              <a:effectLst/>
              <a:highlight>
                <a:srgbClr val="F4F6F8"/>
              </a:highlight>
              <a:latin typeface="-apple-system"/>
            </a:endParaRPr>
          </a:p>
          <a:p>
            <a:pPr algn="l"/>
            <a:r>
              <a:rPr lang="zh-CN" altLang="en-US" b="0" i="0">
                <a:solidFill>
                  <a:srgbClr val="24292F"/>
                </a:solidFill>
                <a:effectLst/>
                <a:highlight>
                  <a:srgbClr val="F4F6F8"/>
                </a:highlight>
                <a:latin typeface="-apple-system"/>
              </a:rPr>
              <a:t>具体到</a:t>
            </a:r>
            <a:r>
              <a:rPr lang="en-US" altLang="zh-CN" b="0" i="0">
                <a:solidFill>
                  <a:srgbClr val="24292F"/>
                </a:solidFill>
                <a:effectLst/>
                <a:highlight>
                  <a:srgbClr val="F4F6F8"/>
                </a:highlight>
                <a:latin typeface="-apple-system"/>
              </a:rPr>
              <a:t>"getOrders" API</a:t>
            </a:r>
            <a:r>
              <a:rPr lang="zh-CN" altLang="en-US" b="0" i="0">
                <a:solidFill>
                  <a:srgbClr val="24292F"/>
                </a:solidFill>
                <a:effectLst/>
                <a:highlight>
                  <a:srgbClr val="F4F6F8"/>
                </a:highlight>
                <a:latin typeface="-apple-system"/>
              </a:rPr>
              <a:t>端点：</a:t>
            </a:r>
            <a:endParaRPr lang="en-US" altLang="zh-CN" b="0" i="0">
              <a:solidFill>
                <a:srgbClr val="24292F"/>
              </a:solidFill>
              <a:effectLst/>
              <a:highlight>
                <a:srgbClr val="F4F6F8"/>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060607"/>
                </a:solidFill>
                <a:effectLst/>
                <a:highlight>
                  <a:srgbClr val="FFFFFF"/>
                </a:highlight>
                <a:latin typeface="-apple-system"/>
              </a:rPr>
              <a:t>"tool_guidelines"</a:t>
            </a:r>
            <a:r>
              <a:rPr lang="en-US" altLang="zh-CN" b="0" i="0">
                <a:solidFill>
                  <a:srgbClr val="060607"/>
                </a:solidFill>
                <a:effectLst/>
                <a:highlight>
                  <a:srgbClr val="FFFFFF"/>
                </a:highlight>
                <a:latin typeface="-apple-system"/>
              </a:rPr>
              <a:t>: </a:t>
            </a:r>
            <a:r>
              <a:rPr lang="zh-CN" altLang="en-US" b="0" i="0">
                <a:solidFill>
                  <a:srgbClr val="060607"/>
                </a:solidFill>
                <a:effectLst/>
                <a:highlight>
                  <a:srgbClr val="FFFFFF"/>
                </a:highlight>
                <a:latin typeface="-apple-system"/>
              </a:rPr>
              <a:t>包含了使用 </a:t>
            </a:r>
            <a:r>
              <a:rPr lang="en-US" altLang="zh-CN" b="0" i="0">
                <a:solidFill>
                  <a:srgbClr val="060607"/>
                </a:solidFill>
                <a:effectLst/>
                <a:highlight>
                  <a:srgbClr val="FFFFFF"/>
                </a:highlight>
                <a:latin typeface="-apple-system"/>
              </a:rPr>
              <a:t>"Cartify" </a:t>
            </a:r>
            <a:r>
              <a:rPr lang="zh-CN" altLang="en-US" b="0" i="0">
                <a:solidFill>
                  <a:srgbClr val="060607"/>
                </a:solidFill>
                <a:effectLst/>
                <a:highlight>
                  <a:srgbClr val="FFFFFF"/>
                </a:highlight>
                <a:latin typeface="-apple-system"/>
              </a:rPr>
              <a:t>工具时的具体指导和</a:t>
            </a:r>
            <a:r>
              <a:rPr lang="en-US" altLang="zh-CN" b="0" i="0">
                <a:solidFill>
                  <a:srgbClr val="060607"/>
                </a:solidFill>
                <a:effectLst/>
                <a:highlight>
                  <a:srgbClr val="FFFFFF"/>
                </a:highlight>
                <a:latin typeface="-apple-system"/>
              </a:rPr>
              <a:t>API</a:t>
            </a:r>
            <a:r>
              <a:rPr lang="zh-CN" altLang="en-US" b="0" i="0">
                <a:solidFill>
                  <a:srgbClr val="060607"/>
                </a:solidFill>
                <a:effectLst/>
                <a:highlight>
                  <a:srgbClr val="FFFFFF"/>
                </a:highlight>
                <a:latin typeface="-apple-system"/>
              </a:rPr>
              <a:t>详情。每个</a:t>
            </a:r>
            <a:r>
              <a:rPr lang="en-US" altLang="zh-CN" b="0" i="0">
                <a:solidFill>
                  <a:srgbClr val="060607"/>
                </a:solidFill>
                <a:effectLst/>
                <a:highlight>
                  <a:srgbClr val="FFFFFF"/>
                </a:highlight>
                <a:latin typeface="-apple-system"/>
              </a:rPr>
              <a:t>API</a:t>
            </a:r>
            <a:r>
              <a:rPr lang="zh-CN" altLang="en-US" b="0" i="0">
                <a:solidFill>
                  <a:srgbClr val="060607"/>
                </a:solidFill>
                <a:effectLst/>
                <a:highlight>
                  <a:srgbClr val="FFFFFF"/>
                </a:highlight>
                <a:latin typeface="-apple-system"/>
              </a:rPr>
              <a:t>都有一个名称、描述、所需参数、可选参数和使用示例。</a:t>
            </a:r>
            <a:endParaRPr lang="zh-CN" altLang="en-US" b="0" i="0">
              <a:solidFill>
                <a:srgbClr val="24292F"/>
              </a:solidFill>
              <a:effectLst/>
              <a:highlight>
                <a:srgbClr val="F4F6F8"/>
              </a:highlight>
              <a:latin typeface="-apple-system"/>
            </a:endParaRPr>
          </a:p>
          <a:p>
            <a:pPr algn="l">
              <a:buFont typeface="Arial" panose="020B0604020202020204" pitchFamily="34" charset="0"/>
              <a:buChar char="•"/>
            </a:pPr>
            <a:r>
              <a:rPr lang="zh-CN" altLang="en-US" b="1" i="0">
                <a:solidFill>
                  <a:srgbClr val="24292F"/>
                </a:solidFill>
                <a:effectLst/>
                <a:highlight>
                  <a:srgbClr val="F4F6F8"/>
                </a:highlight>
                <a:latin typeface="-apple-system"/>
              </a:rPr>
              <a:t>名称</a:t>
            </a:r>
            <a:r>
              <a:rPr lang="en-US" altLang="zh-CN" b="0" i="0">
                <a:solidFill>
                  <a:srgbClr val="24292F"/>
                </a:solidFill>
                <a:effectLst/>
                <a:highlight>
                  <a:srgbClr val="F4F6F8"/>
                </a:highlight>
                <a:latin typeface="-apple-system"/>
              </a:rPr>
              <a:t>: getOrders</a:t>
            </a:r>
          </a:p>
          <a:p>
            <a:pPr algn="l">
              <a:buFont typeface="Arial" panose="020B0604020202020204" pitchFamily="34" charset="0"/>
              <a:buChar char="•"/>
            </a:pPr>
            <a:r>
              <a:rPr lang="zh-CN" altLang="en-US" b="1" i="0">
                <a:solidFill>
                  <a:srgbClr val="24292F"/>
                </a:solidFill>
                <a:effectLst/>
                <a:highlight>
                  <a:srgbClr val="F4F6F8"/>
                </a:highlight>
                <a:latin typeface="-apple-system"/>
              </a:rPr>
              <a:t>描述</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此端点用于检索所有订单。</a:t>
            </a:r>
            <a:endParaRPr lang="en-US" altLang="zh-CN" b="0" i="0">
              <a:solidFill>
                <a:srgbClr val="24292F"/>
              </a:solidFill>
              <a:effectLst/>
              <a:highlight>
                <a:srgbClr val="F4F6F8"/>
              </a:highlight>
              <a:latin typeface="-apple-system"/>
            </a:endParaRPr>
          </a:p>
          <a:p>
            <a:pPr algn="l">
              <a:buFont typeface="Arial" panose="020B0604020202020204" pitchFamily="34" charset="0"/>
              <a:buChar char="•"/>
            </a:pPr>
            <a:r>
              <a:rPr lang="zh-CN" altLang="en-US" b="1" i="0">
                <a:solidFill>
                  <a:srgbClr val="24292F"/>
                </a:solidFill>
                <a:effectLst/>
                <a:highlight>
                  <a:srgbClr val="F4F6F8"/>
                </a:highlight>
                <a:latin typeface="-apple-system"/>
              </a:rPr>
              <a:t>授权要求</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设置授权头部为 </a:t>
            </a:r>
            <a:r>
              <a:rPr lang="en-US" altLang="zh-CN" b="0" i="0">
                <a:solidFill>
                  <a:srgbClr val="24292F"/>
                </a:solidFill>
                <a:effectLst/>
                <a:highlight>
                  <a:srgbClr val="F4F6F8"/>
                </a:highlight>
                <a:latin typeface="-apple-system"/>
              </a:rPr>
              <a:t>"Bearer admin"</a:t>
            </a:r>
            <a:r>
              <a:rPr lang="zh-CN" altLang="en-US" b="0" i="0">
                <a:solidFill>
                  <a:srgbClr val="24292F"/>
                </a:solidFill>
                <a:effectLst/>
                <a:highlight>
                  <a:srgbClr val="F4F6F8"/>
                </a:highlight>
                <a:latin typeface="-apple-system"/>
              </a:rPr>
              <a:t>，以确认管理员可以查看和确认所有订单。</a:t>
            </a:r>
          </a:p>
          <a:p>
            <a:pPr algn="l">
              <a:buFont typeface="Arial" panose="020B0604020202020204" pitchFamily="34" charset="0"/>
              <a:buChar char="•"/>
            </a:pPr>
            <a:r>
              <a:rPr lang="zh-CN" altLang="en-US" b="1" i="0">
                <a:solidFill>
                  <a:srgbClr val="24292F"/>
                </a:solidFill>
                <a:effectLst/>
                <a:highlight>
                  <a:srgbClr val="F4F6F8"/>
                </a:highlight>
                <a:latin typeface="-apple-system"/>
              </a:rPr>
              <a:t>返回数据</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你会得到一个</a:t>
            </a:r>
            <a:r>
              <a:rPr lang="en-US" altLang="zh-CN" b="0" i="0">
                <a:solidFill>
                  <a:srgbClr val="24292F"/>
                </a:solidFill>
                <a:effectLst/>
                <a:highlight>
                  <a:srgbClr val="F4F6F8"/>
                </a:highlight>
                <a:latin typeface="-apple-system"/>
              </a:rPr>
              <a:t>JSON</a:t>
            </a:r>
            <a:r>
              <a:rPr lang="zh-CN" altLang="en-US" b="0" i="0">
                <a:solidFill>
                  <a:srgbClr val="24292F"/>
                </a:solidFill>
                <a:effectLst/>
                <a:highlight>
                  <a:srgbClr val="F4F6F8"/>
                </a:highlight>
                <a:latin typeface="-apple-system"/>
              </a:rPr>
              <a:t>对象，包含以下属性：</a:t>
            </a:r>
          </a:p>
          <a:p>
            <a:pPr marL="742950" lvl="1" indent="-285750" algn="l">
              <a:buFont typeface="Arial" panose="020B0604020202020204" pitchFamily="34" charset="0"/>
              <a:buChar char="•"/>
            </a:pPr>
            <a:r>
              <a:rPr lang="en-US" altLang="zh-CN" b="0" i="0">
                <a:solidFill>
                  <a:srgbClr val="24292F"/>
                </a:solidFill>
                <a:effectLst/>
                <a:highlight>
                  <a:srgbClr val="F4F6F8"/>
                </a:highlight>
                <a:latin typeface="-apple-system"/>
              </a:rPr>
              <a:t>id (</a:t>
            </a:r>
            <a:r>
              <a:rPr lang="zh-CN" altLang="en-US" b="0" i="0">
                <a:solidFill>
                  <a:srgbClr val="24292F"/>
                </a:solidFill>
                <a:effectLst/>
                <a:highlight>
                  <a:srgbClr val="F4F6F8"/>
                </a:highlight>
                <a:latin typeface="-apple-system"/>
              </a:rPr>
              <a:t>整数</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订单的唯一标识符。</a:t>
            </a:r>
          </a:p>
          <a:p>
            <a:pPr marL="742950" lvl="1" indent="-285750" algn="l">
              <a:buFont typeface="Arial" panose="020B0604020202020204" pitchFamily="34" charset="0"/>
              <a:buChar char="•"/>
            </a:pPr>
            <a:r>
              <a:rPr lang="en-US" altLang="zh-CN" b="0" i="0">
                <a:solidFill>
                  <a:srgbClr val="24292F"/>
                </a:solidFill>
                <a:effectLst/>
                <a:highlight>
                  <a:srgbClr val="F4F6F8"/>
                </a:highlight>
                <a:latin typeface="-apple-system"/>
              </a:rPr>
              <a:t>deliveryDate (</a:t>
            </a:r>
            <a:r>
              <a:rPr lang="zh-CN" altLang="en-US" b="0" i="0">
                <a:solidFill>
                  <a:srgbClr val="24292F"/>
                </a:solidFill>
                <a:effectLst/>
                <a:highlight>
                  <a:srgbClr val="F4F6F8"/>
                </a:highlight>
                <a:latin typeface="-apple-system"/>
              </a:rPr>
              <a:t>日期</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用户希望订单送达的日期。</a:t>
            </a:r>
          </a:p>
          <a:p>
            <a:pPr marL="742950" lvl="1" indent="-285750" algn="l">
              <a:buFont typeface="Arial" panose="020B0604020202020204" pitchFamily="34" charset="0"/>
              <a:buChar char="•"/>
            </a:pPr>
            <a:r>
              <a:rPr lang="en-US" altLang="zh-CN" b="0" i="0">
                <a:solidFill>
                  <a:srgbClr val="24292F"/>
                </a:solidFill>
                <a:effectLst/>
                <a:highlight>
                  <a:srgbClr val="F4F6F8"/>
                </a:highlight>
                <a:latin typeface="-apple-system"/>
              </a:rPr>
              <a:t>destination (</a:t>
            </a:r>
            <a:r>
              <a:rPr lang="zh-CN" altLang="en-US" b="0" i="0">
                <a:solidFill>
                  <a:srgbClr val="24292F"/>
                </a:solidFill>
                <a:effectLst/>
                <a:highlight>
                  <a:srgbClr val="F4F6F8"/>
                </a:highlight>
                <a:latin typeface="-apple-system"/>
              </a:rPr>
              <a:t>字符串</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送货地址。</a:t>
            </a:r>
          </a:p>
          <a:p>
            <a:pPr marL="742950" lvl="1" indent="-285750" algn="l">
              <a:buFont typeface="Arial" panose="020B0604020202020204" pitchFamily="34" charset="0"/>
              <a:buChar char="•"/>
            </a:pPr>
            <a:r>
              <a:rPr lang="en-US" altLang="zh-CN" b="0" i="0">
                <a:solidFill>
                  <a:srgbClr val="24292F"/>
                </a:solidFill>
                <a:effectLst/>
                <a:highlight>
                  <a:srgbClr val="F4F6F8"/>
                </a:highlight>
                <a:latin typeface="-apple-system"/>
              </a:rPr>
              <a:t>user (</a:t>
            </a:r>
            <a:r>
              <a:rPr lang="zh-CN" altLang="en-US" b="0" i="0">
                <a:solidFill>
                  <a:srgbClr val="24292F"/>
                </a:solidFill>
                <a:effectLst/>
                <a:highlight>
                  <a:srgbClr val="F4F6F8"/>
                </a:highlight>
                <a:latin typeface="-apple-system"/>
              </a:rPr>
              <a:t>用户信息</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下单用户的相关信息。</a:t>
            </a:r>
          </a:p>
          <a:p>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69574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24292F"/>
                </a:solidFill>
                <a:effectLst/>
                <a:highlight>
                  <a:srgbClr val="F4F6F8"/>
                </a:highlight>
                <a:latin typeface="-apple-system"/>
              </a:rPr>
              <a:t>"2391" </a:t>
            </a:r>
            <a:r>
              <a:rPr lang="zh-CN" altLang="en-US" b="0" i="0">
                <a:solidFill>
                  <a:srgbClr val="24292F"/>
                </a:solidFill>
                <a:effectLst/>
                <a:highlight>
                  <a:srgbClr val="F4F6F8"/>
                </a:highlight>
                <a:latin typeface="-apple-system"/>
              </a:rPr>
              <a:t>是一个标识符或者</a:t>
            </a:r>
            <a:r>
              <a:rPr lang="en-US" altLang="zh-CN" b="0" i="0">
                <a:solidFill>
                  <a:srgbClr val="24292F"/>
                </a:solidFill>
                <a:effectLst/>
                <a:highlight>
                  <a:srgbClr val="F4F6F8"/>
                </a:highlight>
                <a:latin typeface="-apple-system"/>
              </a:rPr>
              <a:t>ID</a:t>
            </a:r>
            <a:r>
              <a:rPr lang="zh-CN" altLang="en-US" b="0" i="0">
                <a:solidFill>
                  <a:srgbClr val="24292F"/>
                </a:solidFill>
                <a:effectLst/>
                <a:highlight>
                  <a:srgbClr val="F4F6F8"/>
                </a:highlight>
                <a:latin typeface="-apple-system"/>
              </a:rPr>
              <a:t>，通常用来唯一标识某个特定的项目、工具或者实体。</a:t>
            </a:r>
            <a:endParaRPr lang="en-US" altLang="zh-CN" b="0" i="0">
              <a:solidFill>
                <a:srgbClr val="24292F"/>
              </a:solidFill>
              <a:effectLst/>
              <a:highlight>
                <a:srgbClr val="F4F6F8"/>
              </a:highlight>
              <a:latin typeface="-apple-system"/>
            </a:endParaRPr>
          </a:p>
          <a:p>
            <a:r>
              <a:rPr lang="zh-CN" altLang="en-US" b="0" i="0">
                <a:solidFill>
                  <a:srgbClr val="24292F"/>
                </a:solidFill>
                <a:effectLst/>
                <a:highlight>
                  <a:srgbClr val="F4F6F8"/>
                </a:highlight>
                <a:latin typeface="-apple-system"/>
              </a:rPr>
              <a:t>关于一个名为 </a:t>
            </a:r>
            <a:r>
              <a:rPr lang="en-US" altLang="zh-CN" b="0" i="0">
                <a:solidFill>
                  <a:srgbClr val="24292F"/>
                </a:solidFill>
                <a:effectLst/>
                <a:highlight>
                  <a:srgbClr val="F4F6F8"/>
                </a:highlight>
                <a:latin typeface="-apple-system"/>
              </a:rPr>
              <a:t>"Email Validator" </a:t>
            </a:r>
            <a:r>
              <a:rPr lang="zh-CN" altLang="en-US" b="0" i="0">
                <a:solidFill>
                  <a:srgbClr val="24292F"/>
                </a:solidFill>
                <a:effectLst/>
                <a:highlight>
                  <a:srgbClr val="F4F6F8"/>
                </a:highlight>
                <a:latin typeface="-apple-system"/>
              </a:rPr>
              <a:t>的工具，它专门用于快速和可靠地验证电子邮件地址。</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202679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t>输入处理：</a:t>
            </a:r>
            <a:r>
              <a:rPr lang="zh-CN" altLang="en-US"/>
              <a:t>系统接收原始的工具文档作为输入，这些文档可能包含工具的描述、</a:t>
            </a:r>
            <a:r>
              <a:rPr lang="en-US" altLang="zh-CN"/>
              <a:t>API</a:t>
            </a:r>
            <a:r>
              <a:rPr lang="zh-CN" altLang="en-US"/>
              <a:t>详情、参数信息等。</a:t>
            </a:r>
          </a:p>
          <a:p>
            <a:r>
              <a:rPr lang="zh-CN" altLang="en-US" b="1"/>
              <a:t>文档解析器（</a:t>
            </a:r>
            <a:r>
              <a:rPr lang="en-US" altLang="zh-CN" b="1"/>
              <a:t>Document Parser）：</a:t>
            </a:r>
            <a:r>
              <a:rPr lang="zh-CN" altLang="en-US"/>
              <a:t>负责解析输入的工具文档，提取关键信息如工具名称、功能、参数等。</a:t>
            </a:r>
          </a:p>
          <a:p>
            <a:r>
              <a:rPr lang="zh-CN" altLang="en-US" b="1"/>
              <a:t>信息净化（</a:t>
            </a:r>
            <a:r>
              <a:rPr lang="en-US" altLang="zh-CN" b="1"/>
              <a:t>Information Purification）：</a:t>
            </a:r>
            <a:r>
              <a:rPr lang="zh-CN" altLang="en-US"/>
              <a:t>从解析出的信息中去除冗余和不相关的部分，保留工具的核心功能和必要参数。</a:t>
            </a:r>
          </a:p>
          <a:p>
            <a:r>
              <a:rPr lang="zh-CN" altLang="en-US" b="1"/>
              <a:t>工具描述生成器（</a:t>
            </a:r>
            <a:r>
              <a:rPr lang="en-US" altLang="zh-CN" b="1"/>
              <a:t>Tool Description Generator）：</a:t>
            </a:r>
            <a:r>
              <a:rPr lang="zh-CN" altLang="en-US"/>
              <a:t>利用</a:t>
            </a:r>
            <a:r>
              <a:rPr lang="en-US" altLang="zh-CN"/>
              <a:t>LLMs</a:t>
            </a:r>
            <a:r>
              <a:rPr lang="zh-CN" altLang="en-US"/>
              <a:t>根据净化后的信息生成简洁的工具描述，这些描述概括了工具的主要功能。</a:t>
            </a:r>
          </a:p>
          <a:p>
            <a:r>
              <a:rPr lang="zh-CN" altLang="en-US" b="1"/>
              <a:t>功能指南构建器（</a:t>
            </a:r>
            <a:r>
              <a:rPr lang="en-US" altLang="zh-CN" b="1"/>
              <a:t>Functionality Guidelines Constructor）：</a:t>
            </a:r>
            <a:r>
              <a:rPr lang="zh-CN" altLang="en-US"/>
              <a:t>为每个工具创建详细的功能使用指南，包括使用场景、参数示例和调用方法。</a:t>
            </a:r>
          </a:p>
          <a:p>
            <a:r>
              <a:rPr lang="zh-CN" altLang="en-US" b="1"/>
              <a:t>统一格式转换器（</a:t>
            </a:r>
            <a:r>
              <a:rPr lang="en-US" altLang="zh-CN" b="1"/>
              <a:t>Standardized Format Converter）：</a:t>
            </a:r>
            <a:r>
              <a:rPr lang="zh-CN" altLang="en-US"/>
              <a:t>将生成的工具描述和功能指南转换成统一的格式（如</a:t>
            </a:r>
            <a:r>
              <a:rPr lang="en-US" altLang="zh-CN"/>
              <a:t>JSON），</a:t>
            </a:r>
            <a:r>
              <a:rPr lang="zh-CN" altLang="en-US"/>
              <a:t>以便于</a:t>
            </a:r>
            <a:r>
              <a:rPr lang="en-US" altLang="zh-CN"/>
              <a:t>LLMs</a:t>
            </a:r>
            <a:r>
              <a:rPr lang="zh-CN" altLang="en-US"/>
              <a:t>解析和使用。</a:t>
            </a:r>
          </a:p>
          <a:p>
            <a:r>
              <a:rPr lang="zh-CN" altLang="en-US" b="1"/>
              <a:t>接口生成器（</a:t>
            </a:r>
            <a:r>
              <a:rPr lang="en-US" altLang="zh-CN" b="1"/>
              <a:t>Interface Generator）：</a:t>
            </a:r>
            <a:r>
              <a:rPr lang="zh-CN" altLang="en-US"/>
              <a:t>生成一个标准化的工具接口，供</a:t>
            </a:r>
            <a:r>
              <a:rPr lang="en-US" altLang="zh-CN"/>
              <a:t>LLMs</a:t>
            </a:r>
            <a:r>
              <a:rPr lang="zh-CN" altLang="en-US"/>
              <a:t>在执行任务时调用。</a:t>
            </a:r>
          </a:p>
          <a:p>
            <a:r>
              <a:rPr lang="zh-CN" altLang="en-US" b="1"/>
              <a:t>性能评估模块（</a:t>
            </a:r>
            <a:r>
              <a:rPr lang="en-US" altLang="zh-CN" b="1"/>
              <a:t>Performance Evaluation Module）：</a:t>
            </a:r>
            <a:r>
              <a:rPr lang="zh-CN" altLang="en-US"/>
              <a:t>对生成的工具指令进行质量评估，包括准确性、合理性和有效性。</a:t>
            </a:r>
          </a:p>
          <a:p>
            <a:r>
              <a:rPr lang="zh-CN" altLang="en-US" b="1"/>
              <a:t>用户反馈系统（</a:t>
            </a:r>
            <a:r>
              <a:rPr lang="en-US" altLang="zh-CN" b="1"/>
              <a:t>User Feedback System）：</a:t>
            </a:r>
            <a:r>
              <a:rPr lang="zh-CN" altLang="en-US"/>
              <a:t>收集用户对工具指令的反馈，用于进一步改进和优化系统。</a:t>
            </a:r>
            <a:endParaRPr lang="en-US" altLang="zh-CN"/>
          </a:p>
        </p:txBody>
      </p:sp>
      <p:sp>
        <p:nvSpPr>
          <p:cNvPr id="4" name="灯片编号占位符 3"/>
          <p:cNvSpPr>
            <a:spLocks noGrp="1"/>
          </p:cNvSpPr>
          <p:nvPr>
            <p:ph type="sldNum" sz="quarter" idx="10"/>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3844779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a:solidFill>
                  <a:srgbClr val="060607"/>
                </a:solidFill>
                <a:effectLst/>
                <a:highlight>
                  <a:srgbClr val="FFFFFF"/>
                </a:highlight>
                <a:latin typeface="-apple-system"/>
              </a:rPr>
              <a:t>TokenDoc</a:t>
            </a:r>
            <a:r>
              <a:rPr lang="en-US" altLang="zh-CN" b="0" i="0">
                <a:solidFill>
                  <a:srgbClr val="060607"/>
                </a:solidFill>
                <a:effectLst/>
                <a:highlight>
                  <a:srgbClr val="FFFFFF"/>
                </a:highlight>
                <a:latin typeface="-apple-system"/>
              </a:rPr>
              <a:t>: </a:t>
            </a:r>
            <a:r>
              <a:rPr lang="zh-CN" altLang="en-US" b="0" i="0">
                <a:solidFill>
                  <a:srgbClr val="060607"/>
                </a:solidFill>
                <a:effectLst/>
                <a:highlight>
                  <a:srgbClr val="FFFFFF"/>
                </a:highlight>
                <a:latin typeface="-apple-system"/>
              </a:rPr>
              <a:t>原始工具文档（</a:t>
            </a:r>
            <a:r>
              <a:rPr lang="en-US" altLang="zh-CN" b="0" i="0">
                <a:solidFill>
                  <a:srgbClr val="060607"/>
                </a:solidFill>
                <a:effectLst/>
                <a:highlight>
                  <a:srgbClr val="FFFFFF"/>
                </a:highlight>
                <a:latin typeface="-apple-system"/>
              </a:rPr>
              <a:t>Tool Documentation</a:t>
            </a:r>
            <a:r>
              <a:rPr lang="zh-CN" altLang="en-US" b="0" i="0">
                <a:solidFill>
                  <a:srgbClr val="060607"/>
                </a:solidFill>
                <a:effectLst/>
                <a:highlight>
                  <a:srgbClr val="FFFFFF"/>
                </a:highlight>
                <a:latin typeface="-apple-system"/>
              </a:rPr>
              <a:t>）的平均字数。在评估工具文档的长度时，</a:t>
            </a:r>
            <a:r>
              <a:rPr lang="en-US" altLang="zh-CN" b="0" i="0">
                <a:solidFill>
                  <a:srgbClr val="060607"/>
                </a:solidFill>
                <a:effectLst/>
                <a:highlight>
                  <a:srgbClr val="FFFFFF"/>
                </a:highlight>
                <a:latin typeface="-apple-system"/>
              </a:rPr>
              <a:t>“Token”</a:t>
            </a:r>
            <a:r>
              <a:rPr lang="zh-CN" altLang="en-US" b="0" i="0">
                <a:solidFill>
                  <a:srgbClr val="060607"/>
                </a:solidFill>
                <a:effectLst/>
                <a:highlight>
                  <a:srgbClr val="FFFFFF"/>
                </a:highlight>
                <a:latin typeface="-apple-system"/>
              </a:rPr>
              <a:t>在这里理解为构成文档的文本的基本单位。</a:t>
            </a:r>
            <a:endParaRPr lang="en-US" altLang="zh-CN" b="0" i="0">
              <a:solidFill>
                <a:srgbClr val="060607"/>
              </a:solidFill>
              <a:effectLst/>
              <a:highlight>
                <a:srgbClr val="FFFFFF"/>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060607"/>
                </a:solidFill>
                <a:effectLst/>
                <a:highlight>
                  <a:srgbClr val="FFFFFF"/>
                </a:highlight>
                <a:latin typeface="-apple-system"/>
              </a:rPr>
              <a:t>TokenIns</a:t>
            </a:r>
            <a:r>
              <a:rPr lang="en-US" altLang="zh-CN" b="0" i="0">
                <a:solidFill>
                  <a:srgbClr val="060607"/>
                </a:solidFill>
                <a:effectLst/>
                <a:highlight>
                  <a:srgbClr val="FFFFFF"/>
                </a:highlight>
                <a:latin typeface="-apple-system"/>
              </a:rPr>
              <a:t>: </a:t>
            </a:r>
            <a:r>
              <a:rPr lang="zh-CN" altLang="en-US" b="0" i="0">
                <a:solidFill>
                  <a:srgbClr val="060607"/>
                </a:solidFill>
                <a:effectLst/>
                <a:highlight>
                  <a:srgbClr val="FFFFFF"/>
                </a:highlight>
                <a:latin typeface="-apple-system"/>
              </a:rPr>
              <a:t>这个术语指的是</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生成的工具指令（</a:t>
            </a:r>
            <a:r>
              <a:rPr lang="en-US" altLang="zh-CN" b="0" i="0">
                <a:solidFill>
                  <a:srgbClr val="060607"/>
                </a:solidFill>
                <a:effectLst/>
                <a:highlight>
                  <a:srgbClr val="FFFFFF"/>
                </a:highlight>
                <a:latin typeface="-apple-system"/>
              </a:rPr>
              <a:t>Tool Instruction</a:t>
            </a:r>
            <a:r>
              <a:rPr lang="zh-CN" altLang="en-US" b="0" i="0">
                <a:solidFill>
                  <a:srgbClr val="060607"/>
                </a:solidFill>
                <a:effectLst/>
                <a:highlight>
                  <a:srgbClr val="FFFFFF"/>
                </a:highlight>
                <a:latin typeface="-apple-system"/>
              </a:rPr>
              <a:t>）的平均字数。这些指令是从原始工具文档中提炼出来的，旨在以更简洁、更统一的格式提供工具的描述和使用指南，以便于大型语言模型（</a:t>
            </a:r>
            <a:r>
              <a:rPr lang="en-US" altLang="zh-CN" b="0" i="0">
                <a:solidFill>
                  <a:srgbClr val="060607"/>
                </a:solidFill>
                <a:effectLst/>
                <a:highlight>
                  <a:srgbClr val="FFFFFF"/>
                </a:highlight>
                <a:latin typeface="-apple-system"/>
              </a:rPr>
              <a:t>LLMs</a:t>
            </a:r>
            <a:r>
              <a:rPr lang="zh-CN" altLang="en-US" b="0" i="0">
                <a:solidFill>
                  <a:srgbClr val="060607"/>
                </a:solidFill>
                <a:effectLst/>
                <a:highlight>
                  <a:srgbClr val="FFFFFF"/>
                </a:highlight>
                <a:latin typeface="-apple-system"/>
              </a:rPr>
              <a:t>）理解和使用。</a:t>
            </a:r>
          </a:p>
          <a:p>
            <a:r>
              <a:rPr lang="zh-CN" altLang="en-US" b="1" i="0">
                <a:solidFill>
                  <a:srgbClr val="060607"/>
                </a:solidFill>
                <a:effectLst/>
                <a:highlight>
                  <a:srgbClr val="FFFFFF"/>
                </a:highlight>
                <a:latin typeface="-apple-system"/>
              </a:rPr>
              <a:t>结果：</a:t>
            </a:r>
            <a:r>
              <a:rPr lang="zh-CN" altLang="en-US" b="0" i="0">
                <a:solidFill>
                  <a:srgbClr val="060607"/>
                </a:solidFill>
                <a:effectLst/>
                <a:highlight>
                  <a:srgbClr val="FFFFFF"/>
                </a:highlight>
                <a:latin typeface="-apple-system"/>
              </a:rPr>
              <a:t>使用</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简化了</a:t>
            </a:r>
            <a:r>
              <a:rPr lang="en-US" altLang="zh-CN" b="0" i="0">
                <a:solidFill>
                  <a:srgbClr val="060607"/>
                </a:solidFill>
                <a:effectLst/>
                <a:highlight>
                  <a:srgbClr val="FFFFFF"/>
                </a:highlight>
                <a:latin typeface="-apple-system"/>
              </a:rPr>
              <a:t>ToolBench</a:t>
            </a:r>
            <a:r>
              <a:rPr lang="zh-CN" altLang="en-US" b="0" i="0">
                <a:solidFill>
                  <a:srgbClr val="060607"/>
                </a:solidFill>
                <a:effectLst/>
                <a:highlight>
                  <a:srgbClr val="FFFFFF"/>
                </a:highlight>
                <a:latin typeface="-apple-system"/>
              </a:rPr>
              <a:t>中的工具文档，将其转化为简洁的工具指令，包括工具描述和功能指南。这大大减少了每个工具的令牌成本，特别是在</a:t>
            </a:r>
            <a:r>
              <a:rPr lang="en-US" altLang="zh-CN" b="0" i="0">
                <a:solidFill>
                  <a:srgbClr val="060607"/>
                </a:solidFill>
                <a:effectLst/>
                <a:highlight>
                  <a:srgbClr val="FFFFFF"/>
                </a:highlight>
                <a:latin typeface="-apple-system"/>
              </a:rPr>
              <a:t>ToolBench</a:t>
            </a:r>
            <a:r>
              <a:rPr lang="zh-CN" altLang="en-US" b="0" i="0">
                <a:solidFill>
                  <a:srgbClr val="060607"/>
                </a:solidFill>
                <a:effectLst/>
                <a:highlight>
                  <a:srgbClr val="FFFFFF"/>
                </a:highlight>
                <a:latin typeface="-apple-system"/>
              </a:rPr>
              <a:t>中，减少了</a:t>
            </a:r>
            <a:r>
              <a:rPr lang="en-US" altLang="zh-CN" b="0" i="0">
                <a:solidFill>
                  <a:srgbClr val="060607"/>
                </a:solidFill>
                <a:effectLst/>
                <a:highlight>
                  <a:srgbClr val="FFFFFF"/>
                </a:highlight>
                <a:latin typeface="-apple-system"/>
              </a:rPr>
              <a:t>70.43%</a:t>
            </a:r>
            <a:r>
              <a:rPr lang="zh-CN" altLang="en-US" b="0" i="0">
                <a:solidFill>
                  <a:srgbClr val="060607"/>
                </a:solidFill>
                <a:effectLst/>
                <a:highlight>
                  <a:srgbClr val="FFFFFF"/>
                </a:highlight>
                <a:latin typeface="-apple-system"/>
              </a:rPr>
              <a:t>。</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33</a:t>
            </a:fld>
            <a:endParaRPr lang="zh-CN" altLang="en-US"/>
          </a:p>
        </p:txBody>
      </p:sp>
    </p:spTree>
    <p:extLst>
      <p:ext uri="{BB962C8B-B14F-4D97-AF65-F5344CB8AC3E}">
        <p14:creationId xmlns:p14="http://schemas.microsoft.com/office/powerpoint/2010/main" val="1287623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rPr>
              <a:t>方案路径（</a:t>
            </a:r>
            <a:r>
              <a:rPr lang="en-US" altLang="zh-CN" sz="1200" b="1" kern="100">
                <a:solidFill>
                  <a:srgbClr val="FF0000"/>
                </a:solidFill>
                <a:effectLst/>
                <a:latin typeface="Calibri" panose="020F0502020204030204" pitchFamily="34" charset="0"/>
                <a:ea typeface="Calibri" panose="020F0502020204030204" pitchFamily="34" charset="0"/>
              </a:rPr>
              <a:t>Solution Path</a:t>
            </a:r>
            <a:r>
              <a:rPr lang="zh-CN" altLang="zh-CN" sz="1200" b="1" kern="100">
                <a:solidFill>
                  <a:srgbClr val="FF0000"/>
                </a:solidFill>
                <a:effectLst/>
                <a:latin typeface="Calibri" panose="020F0502020204030204" pitchFamily="34" charset="0"/>
                <a:ea typeface="宋体" panose="02010600030101010101" pitchFamily="2" charset="-122"/>
                <a:cs typeface="宋体" panose="02010600030101010101" pitchFamily="2" charset="-122"/>
              </a:rPr>
              <a:t>）</a:t>
            </a:r>
            <a:r>
              <a:rPr lang="zh-CN" alt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指的是智能代理（如</a:t>
            </a:r>
            <a:r>
              <a:rPr lang="en-US" altLang="zh-CN" sz="1200" kern="100">
                <a:solidFill>
                  <a:srgbClr val="000000"/>
                </a:solidFill>
                <a:effectLst/>
                <a:latin typeface="Calibri" panose="020F0502020204030204" pitchFamily="34" charset="0"/>
                <a:ea typeface="Calibri" panose="020F0502020204030204" pitchFamily="34" charset="0"/>
              </a:rPr>
              <a:t>LLMs</a:t>
            </a:r>
            <a:r>
              <a:rPr lang="zh-CN" alt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）在解决用户请求时所选择和执行的工具序列。</a:t>
            </a:r>
            <a:endParaRPr lang="en-US" alt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r>
              <a:rPr lang="zh-CN" altLang="en-US" sz="2800" b="1" i="0">
                <a:solidFill>
                  <a:srgbClr val="060607"/>
                </a:solidFill>
                <a:effectLst/>
                <a:latin typeface="-apple-system"/>
              </a:rPr>
              <a:t>指令跟随能力：</a:t>
            </a:r>
            <a:r>
              <a:rPr lang="zh-CN" altLang="zh-CN" sz="1800">
                <a:solidFill>
                  <a:srgbClr val="000000"/>
                </a:solidFill>
                <a:effectLst/>
                <a:ea typeface="宋体" panose="02010600030101010101" pitchFamily="2" charset="-122"/>
                <a:cs typeface="宋体" panose="02010600030101010101" pitchFamily="2" charset="-122"/>
              </a:rPr>
              <a:t>模型不仅能理解指令，还能够采取适当的行动来执行这些指令。这可能涉及完成特定的任务、做出决策或生成输出。</a:t>
            </a:r>
            <a:endParaRPr lang="en-US" altLang="zh-CN" sz="1800">
              <a:solidFill>
                <a:srgbClr val="000000"/>
              </a:solidFill>
              <a:effectLst/>
              <a:ea typeface="宋体" panose="02010600030101010101" pitchFamily="2" charset="-122"/>
              <a:cs typeface="宋体" panose="02010600030101010101" pitchFamily="2" charset="-122"/>
            </a:endParaRPr>
          </a:p>
          <a:p>
            <a:r>
              <a:rPr lang="nl-NL" altLang="zh-CN" b="1" i="0">
                <a:solidFill>
                  <a:srgbClr val="060607"/>
                </a:solidFill>
                <a:effectLst/>
                <a:highlight>
                  <a:srgbClr val="FFFFFF"/>
                </a:highlight>
                <a:latin typeface="-apple-system"/>
              </a:rPr>
              <a:t>ReACT (Yao et al., 2023)</a:t>
            </a:r>
            <a:r>
              <a:rPr lang="nl-NL" altLang="zh-CN" b="0" i="0">
                <a:solidFill>
                  <a:srgbClr val="060607"/>
                </a:solidFill>
                <a:effectLst/>
                <a:highlight>
                  <a:srgbClr val="FFFFFF"/>
                </a:highlight>
                <a:latin typeface="-apple-system"/>
              </a:rPr>
              <a:t>:</a:t>
            </a:r>
            <a:r>
              <a:rPr lang="zh-CN" altLang="en-US" sz="2800" b="0" i="0">
                <a:solidFill>
                  <a:srgbClr val="060607"/>
                </a:solidFill>
                <a:effectLst/>
                <a:highlight>
                  <a:srgbClr val="FFFFFF"/>
                </a:highlight>
                <a:latin typeface="-apple-system"/>
              </a:rPr>
              <a:t>用于重新激活或调整</a:t>
            </a:r>
            <a:r>
              <a:rPr lang="en-US" altLang="zh-CN" sz="2800" b="0" i="0">
                <a:solidFill>
                  <a:srgbClr val="060607"/>
                </a:solidFill>
                <a:effectLst/>
                <a:highlight>
                  <a:srgbClr val="FFFFFF"/>
                </a:highlight>
                <a:latin typeface="-apple-system"/>
              </a:rPr>
              <a:t>LLM</a:t>
            </a:r>
            <a:r>
              <a:rPr lang="zh-CN" altLang="en-US" sz="2800" b="0" i="0">
                <a:solidFill>
                  <a:srgbClr val="060607"/>
                </a:solidFill>
                <a:effectLst/>
                <a:highlight>
                  <a:srgbClr val="FFFFFF"/>
                </a:highlight>
                <a:latin typeface="-apple-system"/>
              </a:rPr>
              <a:t>以更好地执行任务的框架或技术</a:t>
            </a:r>
            <a:endParaRPr lang="en-US" altLang="zh-CN" sz="1800" b="0" i="0">
              <a:solidFill>
                <a:srgbClr val="000000"/>
              </a:solidFill>
              <a:effectLst/>
              <a:highlight>
                <a:srgbClr val="FFFFFF"/>
              </a:highlight>
              <a:latin typeface="-apple-system"/>
              <a:ea typeface="宋体" panose="02010600030101010101" pitchFamily="2" charset="-122"/>
            </a:endParaRPr>
          </a:p>
          <a:p>
            <a:r>
              <a:rPr lang="en-US" altLang="zh-CN" b="1" i="0">
                <a:solidFill>
                  <a:srgbClr val="060607"/>
                </a:solidFill>
                <a:effectLst/>
                <a:highlight>
                  <a:srgbClr val="FFFFFF"/>
                </a:highlight>
                <a:latin typeface="-apple-system"/>
              </a:rPr>
              <a:t>DFSDT (Qin et al., 2023)</a:t>
            </a:r>
            <a:r>
              <a:rPr lang="en-US" altLang="zh-CN" b="0" i="0">
                <a:solidFill>
                  <a:srgbClr val="060607"/>
                </a:solidFill>
                <a:effectLst/>
                <a:highlight>
                  <a:srgbClr val="FFFFFF"/>
                </a:highlight>
                <a:latin typeface="-apple-system"/>
              </a:rPr>
              <a:t>:</a:t>
            </a:r>
            <a:r>
              <a:rPr lang="zh-CN" altLang="en-US" b="0" i="0">
                <a:solidFill>
                  <a:srgbClr val="060607"/>
                </a:solidFill>
                <a:effectLst/>
                <a:highlight>
                  <a:srgbClr val="FFFFFF"/>
                </a:highlight>
                <a:latin typeface="-apple-system"/>
              </a:rPr>
              <a:t>“深度优先搜索决策树”（</a:t>
            </a:r>
            <a:r>
              <a:rPr lang="en-US" altLang="zh-CN" b="0" i="0">
                <a:solidFill>
                  <a:srgbClr val="060607"/>
                </a:solidFill>
                <a:effectLst/>
                <a:highlight>
                  <a:srgbClr val="FFFFFF"/>
                </a:highlight>
                <a:latin typeface="-apple-system"/>
              </a:rPr>
              <a:t>Depth-First Search Decision Tree</a:t>
            </a:r>
            <a:r>
              <a:rPr lang="zh-CN" altLang="en-US" b="0" i="0">
                <a:solidFill>
                  <a:srgbClr val="060607"/>
                </a:solidFill>
                <a:effectLst/>
                <a:highlight>
                  <a:srgbClr val="FFFFFF"/>
                </a:highlight>
                <a:latin typeface="-apple-system"/>
              </a:rPr>
              <a:t>），这是一种基于深度优先搜索策略和决策树的算法</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34</a:t>
            </a:fld>
            <a:endParaRPr lang="zh-CN" altLang="en-US"/>
          </a:p>
        </p:txBody>
      </p:sp>
    </p:spTree>
    <p:extLst>
      <p:ext uri="{BB962C8B-B14F-4D97-AF65-F5344CB8AC3E}">
        <p14:creationId xmlns:p14="http://schemas.microsoft.com/office/powerpoint/2010/main" val="135440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t>Pass Rate</a:t>
            </a:r>
            <a:r>
              <a:rPr lang="zh-CN" altLang="en-US" b="1"/>
              <a:t>：</a:t>
            </a:r>
            <a:r>
              <a:rPr lang="zh-CN" altLang="en-US"/>
              <a:t>模型在有限尝试次数内成功完成任务的比例。</a:t>
            </a:r>
          </a:p>
          <a:p>
            <a:r>
              <a:rPr lang="en-US" altLang="zh-CN" b="1"/>
              <a:t>Win Rate</a:t>
            </a:r>
            <a:r>
              <a:rPr lang="zh-CN" altLang="en-US" b="1"/>
              <a:t>：</a:t>
            </a:r>
            <a:r>
              <a:rPr lang="zh-CN" altLang="en-US"/>
              <a:t>模型与基线模型相比用户偏好选择的比例。</a:t>
            </a:r>
          </a:p>
          <a:p>
            <a:r>
              <a:rPr lang="en-US" altLang="zh-CN" b="1"/>
              <a:t>Success Rate</a:t>
            </a:r>
            <a:r>
              <a:rPr lang="zh-CN" altLang="en-US" b="1"/>
              <a:t>：</a:t>
            </a:r>
            <a:r>
              <a:rPr lang="zh-CN" altLang="en-US"/>
              <a:t>模型输出合理且准确回答用户请求的比例。</a:t>
            </a:r>
            <a:endParaRPr lang="en-US" altLang="zh-CN"/>
          </a:p>
          <a:p>
            <a:r>
              <a:rPr lang="zh-CN" altLang="en-US" b="1" i="0">
                <a:solidFill>
                  <a:srgbClr val="060607"/>
                </a:solidFill>
                <a:effectLst/>
                <a:highlight>
                  <a:srgbClr val="FFFFFF"/>
                </a:highlight>
                <a:latin typeface="-apple-system"/>
              </a:rPr>
              <a:t>主要结果</a:t>
            </a:r>
            <a:r>
              <a:rPr lang="zh-CN" altLang="en-US" b="0" i="0">
                <a:solidFill>
                  <a:srgbClr val="060607"/>
                </a:solidFill>
                <a:effectLst/>
                <a:highlight>
                  <a:srgbClr val="FFFFFF"/>
                </a:highlight>
                <a:latin typeface="-apple-system"/>
              </a:rPr>
              <a:t>：结果表明，使用</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生成的工具指令，</a:t>
            </a:r>
            <a:r>
              <a:rPr lang="en-US" altLang="zh-CN" b="0" i="0">
                <a:solidFill>
                  <a:srgbClr val="060607"/>
                </a:solidFill>
                <a:effectLst/>
                <a:highlight>
                  <a:srgbClr val="FFFFFF"/>
                </a:highlight>
                <a:latin typeface="-apple-system"/>
              </a:rPr>
              <a:t>LLM</a:t>
            </a:r>
            <a:r>
              <a:rPr lang="zh-CN" altLang="en-US" b="0" i="0">
                <a:solidFill>
                  <a:srgbClr val="060607"/>
                </a:solidFill>
                <a:effectLst/>
                <a:highlight>
                  <a:srgbClr val="FFFFFF"/>
                </a:highlight>
                <a:latin typeface="-apple-system"/>
              </a:rPr>
              <a:t>能够实现最先进的性能。值得注意的是，</a:t>
            </a:r>
            <a:r>
              <a:rPr lang="en-US" altLang="zh-CN" b="0" i="0">
                <a:solidFill>
                  <a:srgbClr val="060607"/>
                </a:solidFill>
                <a:effectLst/>
                <a:highlight>
                  <a:srgbClr val="FFFFFF"/>
                </a:highlight>
                <a:latin typeface="-apple-system"/>
              </a:rPr>
              <a:t>ChatGPT + DFSDT-EASYTOOL</a:t>
            </a:r>
            <a:r>
              <a:rPr lang="zh-CN" altLang="en-US" b="0" i="0">
                <a:solidFill>
                  <a:srgbClr val="060607"/>
                </a:solidFill>
                <a:effectLst/>
                <a:highlight>
                  <a:srgbClr val="FFFFFF"/>
                </a:highlight>
                <a:latin typeface="-apple-system"/>
              </a:rPr>
              <a:t>甚至在成功率上超过了</a:t>
            </a:r>
            <a:r>
              <a:rPr lang="en-US" altLang="zh-CN" b="0" i="0">
                <a:solidFill>
                  <a:srgbClr val="060607"/>
                </a:solidFill>
                <a:effectLst/>
                <a:highlight>
                  <a:srgbClr val="FFFFFF"/>
                </a:highlight>
                <a:latin typeface="-apple-system"/>
              </a:rPr>
              <a:t>GPT-4 + DFSDT</a:t>
            </a:r>
            <a:r>
              <a:rPr lang="zh-CN" altLang="en-US" b="0" i="0">
                <a:solidFill>
                  <a:srgbClr val="060607"/>
                </a:solidFill>
                <a:effectLst/>
                <a:highlight>
                  <a:srgbClr val="FFFFFF"/>
                </a:highlight>
                <a:latin typeface="-apple-system"/>
              </a:rPr>
              <a:t>，表明工具指令比工具文档更有助于</a:t>
            </a:r>
            <a:r>
              <a:rPr lang="en-US" altLang="zh-CN" b="0" i="0">
                <a:solidFill>
                  <a:srgbClr val="060607"/>
                </a:solidFill>
                <a:effectLst/>
                <a:highlight>
                  <a:srgbClr val="FFFFFF"/>
                </a:highlight>
                <a:latin typeface="-apple-system"/>
              </a:rPr>
              <a:t>LLM</a:t>
            </a:r>
            <a:r>
              <a:rPr lang="zh-CN" altLang="en-US" b="0" i="0">
                <a:solidFill>
                  <a:srgbClr val="060607"/>
                </a:solidFill>
                <a:effectLst/>
                <a:highlight>
                  <a:srgbClr val="FFFFFF"/>
                </a:highlight>
                <a:latin typeface="-apple-system"/>
              </a:rPr>
              <a:t>的工具利用。</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720792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帮助检索高质量的工具。研究者认为</a:t>
            </a:r>
            <a:r>
              <a:rPr lang="en-US" altLang="zh-CN" b="0" i="0">
                <a:solidFill>
                  <a:srgbClr val="060607"/>
                </a:solidFill>
                <a:effectLst/>
                <a:highlight>
                  <a:srgbClr val="FFFFFF"/>
                </a:highlight>
                <a:latin typeface="-apple-system"/>
              </a:rPr>
              <a:t>Ada</a:t>
            </a:r>
            <a:r>
              <a:rPr lang="zh-CN" altLang="en-US" b="0" i="0">
                <a:solidFill>
                  <a:srgbClr val="060607"/>
                </a:solidFill>
                <a:effectLst/>
                <a:highlight>
                  <a:srgbClr val="FFFFFF"/>
                </a:highlight>
                <a:latin typeface="-apple-system"/>
              </a:rPr>
              <a:t>性能不佳可能是因为工具描述质量低，包含无关细节且缺乏清晰的功能指南。因此，研究者采用了</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生成的工具描述来替换原始工具描述，并使用</a:t>
            </a:r>
            <a:r>
              <a:rPr lang="en-US" altLang="zh-CN" b="0" i="0">
                <a:solidFill>
                  <a:srgbClr val="060607"/>
                </a:solidFill>
                <a:effectLst/>
                <a:highlight>
                  <a:srgbClr val="FFFFFF"/>
                </a:highlight>
                <a:latin typeface="-apple-system"/>
              </a:rPr>
              <a:t>NDCG</a:t>
            </a:r>
            <a:r>
              <a:rPr lang="zh-CN" altLang="en-US" b="0" i="0">
                <a:solidFill>
                  <a:srgbClr val="060607"/>
                </a:solidFill>
                <a:effectLst/>
                <a:highlight>
                  <a:srgbClr val="FFFFFF"/>
                </a:highlight>
                <a:latin typeface="-apple-system"/>
              </a:rPr>
              <a:t>进行性能比较，结果表明</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可以显著提高检索性能。</a:t>
            </a:r>
            <a:endParaRPr lang="en-US" altLang="zh-CN" b="0" i="0">
              <a:solidFill>
                <a:srgbClr val="060607"/>
              </a:solidFill>
              <a:effectLst/>
              <a:highlight>
                <a:srgbClr val="FFFFFF"/>
              </a:highlight>
              <a:latin typeface="-apple-system"/>
            </a:endParaRPr>
          </a:p>
          <a:p>
            <a:r>
              <a:rPr lang="zh-CN" altLang="en-US" b="0" i="0">
                <a:solidFill>
                  <a:srgbClr val="060607"/>
                </a:solidFill>
                <a:effectLst/>
                <a:highlight>
                  <a:srgbClr val="FFFFFF"/>
                </a:highlight>
                <a:latin typeface="-apple-system"/>
              </a:rPr>
              <a:t>研究者认为</a:t>
            </a:r>
            <a:r>
              <a:rPr lang="en-US" altLang="zh-CN" b="0" i="0">
                <a:solidFill>
                  <a:srgbClr val="060607"/>
                </a:solidFill>
                <a:effectLst/>
                <a:highlight>
                  <a:srgbClr val="FFFFFF"/>
                </a:highlight>
                <a:latin typeface="-apple-system"/>
              </a:rPr>
              <a:t>Ada</a:t>
            </a:r>
            <a:r>
              <a:rPr lang="zh-CN" altLang="en-US" b="0" i="0">
                <a:solidFill>
                  <a:srgbClr val="060607"/>
                </a:solidFill>
                <a:effectLst/>
                <a:highlight>
                  <a:srgbClr val="FFFFFF"/>
                </a:highlight>
                <a:latin typeface="-apple-system"/>
              </a:rPr>
              <a:t>性能不佳可能是因为工具描述质量低，包含无关细节且缺乏清晰的功能指南。因此，研究者采用了</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生成的工具描述来替换原始工具描述，并使用</a:t>
            </a:r>
            <a:r>
              <a:rPr lang="en-US" altLang="zh-CN" b="0" i="0">
                <a:solidFill>
                  <a:srgbClr val="060607"/>
                </a:solidFill>
                <a:effectLst/>
                <a:highlight>
                  <a:srgbClr val="FFFFFF"/>
                </a:highlight>
                <a:latin typeface="-apple-system"/>
              </a:rPr>
              <a:t>NDCG</a:t>
            </a:r>
            <a:r>
              <a:rPr lang="zh-CN" altLang="en-US" b="0" i="0">
                <a:solidFill>
                  <a:srgbClr val="060607"/>
                </a:solidFill>
                <a:effectLst/>
                <a:highlight>
                  <a:srgbClr val="FFFFFF"/>
                </a:highlight>
                <a:latin typeface="-apple-system"/>
              </a:rPr>
              <a:t>进行性能比较，结果表明</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可以显著提高检索性能。</a:t>
            </a:r>
            <a:endParaRPr lang="en-US" altLang="zh-CN" b="0" i="0">
              <a:solidFill>
                <a:srgbClr val="060607"/>
              </a:solidFill>
              <a:effectLst/>
              <a:highlight>
                <a:srgbClr val="FFFFFF"/>
              </a:highlight>
              <a:latin typeface="-apple-system"/>
            </a:endParaRPr>
          </a:p>
          <a:p>
            <a:r>
              <a:rPr lang="en-US" altLang="zh-CN" sz="1800" b="1">
                <a:solidFill>
                  <a:srgbClr val="000000"/>
                </a:solidFill>
                <a:effectLst/>
                <a:latin typeface="Calibri" panose="020F0502020204030204" pitchFamily="34" charset="0"/>
                <a:ea typeface="Calibri" panose="020F0502020204030204" pitchFamily="34" charset="0"/>
              </a:rPr>
              <a:t>NDCG</a:t>
            </a:r>
            <a:r>
              <a:rPr lang="zh-CN" altLang="zh-CN" sz="1800">
                <a:solidFill>
                  <a:srgbClr val="000000"/>
                </a:solidFill>
                <a:effectLst/>
                <a:ea typeface="宋体" panose="02010600030101010101" pitchFamily="2" charset="-122"/>
                <a:cs typeface="宋体" panose="02010600030101010101" pitchFamily="2" charset="-122"/>
              </a:rPr>
              <a:t>（</a:t>
            </a:r>
            <a:r>
              <a:rPr lang="en-US" altLang="zh-CN" sz="1800">
                <a:solidFill>
                  <a:srgbClr val="000000"/>
                </a:solidFill>
                <a:effectLst/>
                <a:latin typeface="Calibri" panose="020F0502020204030204" pitchFamily="34" charset="0"/>
                <a:ea typeface="Calibri" panose="020F0502020204030204" pitchFamily="34" charset="0"/>
              </a:rPr>
              <a:t>Normalized Discounted Cumulative Gain</a:t>
            </a:r>
            <a:r>
              <a:rPr lang="zh-CN" altLang="zh-CN" sz="1800">
                <a:solidFill>
                  <a:srgbClr val="000000"/>
                </a:solidFill>
                <a:effectLst/>
                <a:ea typeface="宋体" panose="02010600030101010101" pitchFamily="2" charset="-122"/>
                <a:cs typeface="宋体" panose="02010600030101010101" pitchFamily="2" charset="-122"/>
              </a:rPr>
              <a:t>）是一种用于评估检索系统性能的指标，特别是在信息检索</a:t>
            </a:r>
            <a:r>
              <a:rPr lang="en-US" altLang="zh-CN" sz="1800">
                <a:solidFill>
                  <a:srgbClr val="000000"/>
                </a:solidFill>
                <a:effectLst/>
                <a:latin typeface="Calibri" panose="020F0502020204030204" pitchFamily="34" charset="0"/>
                <a:ea typeface="Calibri" panose="020F0502020204030204" pitchFamily="34" charset="0"/>
              </a:rPr>
              <a:t>(IR)</a:t>
            </a:r>
            <a:r>
              <a:rPr lang="zh-CN" altLang="zh-CN" sz="1800">
                <a:solidFill>
                  <a:srgbClr val="000000"/>
                </a:solidFill>
                <a:effectLst/>
                <a:ea typeface="宋体" panose="02010600030101010101" pitchFamily="2" charset="-122"/>
                <a:cs typeface="宋体" panose="02010600030101010101" pitchFamily="2" charset="-122"/>
              </a:rPr>
              <a:t>领域中。</a:t>
            </a:r>
            <a:endParaRPr lang="en-US" altLang="zh-CN" sz="1800">
              <a:solidFill>
                <a:srgbClr val="000000"/>
              </a:solidFill>
              <a:effectLst/>
              <a:ea typeface="宋体" panose="02010600030101010101" pitchFamily="2" charset="-122"/>
              <a:cs typeface="宋体" panose="02010600030101010101" pitchFamily="2" charset="-122"/>
            </a:endParaRPr>
          </a:p>
          <a:p>
            <a:pPr algn="l"/>
            <a:r>
              <a:rPr lang="zh-CN" altLang="en-US" sz="2800" b="0" i="0">
                <a:solidFill>
                  <a:srgbClr val="060607"/>
                </a:solidFill>
                <a:effectLst/>
                <a:highlight>
                  <a:srgbClr val="FFFFFF"/>
                </a:highlight>
                <a:latin typeface="-apple-system"/>
              </a:rPr>
              <a:t>，</a:t>
            </a:r>
            <a:r>
              <a:rPr lang="en-US" altLang="zh-CN" sz="2800" b="0" i="0">
                <a:solidFill>
                  <a:srgbClr val="060607"/>
                </a:solidFill>
                <a:effectLst/>
                <a:highlight>
                  <a:srgbClr val="FFFFFF"/>
                </a:highlight>
                <a:latin typeface="-apple-system"/>
              </a:rPr>
              <a:t>@1 </a:t>
            </a:r>
            <a:r>
              <a:rPr lang="zh-CN" altLang="en-US" sz="2800" b="0" i="0">
                <a:solidFill>
                  <a:srgbClr val="060607"/>
                </a:solidFill>
                <a:effectLst/>
                <a:highlight>
                  <a:srgbClr val="FFFFFF"/>
                </a:highlight>
                <a:latin typeface="-apple-system"/>
              </a:rPr>
              <a:t>和 </a:t>
            </a:r>
            <a:r>
              <a:rPr lang="en-US" altLang="zh-CN" sz="2800" b="0" i="0">
                <a:solidFill>
                  <a:srgbClr val="060607"/>
                </a:solidFill>
                <a:effectLst/>
                <a:highlight>
                  <a:srgbClr val="FFFFFF"/>
                </a:highlight>
                <a:latin typeface="-apple-system"/>
              </a:rPr>
              <a:t>@5 </a:t>
            </a:r>
            <a:r>
              <a:rPr lang="zh-CN" altLang="en-US" sz="2800" b="0" i="0">
                <a:solidFill>
                  <a:srgbClr val="060607"/>
                </a:solidFill>
                <a:effectLst/>
                <a:highlight>
                  <a:srgbClr val="FFFFFF"/>
                </a:highlight>
                <a:latin typeface="-apple-system"/>
              </a:rPr>
              <a:t>是评估检索系统性能的指标，特别是在信息检索（</a:t>
            </a:r>
            <a:r>
              <a:rPr lang="en-US" altLang="zh-CN" sz="2800" b="0" i="0">
                <a:solidFill>
                  <a:srgbClr val="060607"/>
                </a:solidFill>
                <a:effectLst/>
                <a:highlight>
                  <a:srgbClr val="FFFFFF"/>
                </a:highlight>
                <a:latin typeface="-apple-system"/>
              </a:rPr>
              <a:t>IR</a:t>
            </a:r>
            <a:r>
              <a:rPr lang="zh-CN" altLang="en-US" sz="2800" b="0" i="0">
                <a:solidFill>
                  <a:srgbClr val="060607"/>
                </a:solidFill>
                <a:effectLst/>
                <a:highlight>
                  <a:srgbClr val="FFFFFF"/>
                </a:highlight>
                <a:latin typeface="-apple-system"/>
              </a:rPr>
              <a:t>）和推荐系统领域。这些指标通常用来衡量检索结果的相关性和准确性。下面是每个指标的具体含义：</a:t>
            </a:r>
          </a:p>
          <a:p>
            <a:pPr algn="l">
              <a:buFont typeface="Arial" panose="020B0604020202020204" pitchFamily="34" charset="0"/>
              <a:buChar char="•"/>
            </a:pPr>
            <a:r>
              <a:rPr lang="en-US" altLang="zh-CN" sz="2800" b="0" i="0">
                <a:solidFill>
                  <a:srgbClr val="060607"/>
                </a:solidFill>
                <a:effectLst/>
                <a:highlight>
                  <a:srgbClr val="FFFFFF"/>
                </a:highlight>
                <a:latin typeface="-apple-system"/>
              </a:rPr>
              <a:t>@1</a:t>
            </a:r>
            <a:r>
              <a:rPr lang="zh-CN" altLang="en-US" sz="2800" b="0" i="0">
                <a:solidFill>
                  <a:srgbClr val="060607"/>
                </a:solidFill>
                <a:effectLst/>
                <a:highlight>
                  <a:srgbClr val="FFFFFF"/>
                </a:highlight>
                <a:latin typeface="-apple-system"/>
              </a:rPr>
              <a:t>：这个指标代表的是“精确度在第一位”（</a:t>
            </a:r>
            <a:r>
              <a:rPr lang="en-US" altLang="zh-CN" sz="2800" b="0" i="0">
                <a:solidFill>
                  <a:srgbClr val="060607"/>
                </a:solidFill>
                <a:effectLst/>
                <a:highlight>
                  <a:srgbClr val="FFFFFF"/>
                </a:highlight>
                <a:latin typeface="-apple-system"/>
              </a:rPr>
              <a:t>Precision at 1</a:t>
            </a:r>
            <a:r>
              <a:rPr lang="zh-CN" altLang="en-US" sz="2800" b="0" i="0">
                <a:solidFill>
                  <a:srgbClr val="060607"/>
                </a:solidFill>
                <a:effectLst/>
                <a:highlight>
                  <a:srgbClr val="FFFFFF"/>
                </a:highlight>
                <a:latin typeface="-apple-system"/>
              </a:rPr>
              <a:t>），也就是在检索结果的第一位置返回的相关结果的精确度。如果检索系统返回的排名第一的结果与用户查询的需求相符，那么这个指标就是</a:t>
            </a:r>
            <a:r>
              <a:rPr lang="en-US" altLang="zh-CN" sz="2800" b="0" i="0">
                <a:solidFill>
                  <a:srgbClr val="060607"/>
                </a:solidFill>
                <a:effectLst/>
                <a:highlight>
                  <a:srgbClr val="FFFFFF"/>
                </a:highlight>
                <a:latin typeface="-apple-system"/>
              </a:rPr>
              <a:t>100%</a:t>
            </a:r>
            <a:r>
              <a:rPr lang="zh-CN" altLang="en-US" sz="2800" b="0" i="0">
                <a:solidFill>
                  <a:srgbClr val="060607"/>
                </a:solidFill>
                <a:effectLst/>
                <a:highlight>
                  <a:srgbClr val="FFFFFF"/>
                </a:highlight>
                <a:latin typeface="-apple-system"/>
              </a:rPr>
              <a:t>。如果排名第一的结果不相关，这个指标就是</a:t>
            </a:r>
            <a:r>
              <a:rPr lang="en-US" altLang="zh-CN" sz="2800" b="0" i="0">
                <a:solidFill>
                  <a:srgbClr val="060607"/>
                </a:solidFill>
                <a:effectLst/>
                <a:highlight>
                  <a:srgbClr val="FFFFFF"/>
                </a:highlight>
                <a:latin typeface="-apple-system"/>
              </a:rPr>
              <a:t>0%</a:t>
            </a:r>
            <a:r>
              <a:rPr lang="zh-CN" altLang="en-US" sz="2800" b="0" i="0">
                <a:solidFill>
                  <a:srgbClr val="060607"/>
                </a:solidFill>
                <a:effectLst/>
                <a:highlight>
                  <a:srgbClr val="FFFFFF"/>
                </a:highlight>
                <a:latin typeface="-apple-system"/>
              </a:rPr>
              <a:t>。</a:t>
            </a:r>
          </a:p>
          <a:p>
            <a:pPr algn="l">
              <a:buFont typeface="Arial" panose="020B0604020202020204" pitchFamily="34" charset="0"/>
              <a:buChar char="•"/>
            </a:pPr>
            <a:r>
              <a:rPr lang="en-US" altLang="zh-CN" sz="2800" b="0" i="0">
                <a:solidFill>
                  <a:srgbClr val="060607"/>
                </a:solidFill>
                <a:effectLst/>
                <a:highlight>
                  <a:srgbClr val="FFFFFF"/>
                </a:highlight>
                <a:latin typeface="-apple-system"/>
              </a:rPr>
              <a:t>@5</a:t>
            </a:r>
            <a:r>
              <a:rPr lang="zh-CN" altLang="en-US" sz="2800" b="0" i="0">
                <a:solidFill>
                  <a:srgbClr val="060607"/>
                </a:solidFill>
                <a:effectLst/>
                <a:highlight>
                  <a:srgbClr val="FFFFFF"/>
                </a:highlight>
                <a:latin typeface="-apple-system"/>
              </a:rPr>
              <a:t>：这个指标代表的是“精确度在前五位”（</a:t>
            </a:r>
            <a:r>
              <a:rPr lang="en-US" altLang="zh-CN" sz="2800" b="0" i="0">
                <a:solidFill>
                  <a:srgbClr val="060607"/>
                </a:solidFill>
                <a:effectLst/>
                <a:highlight>
                  <a:srgbClr val="FFFFFF"/>
                </a:highlight>
                <a:latin typeface="-apple-system"/>
              </a:rPr>
              <a:t>Precision at 5</a:t>
            </a:r>
            <a:r>
              <a:rPr lang="zh-CN" altLang="en-US" sz="2800" b="0" i="0">
                <a:solidFill>
                  <a:srgbClr val="060607"/>
                </a:solidFill>
                <a:effectLst/>
                <a:highlight>
                  <a:srgbClr val="FFFFFF"/>
                </a:highlight>
                <a:latin typeface="-apple-system"/>
              </a:rPr>
              <a:t>），即在检索结果的前五个位置返回的相关结果的精确度。这个指标衡量的是前五个结果中有多少是相关的。</a:t>
            </a:r>
          </a:p>
          <a:p>
            <a:endParaRPr lang="en-US" altLang="zh-CN" sz="1800">
              <a:solidFill>
                <a:srgbClr val="000000"/>
              </a:solidFill>
              <a:effectLst/>
              <a:ea typeface="宋体" panose="02010600030101010101" pitchFamily="2" charset="-122"/>
              <a:cs typeface="宋体" panose="02010600030101010101" pitchFamily="2" charset="-122"/>
            </a:endParaRPr>
          </a:p>
          <a:p>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609220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a:solidFill>
                  <a:srgbClr val="000000"/>
                </a:solidFill>
                <a:effectLst/>
                <a:latin typeface="Calibri" panose="020F0502020204030204" pitchFamily="34" charset="0"/>
                <a:ea typeface="Calibri" panose="020F0502020204030204" pitchFamily="34" charset="0"/>
              </a:rPr>
              <a:t>NDCG</a:t>
            </a:r>
            <a:r>
              <a:rPr lang="zh-CN" altLang="zh-CN" sz="1800">
                <a:solidFill>
                  <a:srgbClr val="000000"/>
                </a:solidFill>
                <a:effectLst/>
                <a:ea typeface="宋体" panose="02010600030101010101" pitchFamily="2" charset="-122"/>
                <a:cs typeface="宋体" panose="02010600030101010101" pitchFamily="2" charset="-122"/>
              </a:rPr>
              <a:t>（</a:t>
            </a:r>
            <a:r>
              <a:rPr lang="en-US" altLang="zh-CN" sz="1800">
                <a:solidFill>
                  <a:srgbClr val="000000"/>
                </a:solidFill>
                <a:effectLst/>
                <a:latin typeface="Calibri" panose="020F0502020204030204" pitchFamily="34" charset="0"/>
                <a:ea typeface="Calibri" panose="020F0502020204030204" pitchFamily="34" charset="0"/>
              </a:rPr>
              <a:t>Normalized Discounted Cumulative Gain</a:t>
            </a:r>
            <a:r>
              <a:rPr lang="zh-CN" altLang="zh-CN" sz="1800">
                <a:solidFill>
                  <a:srgbClr val="000000"/>
                </a:solidFill>
                <a:effectLst/>
                <a:ea typeface="宋体" panose="02010600030101010101" pitchFamily="2" charset="-122"/>
                <a:cs typeface="宋体" panose="02010600030101010101" pitchFamily="2" charset="-122"/>
              </a:rPr>
              <a:t>）是一种用于评估检索系统性能的指标，特别是在信息检索</a:t>
            </a:r>
            <a:r>
              <a:rPr lang="en-US" altLang="zh-CN" sz="1800">
                <a:solidFill>
                  <a:srgbClr val="000000"/>
                </a:solidFill>
                <a:effectLst/>
                <a:latin typeface="Calibri" panose="020F0502020204030204" pitchFamily="34" charset="0"/>
                <a:ea typeface="Calibri" panose="020F0502020204030204" pitchFamily="34" charset="0"/>
              </a:rPr>
              <a:t>(IR)</a:t>
            </a:r>
            <a:r>
              <a:rPr lang="zh-CN" altLang="zh-CN" sz="1800">
                <a:solidFill>
                  <a:srgbClr val="000000"/>
                </a:solidFill>
                <a:effectLst/>
                <a:ea typeface="宋体" panose="02010600030101010101" pitchFamily="2" charset="-122"/>
                <a:cs typeface="宋体" panose="02010600030101010101" pitchFamily="2" charset="-122"/>
              </a:rPr>
              <a:t>领域中。</a:t>
            </a:r>
            <a:endParaRPr lang="en-US" altLang="zh-CN" sz="1800">
              <a:solidFill>
                <a:srgbClr val="000000"/>
              </a:solidFill>
              <a:effectLst/>
              <a:ea typeface="宋体" panose="02010600030101010101" pitchFamily="2" charset="-122"/>
              <a:cs typeface="宋体" panose="02010600030101010101" pitchFamily="2" charset="-122"/>
            </a:endParaRPr>
          </a:p>
          <a:p>
            <a:r>
              <a:rPr lang="en-US" altLang="zh-CN" b="1"/>
              <a:t>retrieve_reference </a:t>
            </a:r>
            <a:r>
              <a:rPr lang="zh-CN" altLang="en-US" b="1"/>
              <a:t>函数：</a:t>
            </a:r>
            <a:r>
              <a:rPr lang="zh-CN" altLang="en-US"/>
              <a:t>这个函数的目的是检索与给定问题最相关的引用文件。它首先将问题文本转换为嵌入表示（</a:t>
            </a:r>
            <a:r>
              <a:rPr lang="en-US" altLang="zh-CN"/>
              <a:t>embedding</a:t>
            </a:r>
            <a:r>
              <a:rPr lang="zh-CN" altLang="en-US"/>
              <a:t>），然后计算问题文本与一系列已存在的文本嵌入之间的余弦相似度，找出最相似的前</a:t>
            </a:r>
            <a:r>
              <a:rPr lang="en-US" altLang="zh-CN"/>
              <a:t>k</a:t>
            </a:r>
            <a:r>
              <a:rPr lang="zh-CN" altLang="en-US"/>
              <a:t>个文本，并返回这些文本对应的文件名列表。</a:t>
            </a:r>
          </a:p>
          <a:p>
            <a:r>
              <a:rPr lang="en-US" altLang="zh-CN" b="1"/>
              <a:t>toolbench_process </a:t>
            </a:r>
            <a:r>
              <a:rPr lang="zh-CN" altLang="en-US" b="1"/>
              <a:t>函数和 </a:t>
            </a:r>
            <a:r>
              <a:rPr lang="en-US" altLang="zh-CN" b="1"/>
              <a:t>update_progress </a:t>
            </a:r>
            <a:r>
              <a:rPr lang="zh-CN" altLang="en-US" b="1"/>
              <a:t>函数：</a:t>
            </a:r>
            <a:r>
              <a:rPr lang="zh-CN" altLang="en-US"/>
              <a:t>这两个函数是相关的，它们处理特定的数据集。</a:t>
            </a:r>
            <a:r>
              <a:rPr lang="en-US" altLang="zh-CN"/>
              <a:t>toolbench_process </a:t>
            </a:r>
            <a:r>
              <a:rPr lang="zh-CN" altLang="en-US"/>
              <a:t>函数读取数据文件和包含工具指令的数据集目录，然后更新数据集中的</a:t>
            </a:r>
            <a:r>
              <a:rPr lang="en-US" altLang="zh-CN"/>
              <a:t>API</a:t>
            </a:r>
            <a:r>
              <a:rPr lang="zh-CN" altLang="en-US"/>
              <a:t>列表，将工具信息与数据集中的</a:t>
            </a:r>
            <a:r>
              <a:rPr lang="en-US" altLang="zh-CN"/>
              <a:t>API</a:t>
            </a:r>
            <a:r>
              <a:rPr lang="zh-CN" altLang="en-US"/>
              <a:t>列表关联起来。</a:t>
            </a:r>
            <a:r>
              <a:rPr lang="en-US" altLang="zh-CN"/>
              <a:t>update_progress </a:t>
            </a:r>
            <a:r>
              <a:rPr lang="zh-CN" altLang="en-US"/>
              <a:t>函数则用于更新进度文件，记录最后处理的索引。</a:t>
            </a:r>
            <a:endParaRPr lang="en-US" altLang="zh-CN"/>
          </a:p>
          <a:p>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444524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060607"/>
                </a:solidFill>
                <a:effectLst/>
                <a:highlight>
                  <a:srgbClr val="FFFFFF"/>
                </a:highlight>
                <a:latin typeface="-apple-system"/>
              </a:rPr>
              <a:t>然后，评估</a:t>
            </a:r>
            <a:r>
              <a:rPr lang="en-US" altLang="zh-CN" b="0" i="0">
                <a:solidFill>
                  <a:srgbClr val="060607"/>
                </a:solidFill>
                <a:effectLst/>
                <a:highlight>
                  <a:srgbClr val="FFFFFF"/>
                </a:highlight>
                <a:latin typeface="-apple-system"/>
              </a:rPr>
              <a:t>LLM</a:t>
            </a:r>
            <a:r>
              <a:rPr lang="zh-CN" altLang="en-US" b="0" i="0">
                <a:solidFill>
                  <a:srgbClr val="060607"/>
                </a:solidFill>
                <a:effectLst/>
                <a:highlight>
                  <a:srgbClr val="FFFFFF"/>
                </a:highlight>
                <a:latin typeface="-apple-system"/>
              </a:rPr>
              <a:t>在不同数量候选工具下的选择准确性，结果显示</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增强的描述使</a:t>
            </a:r>
            <a:r>
              <a:rPr lang="en-US" altLang="zh-CN" b="0" i="0">
                <a:solidFill>
                  <a:srgbClr val="060607"/>
                </a:solidFill>
                <a:effectLst/>
                <a:highlight>
                  <a:srgbClr val="FFFFFF"/>
                </a:highlight>
                <a:latin typeface="-apple-system"/>
              </a:rPr>
              <a:t>LLM</a:t>
            </a:r>
            <a:r>
              <a:rPr lang="zh-CN" altLang="en-US" b="0" i="0">
                <a:solidFill>
                  <a:srgbClr val="060607"/>
                </a:solidFill>
                <a:effectLst/>
                <a:highlight>
                  <a:srgbClr val="FFFFFF"/>
                </a:highlight>
                <a:latin typeface="-apple-system"/>
              </a:rPr>
              <a:t>能够更有效地从更大的候选池中选择正确的工具。</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46046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a:solidFill>
                  <a:srgbClr val="000000"/>
                </a:solidFill>
                <a:effectLst/>
                <a:ea typeface="Calibri" panose="020F0502020204030204" pitchFamily="34" charset="0"/>
              </a:rPr>
              <a:t>名称错误意味着模型调用不在</a:t>
            </a:r>
            <a:r>
              <a:rPr lang="en-US" altLang="zh-CN" sz="1200">
                <a:solidFill>
                  <a:srgbClr val="000000"/>
                </a:solidFill>
                <a:effectLst/>
                <a:ea typeface="Calibri" panose="020F0502020204030204" pitchFamily="34" charset="0"/>
              </a:rPr>
              <a:t>Tool</a:t>
            </a:r>
            <a:r>
              <a:rPr lang="zh-CN" altLang="zh-CN" sz="1200">
                <a:solidFill>
                  <a:srgbClr val="000000"/>
                </a:solidFill>
                <a:effectLst/>
                <a:ea typeface="Calibri" panose="020F0502020204030204" pitchFamily="34" charset="0"/>
              </a:rPr>
              <a:t>清单中的不存在的</a:t>
            </a:r>
            <a:r>
              <a:rPr lang="en-US" altLang="zh-CN" sz="1200">
                <a:solidFill>
                  <a:srgbClr val="000000"/>
                </a:solidFill>
                <a:effectLst/>
                <a:ea typeface="Calibri" panose="020F0502020204030204" pitchFamily="34" charset="0"/>
              </a:rPr>
              <a:t>Tool</a:t>
            </a:r>
            <a:r>
              <a:rPr lang="zh-CN" altLang="zh-CN" sz="1200">
                <a:solidFill>
                  <a:srgbClr val="000000"/>
                </a:solidFill>
                <a:effectLst/>
                <a:ea typeface="Calibri" panose="020F0502020204030204" pitchFamily="34" charset="0"/>
              </a:rPr>
              <a:t>函数，参数错误意味着模型传递无效参数。</a:t>
            </a:r>
            <a:endParaRPr lang="en-US" altLang="zh-CN"/>
          </a:p>
          <a:p>
            <a:r>
              <a:rPr lang="zh-CN" altLang="en-US" b="1" i="0">
                <a:solidFill>
                  <a:srgbClr val="060607"/>
                </a:solidFill>
                <a:effectLst/>
                <a:highlight>
                  <a:srgbClr val="FFFFFF"/>
                </a:highlight>
                <a:latin typeface="-apple-system"/>
              </a:rPr>
              <a:t>将错误分为两类：</a:t>
            </a:r>
            <a:r>
              <a:rPr lang="zh-CN" altLang="en-US" b="0" i="0">
                <a:solidFill>
                  <a:srgbClr val="060607"/>
                </a:solidFill>
                <a:effectLst/>
                <a:highlight>
                  <a:srgbClr val="FFFFFF"/>
                </a:highlight>
                <a:latin typeface="-apple-system"/>
              </a:rPr>
              <a:t>工具名称错误和参数错误。</a:t>
            </a:r>
            <a:endParaRPr lang="en-US" altLang="zh-CN" b="0" i="0">
              <a:solidFill>
                <a:srgbClr val="060607"/>
              </a:solidFill>
              <a:effectLst/>
              <a:highlight>
                <a:srgbClr val="FFFFFF"/>
              </a:highlight>
              <a:latin typeface="-apple-system"/>
            </a:endParaRPr>
          </a:p>
          <a:p>
            <a:r>
              <a:rPr lang="zh-CN" altLang="en-US" b="1" i="0">
                <a:solidFill>
                  <a:srgbClr val="060607"/>
                </a:solidFill>
                <a:effectLst/>
                <a:highlight>
                  <a:srgbClr val="FFFFFF"/>
                </a:highlight>
                <a:latin typeface="-apple-system"/>
              </a:rPr>
              <a:t>工具名称错误</a:t>
            </a:r>
            <a:r>
              <a:rPr lang="zh-CN" altLang="en-US" b="0" i="0">
                <a:solidFill>
                  <a:srgbClr val="060607"/>
                </a:solidFill>
                <a:effectLst/>
                <a:highlight>
                  <a:srgbClr val="FFFFFF"/>
                </a:highlight>
                <a:latin typeface="-apple-system"/>
              </a:rPr>
              <a:t>指模型调用了工具库中不存在的工具功能。</a:t>
            </a:r>
            <a:endParaRPr lang="en-US" altLang="zh-CN" b="0" i="0">
              <a:solidFill>
                <a:srgbClr val="060607"/>
              </a:solidFill>
              <a:effectLst/>
              <a:highlight>
                <a:srgbClr val="FFFFFF"/>
              </a:highlight>
              <a:latin typeface="-apple-system"/>
            </a:endParaRPr>
          </a:p>
          <a:p>
            <a:r>
              <a:rPr lang="zh-CN" altLang="en-US" b="1" i="0">
                <a:solidFill>
                  <a:srgbClr val="060607"/>
                </a:solidFill>
                <a:effectLst/>
                <a:highlight>
                  <a:srgbClr val="FFFFFF"/>
                </a:highlight>
                <a:latin typeface="-apple-system"/>
              </a:rPr>
              <a:t>参数错误</a:t>
            </a:r>
            <a:r>
              <a:rPr lang="zh-CN" altLang="en-US" b="0" i="0">
                <a:solidFill>
                  <a:srgbClr val="060607"/>
                </a:solidFill>
                <a:effectLst/>
                <a:highlight>
                  <a:srgbClr val="FFFFFF"/>
                </a:highlight>
                <a:latin typeface="-apple-system"/>
              </a:rPr>
              <a:t>指模型传递了无效参数。这两种错误都会导致工具执行失败。</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872822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chemeClr val="tx1">
                    <a:lumMod val="75000"/>
                    <a:lumOff val="25000"/>
                  </a:schemeClr>
                </a:solidFill>
                <a:latin typeface="+mn-ea"/>
                <a:cs typeface="+mn-ea"/>
              </a:rPr>
              <a:t>TMDB</a:t>
            </a:r>
            <a:r>
              <a:rPr lang="zh-CN" altLang="en-US">
                <a:solidFill>
                  <a:schemeClr val="tx1">
                    <a:lumMod val="75000"/>
                    <a:lumOff val="25000"/>
                  </a:schemeClr>
                </a:solidFill>
                <a:latin typeface="+mn-ea"/>
                <a:cs typeface="+mn-ea"/>
              </a:rPr>
              <a:t>是一个提供关于电影、电视节目、演员和图片信息的电影信息网站，提供了</a:t>
            </a:r>
            <a:r>
              <a:rPr lang="en-US" altLang="zh-CN">
                <a:solidFill>
                  <a:schemeClr val="tx1">
                    <a:lumMod val="75000"/>
                    <a:lumOff val="25000"/>
                  </a:schemeClr>
                </a:solidFill>
                <a:latin typeface="+mn-ea"/>
                <a:cs typeface="+mn-ea"/>
              </a:rPr>
              <a:t>55</a:t>
            </a:r>
            <a:r>
              <a:rPr lang="zh-CN" altLang="en-US">
                <a:solidFill>
                  <a:schemeClr val="tx1">
                    <a:lumMod val="75000"/>
                    <a:lumOff val="25000"/>
                  </a:schemeClr>
                </a:solidFill>
                <a:latin typeface="+mn-ea"/>
                <a:cs typeface="+mn-ea"/>
              </a:rPr>
              <a:t>个官方</a:t>
            </a:r>
            <a:r>
              <a:rPr lang="en-US" altLang="zh-CN">
                <a:solidFill>
                  <a:schemeClr val="tx1">
                    <a:lumMod val="75000"/>
                    <a:lumOff val="25000"/>
                  </a:schemeClr>
                </a:solidFill>
                <a:latin typeface="+mn-ea"/>
                <a:cs typeface="+mn-ea"/>
              </a:rPr>
              <a:t>RESTful API</a:t>
            </a:r>
            <a:r>
              <a:rPr lang="zh-CN" altLang="en-US">
                <a:solidFill>
                  <a:schemeClr val="tx1">
                    <a:lumMod val="75000"/>
                    <a:lumOff val="25000"/>
                  </a:schemeClr>
                </a:solidFill>
                <a:latin typeface="+mn-ea"/>
                <a:cs typeface="+mn-ea"/>
              </a:rPr>
              <a:t>作为工具。设计用来评估模型在处理真实世界用户请求</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545184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a:solidFill>
                  <a:srgbClr val="060607"/>
                </a:solidFill>
                <a:effectLst/>
                <a:highlight>
                  <a:srgbClr val="FFFFFF"/>
                </a:highlight>
                <a:latin typeface="-apple-system"/>
              </a:rPr>
              <a:t>基于</a:t>
            </a:r>
            <a:r>
              <a:rPr lang="en-US" altLang="zh-CN" b="1" i="0">
                <a:solidFill>
                  <a:srgbClr val="060607"/>
                </a:solidFill>
                <a:effectLst/>
                <a:highlight>
                  <a:srgbClr val="FFFFFF"/>
                </a:highlight>
                <a:latin typeface="-apple-system"/>
              </a:rPr>
              <a:t>Vicuna-13B</a:t>
            </a:r>
            <a:r>
              <a:rPr lang="zh-CN" altLang="en-US" b="1" i="0">
                <a:solidFill>
                  <a:srgbClr val="060607"/>
                </a:solidFill>
                <a:effectLst/>
                <a:highlight>
                  <a:srgbClr val="FFFFFF"/>
                </a:highlight>
                <a:latin typeface="-apple-system"/>
              </a:rPr>
              <a:t>的</a:t>
            </a:r>
            <a:r>
              <a:rPr lang="en-US" altLang="zh-CN" b="1" i="0">
                <a:solidFill>
                  <a:srgbClr val="060607"/>
                </a:solidFill>
                <a:effectLst/>
                <a:highlight>
                  <a:srgbClr val="FFFFFF"/>
                </a:highlight>
                <a:latin typeface="-apple-system"/>
              </a:rPr>
              <a:t>RestGPT</a:t>
            </a:r>
            <a:r>
              <a:rPr lang="en-US" altLang="zh-CN" b="0" i="0">
                <a:solidFill>
                  <a:srgbClr val="060607"/>
                </a:solidFill>
                <a:effectLst/>
                <a:highlight>
                  <a:srgbClr val="FFFFFF"/>
                </a:highlight>
                <a:latin typeface="-apple-system"/>
              </a:rPr>
              <a:t>: </a:t>
            </a:r>
            <a:r>
              <a:rPr lang="zh-CN" altLang="en-US" b="0" i="0">
                <a:solidFill>
                  <a:srgbClr val="060607"/>
                </a:solidFill>
                <a:effectLst/>
                <a:highlight>
                  <a:srgbClr val="FFFFFF"/>
                </a:highlight>
                <a:latin typeface="-apple-system"/>
              </a:rPr>
              <a:t>这是</a:t>
            </a:r>
            <a:r>
              <a:rPr lang="en-US" altLang="zh-CN" b="0" i="0">
                <a:solidFill>
                  <a:srgbClr val="060607"/>
                </a:solidFill>
                <a:effectLst/>
                <a:highlight>
                  <a:srgbClr val="FFFFFF"/>
                </a:highlight>
                <a:latin typeface="-apple-system"/>
              </a:rPr>
              <a:t>RestGPT</a:t>
            </a:r>
            <a:r>
              <a:rPr lang="zh-CN" altLang="en-US" b="0" i="0">
                <a:solidFill>
                  <a:srgbClr val="060607"/>
                </a:solidFill>
                <a:effectLst/>
                <a:highlight>
                  <a:srgbClr val="FFFFFF"/>
                </a:highlight>
                <a:latin typeface="-apple-system"/>
              </a:rPr>
              <a:t>的一个版本，它基于</a:t>
            </a:r>
            <a:r>
              <a:rPr lang="en-US" altLang="zh-CN" b="0" i="0">
                <a:solidFill>
                  <a:srgbClr val="060607"/>
                </a:solidFill>
                <a:effectLst/>
                <a:highlight>
                  <a:srgbClr val="FFFFFF"/>
                </a:highlight>
                <a:latin typeface="-apple-system"/>
              </a:rPr>
              <a:t>Vicuna-13B</a:t>
            </a:r>
            <a:r>
              <a:rPr lang="zh-CN" altLang="en-US" b="0" i="0">
                <a:solidFill>
                  <a:srgbClr val="060607"/>
                </a:solidFill>
                <a:effectLst/>
                <a:highlight>
                  <a:srgbClr val="FFFFFF"/>
                </a:highlight>
                <a:latin typeface="-apple-system"/>
              </a:rPr>
              <a:t>模型。</a:t>
            </a:r>
            <a:endParaRPr lang="en-US" altLang="zh-CN" b="0" i="0">
              <a:solidFill>
                <a:srgbClr val="060607"/>
              </a:solidFill>
              <a:effectLst/>
              <a:highlight>
                <a:srgbClr val="FFFFFF"/>
              </a:highlight>
              <a:latin typeface="-apple-system"/>
            </a:endParaRPr>
          </a:p>
          <a:p>
            <a:r>
              <a:rPr lang="zh-CN" altLang="en-US" b="1" i="0">
                <a:solidFill>
                  <a:srgbClr val="060607"/>
                </a:solidFill>
                <a:effectLst/>
                <a:highlight>
                  <a:srgbClr val="FFFFFF"/>
                </a:highlight>
                <a:latin typeface="-apple-system"/>
              </a:rPr>
              <a:t>基于</a:t>
            </a:r>
            <a:r>
              <a:rPr lang="en-US" altLang="zh-CN" b="1" i="0">
                <a:solidFill>
                  <a:srgbClr val="060607"/>
                </a:solidFill>
                <a:effectLst/>
                <a:highlight>
                  <a:srgbClr val="FFFFFF"/>
                </a:highlight>
                <a:latin typeface="-apple-system"/>
              </a:rPr>
              <a:t>ChatGPT</a:t>
            </a:r>
            <a:r>
              <a:rPr lang="zh-CN" altLang="en-US" b="1" i="0">
                <a:solidFill>
                  <a:srgbClr val="060607"/>
                </a:solidFill>
                <a:effectLst/>
                <a:highlight>
                  <a:srgbClr val="FFFFFF"/>
                </a:highlight>
                <a:latin typeface="-apple-system"/>
              </a:rPr>
              <a:t>的</a:t>
            </a:r>
            <a:r>
              <a:rPr lang="en-US" altLang="zh-CN" b="1" i="0">
                <a:solidFill>
                  <a:srgbClr val="060607"/>
                </a:solidFill>
                <a:effectLst/>
                <a:highlight>
                  <a:srgbClr val="FFFFFF"/>
                </a:highlight>
                <a:latin typeface="-apple-system"/>
              </a:rPr>
              <a:t>RestGPT</a:t>
            </a:r>
            <a:r>
              <a:rPr lang="en-US" altLang="zh-CN" b="0" i="0">
                <a:solidFill>
                  <a:srgbClr val="060607"/>
                </a:solidFill>
                <a:effectLst/>
                <a:highlight>
                  <a:srgbClr val="FFFFFF"/>
                </a:highlight>
                <a:latin typeface="-apple-system"/>
              </a:rPr>
              <a:t>: </a:t>
            </a:r>
            <a:r>
              <a:rPr lang="zh-CN" altLang="en-US" b="0" i="0">
                <a:solidFill>
                  <a:srgbClr val="060607"/>
                </a:solidFill>
                <a:effectLst/>
                <a:highlight>
                  <a:srgbClr val="FFFFFF"/>
                </a:highlight>
                <a:latin typeface="-apple-system"/>
              </a:rPr>
              <a:t>这是</a:t>
            </a:r>
            <a:r>
              <a:rPr lang="en-US" altLang="zh-CN" b="0" i="0">
                <a:solidFill>
                  <a:srgbClr val="060607"/>
                </a:solidFill>
                <a:effectLst/>
                <a:highlight>
                  <a:srgbClr val="FFFFFF"/>
                </a:highlight>
                <a:latin typeface="-apple-system"/>
              </a:rPr>
              <a:t>RestGPT</a:t>
            </a:r>
            <a:r>
              <a:rPr lang="zh-CN" altLang="en-US" b="0" i="0">
                <a:solidFill>
                  <a:srgbClr val="060607"/>
                </a:solidFill>
                <a:effectLst/>
                <a:highlight>
                  <a:srgbClr val="FFFFFF"/>
                </a:highlight>
                <a:latin typeface="-apple-system"/>
              </a:rPr>
              <a:t>的另一个版本，基于广泛使用的</a:t>
            </a:r>
            <a:r>
              <a:rPr lang="en-US" altLang="zh-CN" b="0" i="0">
                <a:solidFill>
                  <a:srgbClr val="060607"/>
                </a:solidFill>
                <a:effectLst/>
                <a:highlight>
                  <a:srgbClr val="FFFFFF"/>
                </a:highlight>
                <a:latin typeface="-apple-system"/>
              </a:rPr>
              <a:t>ChatGPT</a:t>
            </a:r>
            <a:r>
              <a:rPr lang="zh-CN" altLang="en-US" b="0" i="0">
                <a:solidFill>
                  <a:srgbClr val="060607"/>
                </a:solidFill>
                <a:effectLst/>
                <a:highlight>
                  <a:srgbClr val="FFFFFF"/>
                </a:highlight>
                <a:latin typeface="-apple-system"/>
              </a:rPr>
              <a:t>模型。</a:t>
            </a:r>
            <a:endParaRPr lang="en-US" altLang="zh-CN" b="0" i="0">
              <a:solidFill>
                <a:srgbClr val="060607"/>
              </a:solidFill>
              <a:effectLst/>
              <a:highlight>
                <a:srgbClr val="FFFFFF"/>
              </a:highlight>
              <a:latin typeface="-apple-system"/>
            </a:endParaRPr>
          </a:p>
          <a:p>
            <a:r>
              <a:rPr lang="en-US" altLang="zh-CN" b="1" i="0">
                <a:solidFill>
                  <a:srgbClr val="060607"/>
                </a:solidFill>
                <a:effectLst/>
                <a:highlight>
                  <a:srgbClr val="FFFFFF"/>
                </a:highlight>
                <a:latin typeface="-apple-system"/>
              </a:rPr>
              <a:t>react:</a:t>
            </a:r>
            <a:r>
              <a:rPr lang="zh-CN" altLang="en-US" b="0" i="0">
                <a:solidFill>
                  <a:srgbClr val="060607"/>
                </a:solidFill>
                <a:effectLst/>
                <a:highlight>
                  <a:srgbClr val="FFFFFF"/>
                </a:highlight>
                <a:latin typeface="-apple-system"/>
              </a:rPr>
              <a:t>结合了表示（</a:t>
            </a:r>
            <a:r>
              <a:rPr lang="en-US" altLang="zh-CN" b="0" i="0">
                <a:solidFill>
                  <a:srgbClr val="060607"/>
                </a:solidFill>
                <a:effectLst/>
                <a:highlight>
                  <a:srgbClr val="FFFFFF"/>
                </a:highlight>
                <a:latin typeface="-apple-system"/>
              </a:rPr>
              <a:t>Represent</a:t>
            </a:r>
            <a:r>
              <a:rPr lang="zh-CN" altLang="en-US" b="0" i="0">
                <a:solidFill>
                  <a:srgbClr val="060607"/>
                </a:solidFill>
                <a:effectLst/>
                <a:highlight>
                  <a:srgbClr val="FFFFFF"/>
                </a:highlight>
                <a:latin typeface="-apple-system"/>
              </a:rPr>
              <a:t>）和行动（</a:t>
            </a:r>
            <a:r>
              <a:rPr lang="en-US" altLang="zh-CN" b="0" i="0">
                <a:solidFill>
                  <a:srgbClr val="060607"/>
                </a:solidFill>
                <a:effectLst/>
                <a:highlight>
                  <a:srgbClr val="FFFFFF"/>
                </a:highlight>
                <a:latin typeface="-apple-system"/>
              </a:rPr>
              <a:t>Act</a:t>
            </a:r>
            <a:r>
              <a:rPr lang="zh-CN" altLang="en-US" b="0" i="0">
                <a:solidFill>
                  <a:srgbClr val="060607"/>
                </a:solidFill>
                <a:effectLst/>
                <a:highlight>
                  <a:srgbClr val="FFFFFF"/>
                </a:highlight>
                <a:latin typeface="-apple-system"/>
              </a:rPr>
              <a:t>）的方法。它旨在通过提供示例和指导来增强模型的推理和行动能力，特别是在需要使用工具来解决问题的场景中。</a:t>
            </a:r>
            <a:endParaRPr lang="en-US" altLang="zh-CN" b="0" i="0">
              <a:solidFill>
                <a:srgbClr val="060607"/>
              </a:solidFill>
              <a:effectLst/>
              <a:highlight>
                <a:srgbClr val="FFFFFF"/>
              </a:highlight>
              <a:latin typeface="-apple-system"/>
            </a:endParaRPr>
          </a:p>
          <a:p>
            <a:r>
              <a:rPr lang="zh-CN" altLang="en-US" b="0" i="0">
                <a:solidFill>
                  <a:srgbClr val="060607"/>
                </a:solidFill>
                <a:effectLst/>
                <a:highlight>
                  <a:srgbClr val="FFFFFF"/>
                </a:highlight>
                <a:latin typeface="-apple-system"/>
              </a:rPr>
              <a:t>对于基于</a:t>
            </a:r>
            <a:r>
              <a:rPr lang="en-US" altLang="zh-CN" b="0" i="0">
                <a:solidFill>
                  <a:srgbClr val="060607"/>
                </a:solidFill>
                <a:effectLst/>
                <a:highlight>
                  <a:srgbClr val="FFFFFF"/>
                </a:highlight>
                <a:latin typeface="-apple-system"/>
              </a:rPr>
              <a:t>ChatGPT</a:t>
            </a:r>
            <a:r>
              <a:rPr lang="zh-CN" altLang="en-US" b="0" i="0">
                <a:solidFill>
                  <a:srgbClr val="060607"/>
                </a:solidFill>
                <a:effectLst/>
                <a:highlight>
                  <a:srgbClr val="FFFFFF"/>
                </a:highlight>
                <a:latin typeface="-apple-system"/>
              </a:rPr>
              <a:t>的</a:t>
            </a:r>
            <a:r>
              <a:rPr lang="en-US" altLang="zh-CN" b="0" i="0">
                <a:solidFill>
                  <a:srgbClr val="060607"/>
                </a:solidFill>
                <a:effectLst/>
                <a:highlight>
                  <a:srgbClr val="FFFFFF"/>
                </a:highlight>
                <a:latin typeface="-apple-system"/>
              </a:rPr>
              <a:t>RestGPT</a:t>
            </a:r>
            <a:r>
              <a:rPr lang="zh-CN" altLang="en-US" b="0" i="0">
                <a:solidFill>
                  <a:srgbClr val="060607"/>
                </a:solidFill>
                <a:effectLst/>
                <a:highlight>
                  <a:srgbClr val="FFFFFF"/>
                </a:highlight>
                <a:latin typeface="-apple-system"/>
              </a:rPr>
              <a:t>，由于</a:t>
            </a:r>
            <a:r>
              <a:rPr lang="en-US" altLang="zh-CN" b="0" i="0">
                <a:solidFill>
                  <a:srgbClr val="060607"/>
                </a:solidFill>
                <a:effectLst/>
                <a:highlight>
                  <a:srgbClr val="FFFFFF"/>
                </a:highlight>
                <a:latin typeface="-apple-system"/>
              </a:rPr>
              <a:t>ToolDec</a:t>
            </a:r>
            <a:r>
              <a:rPr lang="zh-CN" altLang="en-US" b="0" i="0">
                <a:solidFill>
                  <a:srgbClr val="060607"/>
                </a:solidFill>
                <a:effectLst/>
                <a:highlight>
                  <a:srgbClr val="FFFFFF"/>
                </a:highlight>
                <a:latin typeface="-apple-system"/>
              </a:rPr>
              <a:t>不适用于闭源模型，研究者将其方法与</a:t>
            </a:r>
            <a:r>
              <a:rPr lang="en-US" altLang="zh-CN" b="0" i="0">
                <a:solidFill>
                  <a:srgbClr val="060607"/>
                </a:solidFill>
                <a:effectLst/>
                <a:highlight>
                  <a:srgbClr val="FFFFFF"/>
                </a:highlight>
                <a:latin typeface="-apple-system"/>
              </a:rPr>
              <a:t>ReAct</a:t>
            </a:r>
            <a:r>
              <a:rPr lang="zh-CN" altLang="en-US" b="0" i="0">
                <a:solidFill>
                  <a:srgbClr val="060607"/>
                </a:solidFill>
                <a:effectLst/>
                <a:highlight>
                  <a:srgbClr val="FFFFFF"/>
                </a:highlight>
                <a:latin typeface="-apple-system"/>
              </a:rPr>
              <a:t>进行了比较</a:t>
            </a:r>
            <a:endParaRPr lang="en-US" altLang="zh-CN" b="0" i="0">
              <a:solidFill>
                <a:srgbClr val="060607"/>
              </a:solidFill>
              <a:effectLst/>
              <a:highlight>
                <a:srgbClr val="FFFFFF"/>
              </a:highlight>
              <a:latin typeface="-apple-system"/>
            </a:endParaRPr>
          </a:p>
          <a:p>
            <a:r>
              <a:rPr lang="zh-CN" altLang="en-US" b="0" i="0">
                <a:solidFill>
                  <a:srgbClr val="060607"/>
                </a:solidFill>
                <a:effectLst/>
                <a:highlight>
                  <a:srgbClr val="FFFFFF"/>
                </a:highlight>
                <a:latin typeface="-apple-system"/>
              </a:rPr>
              <a:t>研究者使用</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将</a:t>
            </a:r>
            <a:r>
              <a:rPr lang="en-US" altLang="zh-CN" b="0" i="0">
                <a:solidFill>
                  <a:srgbClr val="060607"/>
                </a:solidFill>
                <a:effectLst/>
                <a:highlight>
                  <a:srgbClr val="FFFFFF"/>
                </a:highlight>
                <a:latin typeface="-apple-system"/>
              </a:rPr>
              <a:t>RestBench</a:t>
            </a:r>
            <a:r>
              <a:rPr lang="zh-CN" altLang="en-US" b="0" i="0">
                <a:solidFill>
                  <a:srgbClr val="060607"/>
                </a:solidFill>
                <a:effectLst/>
                <a:highlight>
                  <a:srgbClr val="FFFFFF"/>
                </a:highlight>
                <a:latin typeface="-apple-system"/>
              </a:rPr>
              <a:t>中的长工具文档简化为</a:t>
            </a:r>
            <a:r>
              <a:rPr lang="en-US" altLang="zh-CN" b="0" i="0">
                <a:solidFill>
                  <a:srgbClr val="060607"/>
                </a:solidFill>
                <a:effectLst/>
                <a:highlight>
                  <a:srgbClr val="FFFFFF"/>
                </a:highlight>
                <a:latin typeface="-apple-system"/>
              </a:rPr>
              <a:t>LLM</a:t>
            </a:r>
            <a:r>
              <a:rPr lang="zh-CN" altLang="en-US" b="0" i="0">
                <a:solidFill>
                  <a:srgbClr val="060607"/>
                </a:solidFill>
                <a:effectLst/>
                <a:highlight>
                  <a:srgbClr val="FFFFFF"/>
                </a:highlight>
                <a:latin typeface="-apple-system"/>
              </a:rPr>
              <a:t>使用的</a:t>
            </a:r>
            <a:r>
              <a:rPr lang="zh-CN" altLang="en-US" b="1" i="0">
                <a:solidFill>
                  <a:srgbClr val="060607"/>
                </a:solidFill>
                <a:effectLst/>
                <a:highlight>
                  <a:srgbClr val="FFFFFF"/>
                </a:highlight>
                <a:latin typeface="-apple-system"/>
              </a:rPr>
              <a:t>简洁工具指令</a:t>
            </a:r>
            <a:r>
              <a:rPr lang="zh-CN" altLang="en-US" b="0" i="0">
                <a:solidFill>
                  <a:srgbClr val="060607"/>
                </a:solidFill>
                <a:effectLst/>
                <a:highlight>
                  <a:srgbClr val="FFFFFF"/>
                </a:highlight>
                <a:latin typeface="-apple-system"/>
              </a:rPr>
              <a:t>。为了进行比较，研究者使用了宋等人（</a:t>
            </a:r>
            <a:r>
              <a:rPr lang="en-US" altLang="zh-CN" b="0" i="0">
                <a:solidFill>
                  <a:srgbClr val="060607"/>
                </a:solidFill>
                <a:effectLst/>
                <a:highlight>
                  <a:srgbClr val="FFFFFF"/>
                </a:highlight>
                <a:latin typeface="-apple-system"/>
              </a:rPr>
              <a:t>2023</a:t>
            </a:r>
            <a:r>
              <a:rPr lang="zh-CN" altLang="en-US" b="0" i="0">
                <a:solidFill>
                  <a:srgbClr val="060607"/>
                </a:solidFill>
                <a:effectLst/>
                <a:highlight>
                  <a:srgbClr val="FFFFFF"/>
                </a:highlight>
                <a:latin typeface="-apple-system"/>
              </a:rPr>
              <a:t>年）的提示，其中包含原始工具描述和四个示例。表</a:t>
            </a:r>
            <a:r>
              <a:rPr lang="en-US" altLang="zh-CN" b="0" i="0">
                <a:solidFill>
                  <a:srgbClr val="060607"/>
                </a:solidFill>
                <a:effectLst/>
                <a:highlight>
                  <a:srgbClr val="FFFFFF"/>
                </a:highlight>
                <a:latin typeface="-apple-system"/>
              </a:rPr>
              <a:t>3</a:t>
            </a:r>
            <a:r>
              <a:rPr lang="zh-CN" altLang="en-US" b="0" i="0">
                <a:solidFill>
                  <a:srgbClr val="060607"/>
                </a:solidFill>
                <a:effectLst/>
                <a:highlight>
                  <a:srgbClr val="FFFFFF"/>
                </a:highlight>
                <a:latin typeface="-apple-system"/>
              </a:rPr>
              <a:t>展示了</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显著减少了每个工具的令牌成本。此外，图</a:t>
            </a:r>
            <a:r>
              <a:rPr lang="en-US" altLang="zh-CN" b="0" i="0">
                <a:solidFill>
                  <a:srgbClr val="060607"/>
                </a:solidFill>
                <a:effectLst/>
                <a:highlight>
                  <a:srgbClr val="FFFFFF"/>
                </a:highlight>
                <a:latin typeface="-apple-system"/>
              </a:rPr>
              <a:t>5</a:t>
            </a:r>
            <a:r>
              <a:rPr lang="zh-CN" altLang="en-US" b="0" i="0">
                <a:solidFill>
                  <a:srgbClr val="060607"/>
                </a:solidFill>
                <a:effectLst/>
                <a:highlight>
                  <a:srgbClr val="FFFFFF"/>
                </a:highlight>
                <a:latin typeface="-apple-system"/>
              </a:rPr>
              <a:t>突出了正确路径率的显著提高，</a:t>
            </a:r>
            <a:r>
              <a:rPr lang="zh-CN" altLang="en-US" b="1" i="0">
                <a:solidFill>
                  <a:srgbClr val="060607"/>
                </a:solidFill>
                <a:effectLst/>
                <a:highlight>
                  <a:srgbClr val="FFFFFF"/>
                </a:highlight>
                <a:latin typeface="-apple-system"/>
              </a:rPr>
              <a:t>表明</a:t>
            </a:r>
            <a:r>
              <a:rPr lang="en-US" altLang="zh-CN" b="1" i="0">
                <a:solidFill>
                  <a:srgbClr val="060607"/>
                </a:solidFill>
                <a:effectLst/>
                <a:highlight>
                  <a:srgbClr val="FFFFFF"/>
                </a:highlight>
                <a:latin typeface="-apple-system"/>
              </a:rPr>
              <a:t>EASYTOOL</a:t>
            </a:r>
            <a:r>
              <a:rPr lang="zh-CN" altLang="en-US" b="1" i="0">
                <a:solidFill>
                  <a:srgbClr val="060607"/>
                </a:solidFill>
                <a:effectLst/>
                <a:highlight>
                  <a:srgbClr val="FFFFFF"/>
                </a:highlight>
                <a:latin typeface="-apple-system"/>
              </a:rPr>
              <a:t>在帮助</a:t>
            </a:r>
            <a:r>
              <a:rPr lang="en-US" altLang="zh-CN" b="1" i="0">
                <a:solidFill>
                  <a:srgbClr val="060607"/>
                </a:solidFill>
                <a:effectLst/>
                <a:highlight>
                  <a:srgbClr val="FFFFFF"/>
                </a:highlight>
                <a:latin typeface="-apple-system"/>
              </a:rPr>
              <a:t>LLM</a:t>
            </a:r>
            <a:r>
              <a:rPr lang="zh-CN" altLang="en-US" b="1" i="0">
                <a:solidFill>
                  <a:srgbClr val="060607"/>
                </a:solidFill>
                <a:effectLst/>
                <a:highlight>
                  <a:srgbClr val="FFFFFF"/>
                </a:highlight>
                <a:latin typeface="-apple-system"/>
              </a:rPr>
              <a:t>找到正确的工具解决方案路径方面的有效性。</a:t>
            </a:r>
            <a:endParaRPr lang="en-US" altLang="zh-CN" b="1" i="0">
              <a:solidFill>
                <a:srgbClr val="060607"/>
              </a:solidFill>
              <a:effectLst/>
              <a:highlight>
                <a:srgbClr val="FFFFFF"/>
              </a:highlight>
              <a:latin typeface="-apple-system"/>
            </a:endParaRPr>
          </a:p>
          <a:p>
            <a:pPr marL="11430" indent="-1270">
              <a:lnSpc>
                <a:spcPct val="106000"/>
              </a:lnSpc>
              <a:spcAft>
                <a:spcPts val="120"/>
              </a:spcAft>
            </a:pPr>
            <a:r>
              <a:rPr lang="zh-CN" alt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在解决某些任务时，可能需要按照特定的顺序使用多个工具或</a:t>
            </a:r>
            <a:r>
              <a:rPr lang="en-US" altLang="zh-CN" sz="1800" kern="100">
                <a:solidFill>
                  <a:srgbClr val="000000"/>
                </a:solidFill>
                <a:effectLst/>
                <a:latin typeface="Calibri" panose="020F0502020204030204" pitchFamily="34" charset="0"/>
                <a:ea typeface="Calibri" panose="020F0502020204030204" pitchFamily="34" charset="0"/>
              </a:rPr>
              <a:t>API</a:t>
            </a:r>
            <a:r>
              <a:rPr lang="zh-CN" altLang="zh-CN" sz="18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a:t>
            </a:r>
            <a:r>
              <a:rPr lang="zh-CN" altLang="zh-CN" sz="1800" kern="100">
                <a:solidFill>
                  <a:srgbClr val="000000"/>
                </a:solidFill>
                <a:effectLst/>
                <a:latin typeface="Calibri" panose="020F0502020204030204" pitchFamily="34" charset="0"/>
                <a:ea typeface="Calibri" panose="020F0502020204030204" pitchFamily="34" charset="0"/>
              </a:rPr>
              <a:t>例如，购物车 </a:t>
            </a:r>
            <a:r>
              <a:rPr lang="en-US" altLang="zh-CN" sz="1800" kern="100">
                <a:solidFill>
                  <a:srgbClr val="FF0000"/>
                </a:solidFill>
                <a:effectLst/>
                <a:latin typeface="Calibri" panose="020F0502020204030204" pitchFamily="34" charset="0"/>
                <a:ea typeface="Calibri" panose="020F0502020204030204" pitchFamily="34" charset="0"/>
              </a:rPr>
              <a:t>Web </a:t>
            </a:r>
            <a:r>
              <a:rPr lang="zh-CN" altLang="zh-CN" sz="1800" kern="100">
                <a:solidFill>
                  <a:srgbClr val="FF0000"/>
                </a:solidFill>
                <a:effectLst/>
                <a:latin typeface="Calibri" panose="020F0502020204030204" pitchFamily="34" charset="0"/>
                <a:ea typeface="Calibri" panose="020F0502020204030204" pitchFamily="34" charset="0"/>
              </a:rPr>
              <a:t>服务要求用户在结账前将商品添加到购物车</a:t>
            </a:r>
            <a:r>
              <a:rPr lang="zh-CN" altLang="zh-CN" sz="1800" kern="100">
                <a:solidFill>
                  <a:srgbClr val="000000"/>
                </a:solidFill>
                <a:effectLst/>
                <a:latin typeface="Calibri" panose="020F0502020204030204" pitchFamily="34" charset="0"/>
                <a:ea typeface="Calibri" panose="020F0502020204030204" pitchFamily="34" charset="0"/>
              </a:rPr>
              <a:t>。</a:t>
            </a:r>
          </a:p>
          <a:p>
            <a:r>
              <a:rPr lang="zh-CN" altLang="zh-CN" sz="1800">
                <a:solidFill>
                  <a:srgbClr val="000000"/>
                </a:solidFill>
                <a:effectLst/>
                <a:latin typeface="Calibri" panose="020F0502020204030204" pitchFamily="34" charset="0"/>
                <a:ea typeface="等线" panose="02010600030101010101" pitchFamily="2" charset="-122"/>
                <a:cs typeface="Calibri" panose="020F0502020204030204" pitchFamily="34" charset="0"/>
              </a:rPr>
              <a:t>这个指标衡量的是模型生成的工具调用序列与正确路径的匹配程度。</a:t>
            </a:r>
            <a:endParaRPr lang="en-US" altLang="zh-CN" sz="180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p>
            <a:r>
              <a:rPr lang="zh-CN" altLang="en-US" sz="2800" b="0" i="0">
                <a:solidFill>
                  <a:srgbClr val="060607"/>
                </a:solidFill>
                <a:effectLst/>
                <a:highlight>
                  <a:srgbClr val="FFFFFF"/>
                </a:highlight>
                <a:latin typeface="-apple-system"/>
              </a:rPr>
              <a:t>研究人员可能使用了</a:t>
            </a:r>
            <a:r>
              <a:rPr lang="zh-CN" altLang="en-US" sz="2800" b="1" i="0">
                <a:solidFill>
                  <a:srgbClr val="FF0000"/>
                </a:solidFill>
                <a:effectLst/>
                <a:highlight>
                  <a:srgbClr val="FFFFFF"/>
                </a:highlight>
                <a:latin typeface="-apple-system"/>
              </a:rPr>
              <a:t>正确路径率</a:t>
            </a:r>
            <a:r>
              <a:rPr lang="zh-CN" altLang="en-US" sz="2800" b="0" i="0">
                <a:solidFill>
                  <a:srgbClr val="060607"/>
                </a:solidFill>
                <a:effectLst/>
                <a:highlight>
                  <a:srgbClr val="FFFFFF"/>
                </a:highlight>
                <a:latin typeface="-apple-system"/>
              </a:rPr>
              <a:t>（</a:t>
            </a:r>
            <a:r>
              <a:rPr lang="en-US" altLang="zh-CN" sz="2800" b="0" i="0">
                <a:solidFill>
                  <a:srgbClr val="060607"/>
                </a:solidFill>
                <a:effectLst/>
                <a:highlight>
                  <a:srgbClr val="FFFFFF"/>
                </a:highlight>
                <a:latin typeface="-apple-system"/>
              </a:rPr>
              <a:t>Correct Path Rate, CP%</a:t>
            </a:r>
            <a:r>
              <a:rPr lang="zh-CN" altLang="en-US" sz="2800" b="0" i="0">
                <a:solidFill>
                  <a:srgbClr val="060607"/>
                </a:solidFill>
                <a:effectLst/>
                <a:highlight>
                  <a:srgbClr val="FFFFFF"/>
                </a:highlight>
                <a:latin typeface="-apple-system"/>
              </a:rPr>
              <a:t>）作为指标。这个指标衡量的是模型生成的工具路径中包含金色工具路径（</a:t>
            </a:r>
            <a:r>
              <a:rPr lang="en-US" altLang="zh-CN" sz="2800" b="0" i="0">
                <a:solidFill>
                  <a:srgbClr val="060607"/>
                </a:solidFill>
                <a:effectLst/>
                <a:highlight>
                  <a:srgbClr val="FFFFFF"/>
                </a:highlight>
                <a:latin typeface="-apple-system"/>
              </a:rPr>
              <a:t>ground truth tool path</a:t>
            </a:r>
            <a:r>
              <a:rPr lang="zh-CN" altLang="en-US" sz="2800" b="0" i="0">
                <a:solidFill>
                  <a:srgbClr val="060607"/>
                </a:solidFill>
                <a:effectLst/>
                <a:highlight>
                  <a:srgbClr val="FFFFFF"/>
                </a:highlight>
                <a:latin typeface="-apple-system"/>
              </a:rPr>
              <a:t>）作为子序列的比例。</a:t>
            </a:r>
            <a:endParaRPr lang="en-US" altLang="zh-CN" sz="180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p>
            <a:endParaRPr lang="en-US" b="1"/>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205600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solidFill>
                  <a:schemeClr val="tx1">
                    <a:lumMod val="75000"/>
                    <a:lumOff val="25000"/>
                  </a:schemeClr>
                </a:solidFill>
                <a:latin typeface="+mn-ea"/>
                <a:cs typeface="+mn-ea"/>
              </a:rPr>
              <a:t>TMDB</a:t>
            </a:r>
            <a:r>
              <a:rPr lang="zh-CN" altLang="en-US">
                <a:solidFill>
                  <a:schemeClr val="tx1">
                    <a:lumMod val="75000"/>
                    <a:lumOff val="25000"/>
                  </a:schemeClr>
                </a:solidFill>
                <a:latin typeface="+mn-ea"/>
                <a:cs typeface="+mn-ea"/>
              </a:rPr>
              <a:t>是一个提供关于电影、电视节目、演员和图片信息的电影信息网站，提供了</a:t>
            </a:r>
            <a:r>
              <a:rPr lang="en-US" altLang="zh-CN">
                <a:solidFill>
                  <a:schemeClr val="tx1">
                    <a:lumMod val="75000"/>
                    <a:lumOff val="25000"/>
                  </a:schemeClr>
                </a:solidFill>
                <a:latin typeface="+mn-ea"/>
                <a:cs typeface="+mn-ea"/>
              </a:rPr>
              <a:t>55</a:t>
            </a:r>
            <a:r>
              <a:rPr lang="zh-CN" altLang="en-US">
                <a:solidFill>
                  <a:schemeClr val="tx1">
                    <a:lumMod val="75000"/>
                    <a:lumOff val="25000"/>
                  </a:schemeClr>
                </a:solidFill>
                <a:latin typeface="+mn-ea"/>
                <a:cs typeface="+mn-ea"/>
              </a:rPr>
              <a:t>个官方</a:t>
            </a:r>
            <a:r>
              <a:rPr lang="en-US" altLang="zh-CN">
                <a:solidFill>
                  <a:schemeClr val="tx1">
                    <a:lumMod val="75000"/>
                    <a:lumOff val="25000"/>
                  </a:schemeClr>
                </a:solidFill>
                <a:latin typeface="+mn-ea"/>
                <a:cs typeface="+mn-ea"/>
              </a:rPr>
              <a:t>RESTful API</a:t>
            </a:r>
            <a:r>
              <a:rPr lang="zh-CN" altLang="en-US">
                <a:solidFill>
                  <a:schemeClr val="tx1">
                    <a:lumMod val="75000"/>
                    <a:lumOff val="25000"/>
                  </a:schemeClr>
                </a:solidFill>
                <a:latin typeface="+mn-ea"/>
                <a:cs typeface="+mn-ea"/>
              </a:rPr>
              <a:t>作为工具。设计用来评估模型在处理真实世界用户请求</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599409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a:solidFill>
                  <a:srgbClr val="060607"/>
                </a:solidFill>
                <a:effectLst/>
                <a:highlight>
                  <a:srgbClr val="FFFFFF"/>
                </a:highlight>
                <a:latin typeface="-apple-system"/>
              </a:rPr>
              <a:t>实验结果：</a:t>
            </a:r>
            <a:r>
              <a:rPr lang="en-US" altLang="zh-CN" b="0" i="0">
                <a:solidFill>
                  <a:srgbClr val="060607"/>
                </a:solidFill>
                <a:effectLst/>
                <a:highlight>
                  <a:srgbClr val="FFFFFF"/>
                </a:highlight>
                <a:latin typeface="-apple-system"/>
              </a:rPr>
              <a:t>1</a:t>
            </a:r>
            <a:r>
              <a:rPr lang="zh-CN" altLang="en-US" b="0" i="0">
                <a:solidFill>
                  <a:srgbClr val="060607"/>
                </a:solidFill>
                <a:effectLst/>
                <a:highlight>
                  <a:srgbClr val="FFFFFF"/>
                </a:highlight>
                <a:latin typeface="-apple-system"/>
              </a:rPr>
              <a:t>）基于研究者方法（</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）生成的工具指令显著提高了</a:t>
            </a:r>
            <a:r>
              <a:rPr lang="en-US" altLang="zh-CN" b="0" i="0">
                <a:solidFill>
                  <a:srgbClr val="060607"/>
                </a:solidFill>
                <a:effectLst/>
                <a:highlight>
                  <a:srgbClr val="FFFFFF"/>
                </a:highlight>
                <a:latin typeface="-apple-system"/>
              </a:rPr>
              <a:t>LLM</a:t>
            </a:r>
            <a:r>
              <a:rPr lang="zh-CN" altLang="en-US" b="0" i="0">
                <a:solidFill>
                  <a:srgbClr val="060607"/>
                </a:solidFill>
                <a:effectLst/>
                <a:highlight>
                  <a:srgbClr val="FFFFFF"/>
                </a:highlight>
                <a:latin typeface="-apple-system"/>
              </a:rPr>
              <a:t>在复杂数学问题上的工具使用能力；</a:t>
            </a:r>
            <a:endParaRPr lang="en-US" altLang="zh-CN" b="0" i="0">
              <a:solidFill>
                <a:srgbClr val="060607"/>
              </a:solidFill>
              <a:effectLst/>
              <a:highlight>
                <a:srgbClr val="FFFFFF"/>
              </a:highlight>
              <a:latin typeface="-apple-system"/>
            </a:endParaRPr>
          </a:p>
          <a:p>
            <a:r>
              <a:rPr lang="en-US" altLang="zh-CN" b="0" i="0">
                <a:solidFill>
                  <a:srgbClr val="060607"/>
                </a:solidFill>
                <a:effectLst/>
                <a:highlight>
                  <a:srgbClr val="FFFFFF"/>
                </a:highlight>
                <a:latin typeface="-apple-system"/>
              </a:rPr>
              <a:t>2</a:t>
            </a:r>
            <a:r>
              <a:rPr lang="zh-CN" altLang="en-US" b="0" i="0">
                <a:solidFill>
                  <a:srgbClr val="060607"/>
                </a:solidFill>
                <a:effectLst/>
                <a:highlight>
                  <a:srgbClr val="FFFFFF"/>
                </a:highlight>
                <a:latin typeface="-apple-system"/>
              </a:rPr>
              <a:t>）使用</a:t>
            </a:r>
            <a:r>
              <a:rPr lang="en-US" altLang="zh-CN" b="0" i="0">
                <a:solidFill>
                  <a:srgbClr val="060607"/>
                </a:solidFill>
                <a:effectLst/>
                <a:highlight>
                  <a:srgbClr val="FFFFFF"/>
                </a:highlight>
                <a:latin typeface="-apple-system"/>
              </a:rPr>
              <a:t>EASYTOOL</a:t>
            </a:r>
            <a:r>
              <a:rPr lang="zh-CN" altLang="en-US" b="0" i="0">
                <a:solidFill>
                  <a:srgbClr val="060607"/>
                </a:solidFill>
                <a:effectLst/>
                <a:highlight>
                  <a:srgbClr val="FFFFFF"/>
                </a:highlight>
                <a:latin typeface="-apple-system"/>
              </a:rPr>
              <a:t>的模型具有更低的工具错误率，表明与带有示例的少样本学习相比，简洁有效的工具指令可以更好地指导模型选择正确的工具并传递有效的参数。</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06851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060607"/>
                </a:solidFill>
                <a:effectLst/>
                <a:highlight>
                  <a:srgbClr val="FFFFFF"/>
                </a:highlight>
                <a:latin typeface="-apple-system"/>
              </a:rPr>
              <a:t>JSON</a:t>
            </a:r>
            <a:r>
              <a:rPr lang="zh-CN" altLang="en-US" b="0" i="0">
                <a:solidFill>
                  <a:srgbClr val="060607"/>
                </a:solidFill>
                <a:effectLst/>
                <a:highlight>
                  <a:srgbClr val="FFFFFF"/>
                </a:highlight>
                <a:latin typeface="-apple-system"/>
              </a:rPr>
              <a:t>对象数组</a:t>
            </a:r>
            <a:r>
              <a:rPr lang="en-US" altLang="zh-CN" b="0" i="0">
                <a:solidFill>
                  <a:srgbClr val="060607"/>
                </a:solidFill>
                <a:effectLst/>
                <a:highlight>
                  <a:srgbClr val="FFFFFF"/>
                </a:highlight>
                <a:latin typeface="-apple-system"/>
              </a:rPr>
              <a:t>;</a:t>
            </a:r>
            <a:endParaRPr lang="en-US" altLang="zh-CN" b="0" i="0">
              <a:solidFill>
                <a:srgbClr val="24292F"/>
              </a:solidFill>
              <a:effectLst/>
              <a:highlight>
                <a:srgbClr val="F4F6F8"/>
              </a:highlight>
              <a:latin typeface="-apple-system"/>
            </a:endParaRPr>
          </a:p>
          <a:p>
            <a:r>
              <a:rPr lang="zh-CN" altLang="en-US" b="0" i="0">
                <a:solidFill>
                  <a:srgbClr val="24292F"/>
                </a:solidFill>
                <a:effectLst/>
                <a:highlight>
                  <a:srgbClr val="F4F6F8"/>
                </a:highlight>
                <a:latin typeface="-apple-system"/>
              </a:rPr>
              <a:t>描述了一个具体的应用场景和一个可以使用的工具，即通过名字生成个性化头像，并提供了关于工具的详细描述和参数信息。</a:t>
            </a:r>
            <a:endParaRPr lang="en-US" altLang="zh-CN" b="0" i="0">
              <a:solidFill>
                <a:srgbClr val="24292F"/>
              </a:solidFill>
              <a:effectLst/>
              <a:highlight>
                <a:srgbClr val="F4F6F8"/>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24292F"/>
                </a:solidFill>
                <a:effectLst/>
                <a:highlight>
                  <a:srgbClr val="F4F6F8"/>
                </a:highlight>
                <a:latin typeface="-apple-system"/>
              </a:rPr>
              <a:t>"query": </a:t>
            </a:r>
            <a:r>
              <a:rPr lang="zh-CN" altLang="en-US" b="0" i="0">
                <a:solidFill>
                  <a:srgbClr val="24292F"/>
                </a:solidFill>
                <a:effectLst/>
                <a:highlight>
                  <a:srgbClr val="F4F6F8"/>
                </a:highlight>
                <a:latin typeface="-apple-system"/>
              </a:rPr>
              <a:t>包含了一个详细的询问，询问如何为家庭聚会制作个性化 </a:t>
            </a:r>
            <a:r>
              <a:rPr lang="en-US" altLang="zh-CN" b="0" i="0">
                <a:solidFill>
                  <a:srgbClr val="24292F"/>
                </a:solidFill>
                <a:effectLst/>
                <a:highlight>
                  <a:srgbClr val="F4F6F8"/>
                </a:highlight>
                <a:latin typeface="-apple-system"/>
              </a:rPr>
              <a:t>T </a:t>
            </a:r>
            <a:r>
              <a:rPr lang="zh-CN" altLang="en-US" b="0" i="0">
                <a:solidFill>
                  <a:srgbClr val="24292F"/>
                </a:solidFill>
                <a:effectLst/>
                <a:highlight>
                  <a:srgbClr val="F4F6F8"/>
                </a:highlight>
                <a:latin typeface="-apple-system"/>
              </a:rPr>
              <a:t>恤，并要求基于每个人的名字生成独特的头像，另外需要检查聚会场地的健康状态以确保安全和愉快的活动。</a:t>
            </a:r>
            <a:endParaRPr lang="en-US" altLang="zh-CN" b="0" i="0">
              <a:solidFill>
                <a:srgbClr val="24292F"/>
              </a:solidFill>
              <a:effectLst/>
              <a:highlight>
                <a:srgbClr val="F4F6F8"/>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a:t>“available_tools”</a:t>
            </a:r>
            <a:r>
              <a:rPr lang="en-US" altLang="zh-CN" b="1"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是一个列表，其中包含可用的工具信息。在这个例子中，只列出了一个工具：</a:t>
            </a:r>
            <a:r>
              <a:rPr lang="zh-CN" altLang="en-US" b="1" i="0">
                <a:solidFill>
                  <a:srgbClr val="24292F"/>
                </a:solidFill>
                <a:effectLst/>
                <a:highlight>
                  <a:srgbClr val="F4F6F8"/>
                </a:highlight>
                <a:latin typeface="-apple-system"/>
              </a:rPr>
              <a:t>工具的名称</a:t>
            </a:r>
            <a:r>
              <a:rPr lang="zh-CN" altLang="en-US" b="0" i="0">
                <a:solidFill>
                  <a:srgbClr val="24292F"/>
                </a:solidFill>
                <a:effectLst/>
                <a:highlight>
                  <a:srgbClr val="F4F6F8"/>
                </a:highlight>
                <a:latin typeface="-apple-system"/>
              </a:rPr>
              <a:t>；关于工具功能的描述；</a:t>
            </a:r>
            <a:r>
              <a:rPr lang="zh-CN" altLang="en-US" b="1" i="0">
                <a:solidFill>
                  <a:srgbClr val="24292F"/>
                </a:solidFill>
                <a:effectLst/>
                <a:highlight>
                  <a:srgbClr val="F4F6F8"/>
                </a:highlight>
                <a:latin typeface="-apple-system"/>
              </a:rPr>
              <a:t>描述了工具的参数</a:t>
            </a:r>
            <a:r>
              <a:rPr lang="zh-CN" altLang="en-US" b="0" i="0">
                <a:solidFill>
                  <a:srgbClr val="24292F"/>
                </a:solidFill>
                <a:effectLst/>
                <a:highlight>
                  <a:srgbClr val="F4F6F8"/>
                </a:highlight>
                <a:latin typeface="-apple-system"/>
              </a:rPr>
              <a:t>，这里是一个空对象，表示该工具在使用时不需要额外的参数输入。</a:t>
            </a:r>
            <a:endParaRPr lang="en-US" altLang="zh-CN" b="0" i="0">
              <a:solidFill>
                <a:srgbClr val="24292F"/>
              </a:solidFill>
              <a:effectLst/>
              <a:highlight>
                <a:srgbClr val="F4F6F8"/>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a:solidFill>
                <a:srgbClr val="24292F"/>
              </a:solidFill>
              <a:effectLst/>
              <a:highlight>
                <a:srgbClr val="F4F6F8"/>
              </a:highlight>
              <a:latin typeface="-apple-system"/>
            </a:endParaRPr>
          </a:p>
          <a:p>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4212732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24292F"/>
                </a:solidFill>
                <a:effectLst/>
                <a:highlight>
                  <a:srgbClr val="F4F6F8"/>
                </a:highlight>
                <a:latin typeface="-apple-system"/>
              </a:rPr>
              <a:t>详细描述了如何处理和回答用户的问题，以及相关的操作步骤和建议</a:t>
            </a:r>
            <a:r>
              <a:rPr lang="en-US" altLang="zh-CN" b="0" i="0">
                <a:solidFill>
                  <a:srgbClr val="24292F"/>
                </a:solidFill>
                <a:effectLst/>
                <a:highlight>
                  <a:srgbClr val="F4F6F8"/>
                </a:highlight>
                <a:latin typeface="-apple-system"/>
              </a:rPr>
              <a:t>;</a:t>
            </a:r>
            <a:r>
              <a:rPr lang="en-US" altLang="zh-CN"/>
              <a:t> </a:t>
            </a:r>
          </a:p>
          <a:p>
            <a:r>
              <a:rPr lang="en-US" altLang="zh-CN"/>
              <a:t>"method"</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指定了回答的方法， </a:t>
            </a:r>
            <a:r>
              <a:rPr lang="en-US" altLang="zh-CN" b="0" i="0">
                <a:solidFill>
                  <a:srgbClr val="24292F"/>
                </a:solidFill>
                <a:effectLst/>
                <a:highlight>
                  <a:srgbClr val="F4F6F8"/>
                </a:highlight>
                <a:latin typeface="-apple-system"/>
              </a:rPr>
              <a:t>"compression"</a:t>
            </a:r>
            <a:r>
              <a:rPr lang="zh-CN" altLang="en-US" b="0" i="0">
                <a:solidFill>
                  <a:srgbClr val="24292F"/>
                </a:solidFill>
                <a:effectLst/>
                <a:highlight>
                  <a:srgbClr val="F4F6F8"/>
                </a:highlight>
                <a:latin typeface="-apple-system"/>
              </a:rPr>
              <a:t>，指代了一种处理或总结信息的方式。</a:t>
            </a:r>
            <a:endParaRPr lang="en-US" altLang="zh-CN" b="0" i="0">
              <a:solidFill>
                <a:srgbClr val="24292F"/>
              </a:solidFill>
              <a:effectLst/>
              <a:highlight>
                <a:srgbClr val="F4F6F8"/>
              </a:highlight>
              <a:latin typeface="-apple-system"/>
            </a:endParaRPr>
          </a:p>
          <a:p>
            <a:r>
              <a:rPr lang="en-US" altLang="zh-CN"/>
              <a:t>"total_steps"</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完成回答所需的总步骤数</a:t>
            </a:r>
            <a:endParaRPr lang="en-US" altLang="zh-CN" b="0" i="0">
              <a:solidFill>
                <a:srgbClr val="24292F"/>
              </a:solidFill>
              <a:effectLst/>
              <a:highlight>
                <a:srgbClr val="F4F6F8"/>
              </a:highlight>
              <a:latin typeface="-apple-system"/>
            </a:endParaRPr>
          </a:p>
          <a:p>
            <a:r>
              <a:rPr lang="en-US" altLang="zh-CN"/>
              <a:t>"final_answer"</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是最终的回答内容</a:t>
            </a:r>
            <a:endParaRPr lang="en-US" altLang="zh-CN" b="0" i="0">
              <a:solidFill>
                <a:srgbClr val="24292F"/>
              </a:solidFill>
              <a:effectLst/>
              <a:highlight>
                <a:srgbClr val="F4F6F8"/>
              </a:highlight>
              <a:latin typeface="-apple-system"/>
            </a:endParaRPr>
          </a:p>
          <a:p>
            <a:r>
              <a:rPr lang="en-US" altLang="zh-CN"/>
              <a:t>"answer_details"</a:t>
            </a:r>
            <a:r>
              <a:rPr lang="en-US" altLang="zh-CN" b="0" i="0">
                <a:solidFill>
                  <a:srgbClr val="24292F"/>
                </a:solidFill>
                <a:effectLst/>
                <a:highlight>
                  <a:srgbClr val="F4F6F8"/>
                </a:highlight>
                <a:latin typeface="-apple-system"/>
              </a:rPr>
              <a:t>: </a:t>
            </a:r>
            <a:r>
              <a:rPr lang="zh-CN" altLang="en-US" b="0" i="0">
                <a:solidFill>
                  <a:srgbClr val="24292F"/>
                </a:solidFill>
                <a:effectLst/>
                <a:highlight>
                  <a:srgbClr val="F4F6F8"/>
                </a:highlight>
                <a:latin typeface="-apple-system"/>
              </a:rPr>
              <a:t>是关于回答过程的详细说明</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850430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060607"/>
                </a:solidFill>
                <a:effectLst/>
                <a:highlight>
                  <a:srgbClr val="FFFFFF"/>
                </a:highlight>
                <a:latin typeface="-apple-system"/>
              </a:rPr>
              <a:t>10898</a:t>
            </a:r>
            <a:r>
              <a:rPr lang="zh-CN" altLang="en-US" b="1" i="0">
                <a:solidFill>
                  <a:srgbClr val="060607"/>
                </a:solidFill>
                <a:effectLst/>
                <a:highlight>
                  <a:srgbClr val="FFFFFF"/>
                </a:highlight>
                <a:latin typeface="-apple-system"/>
              </a:rPr>
              <a:t>（</a:t>
            </a:r>
            <a:r>
              <a:rPr lang="en-US" altLang="zh-CN" b="1" i="0">
                <a:solidFill>
                  <a:srgbClr val="060607"/>
                </a:solidFill>
                <a:effectLst/>
                <a:highlight>
                  <a:srgbClr val="FFFFFF"/>
                </a:highlight>
                <a:latin typeface="-apple-system"/>
              </a:rPr>
              <a:t>G3</a:t>
            </a:r>
            <a:r>
              <a:rPr lang="zh-CN" altLang="en-US" b="1" i="0">
                <a:solidFill>
                  <a:srgbClr val="060607"/>
                </a:solidFill>
                <a:effectLst/>
                <a:highlight>
                  <a:srgbClr val="FFFFFF"/>
                </a:highlight>
                <a:latin typeface="-apple-system"/>
              </a:rPr>
              <a:t>）</a:t>
            </a:r>
            <a:r>
              <a:rPr lang="zh-CN" altLang="en-US" b="0" i="0">
                <a:solidFill>
                  <a:srgbClr val="060607"/>
                </a:solidFill>
                <a:effectLst/>
                <a:highlight>
                  <a:srgbClr val="FFFFFF"/>
                </a:highlight>
                <a:latin typeface="-apple-system"/>
              </a:rPr>
              <a:t>：用户想要找到一部特定的电影或电视节目，但记不住确切的标题。用户请求基于关键词搜索，并提供符合搜索条件的标题列表。</a:t>
            </a:r>
          </a:p>
          <a:p>
            <a:pPr algn="l">
              <a:buFont typeface="Arial" panose="020B0604020202020204" pitchFamily="34" charset="0"/>
              <a:buChar char="•"/>
            </a:pPr>
            <a:r>
              <a:rPr lang="en-US" altLang="zh-CN" b="1" i="0">
                <a:solidFill>
                  <a:srgbClr val="060607"/>
                </a:solidFill>
                <a:effectLst/>
                <a:highlight>
                  <a:srgbClr val="FFFFFF"/>
                </a:highlight>
                <a:latin typeface="-apple-system"/>
              </a:rPr>
              <a:t>G2</a:t>
            </a:r>
            <a:r>
              <a:rPr lang="zh-CN" altLang="en-US" b="0" i="0">
                <a:solidFill>
                  <a:srgbClr val="060607"/>
                </a:solidFill>
                <a:effectLst/>
                <a:highlight>
                  <a:srgbClr val="FFFFFF"/>
                </a:highlight>
                <a:latin typeface="-apple-system"/>
              </a:rPr>
              <a:t>：工具 </a:t>
            </a:r>
            <a:r>
              <a:rPr lang="en-US" altLang="zh-CN" b="0" i="0">
                <a:solidFill>
                  <a:srgbClr val="060607"/>
                </a:solidFill>
                <a:effectLst/>
                <a:highlight>
                  <a:srgbClr val="FFFFFF"/>
                </a:highlight>
                <a:latin typeface="-apple-system"/>
              </a:rPr>
              <a:t>generate_avatar_for_avatar_io_modern_avatar_placeholder_api</a:t>
            </a:r>
            <a:r>
              <a:rPr lang="zh-CN" altLang="en-US" b="0" i="0">
                <a:solidFill>
                  <a:srgbClr val="060607"/>
                </a:solidFill>
                <a:effectLst/>
                <a:highlight>
                  <a:srgbClr val="FFFFFF"/>
                </a:highlight>
                <a:latin typeface="-apple-system"/>
              </a:rPr>
              <a:t>，用于生成所需头像并返回图像给客户端。这个工具没有需要的参数（</a:t>
            </a:r>
            <a:r>
              <a:rPr lang="en-US" altLang="zh-CN" b="0" i="0">
                <a:solidFill>
                  <a:srgbClr val="060607"/>
                </a:solidFill>
                <a:effectLst/>
                <a:highlight>
                  <a:srgbClr val="FFFFFF"/>
                </a:highlight>
                <a:latin typeface="-apple-system"/>
              </a:rPr>
              <a:t>parameters</a:t>
            </a:r>
            <a:r>
              <a:rPr lang="zh-CN" altLang="en-US" b="0" i="0">
                <a:solidFill>
                  <a:srgbClr val="060607"/>
                </a:solidFill>
                <a:effectLst/>
                <a:highlight>
                  <a:srgbClr val="FFFFFF"/>
                </a:highlight>
                <a:latin typeface="-apple-system"/>
              </a:rPr>
              <a:t>）。</a:t>
            </a:r>
          </a:p>
          <a:p>
            <a:pPr algn="l">
              <a:buFont typeface="Arial" panose="020B0604020202020204" pitchFamily="34" charset="0"/>
              <a:buChar char="•"/>
            </a:pPr>
            <a:r>
              <a:rPr lang="en-US" altLang="zh-CN" b="1" i="0">
                <a:solidFill>
                  <a:srgbClr val="060607"/>
                </a:solidFill>
                <a:effectLst/>
                <a:highlight>
                  <a:srgbClr val="FFFFFF"/>
                </a:highlight>
                <a:latin typeface="-apple-system"/>
              </a:rPr>
              <a:t>G3</a:t>
            </a:r>
            <a:r>
              <a:rPr lang="zh-CN" altLang="en-US" b="0" i="0">
                <a:solidFill>
                  <a:srgbClr val="060607"/>
                </a:solidFill>
                <a:effectLst/>
                <a:highlight>
                  <a:srgbClr val="FFFFFF"/>
                </a:highlight>
                <a:latin typeface="-apple-system"/>
              </a:rPr>
              <a:t>：工具 </a:t>
            </a:r>
            <a:r>
              <a:rPr lang="en-US" altLang="zh-CN" b="0" i="0">
                <a:solidFill>
                  <a:srgbClr val="060607"/>
                </a:solidFill>
                <a:effectLst/>
                <a:highlight>
                  <a:srgbClr val="FFFFFF"/>
                </a:highlight>
                <a:latin typeface="-apple-system"/>
              </a:rPr>
              <a:t>additional_title_details_for_ott_details</a:t>
            </a:r>
            <a:r>
              <a:rPr lang="zh-CN" altLang="en-US" b="0" i="0">
                <a:solidFill>
                  <a:srgbClr val="060607"/>
                </a:solidFill>
                <a:effectLst/>
                <a:highlight>
                  <a:srgbClr val="FFFFFF"/>
                </a:highlight>
                <a:latin typeface="-apple-system"/>
              </a:rPr>
              <a:t>，用于获取电影或电视节目的额外信息，如评论、引用、剧情摘要、投票数、预告片</a:t>
            </a:r>
            <a:r>
              <a:rPr lang="en-US" altLang="zh-CN" b="0" i="0">
                <a:solidFill>
                  <a:srgbClr val="060607"/>
                </a:solidFill>
                <a:effectLst/>
                <a:highlight>
                  <a:srgbClr val="FFFFFF"/>
                </a:highlight>
                <a:latin typeface="-apple-system"/>
              </a:rPr>
              <a:t>URL</a:t>
            </a:r>
            <a:r>
              <a:rPr lang="zh-CN" altLang="en-US" b="0" i="0">
                <a:solidFill>
                  <a:srgbClr val="060607"/>
                </a:solidFill>
                <a:effectLst/>
                <a:highlight>
                  <a:srgbClr val="FFFFFF"/>
                </a:highlight>
                <a:latin typeface="-apple-system"/>
              </a:rPr>
              <a:t>、演员详情等。这个工具需要一个</a:t>
            </a:r>
            <a:r>
              <a:rPr lang="zh-CN" altLang="en-US" b="1" i="0">
                <a:solidFill>
                  <a:srgbClr val="060607"/>
                </a:solidFill>
                <a:effectLst/>
                <a:highlight>
                  <a:srgbClr val="FFFFFF"/>
                </a:highlight>
                <a:latin typeface="-apple-system"/>
              </a:rPr>
              <a:t>参数 </a:t>
            </a:r>
            <a:r>
              <a:rPr lang="en-US" altLang="zh-CN" b="1" i="0">
                <a:solidFill>
                  <a:srgbClr val="060607"/>
                </a:solidFill>
                <a:effectLst/>
                <a:highlight>
                  <a:srgbClr val="FFFFFF"/>
                </a:highlight>
                <a:latin typeface="-apple-system"/>
              </a:rPr>
              <a:t>imdbid</a:t>
            </a:r>
            <a:r>
              <a:rPr lang="zh-CN" altLang="en-US" b="0" i="0">
                <a:solidFill>
                  <a:srgbClr val="060607"/>
                </a:solidFill>
                <a:effectLst/>
                <a:highlight>
                  <a:srgbClr val="FFFFFF"/>
                </a:highlight>
                <a:latin typeface="-apple-system"/>
              </a:rPr>
              <a:t>，这是一个字符串，用于指定</a:t>
            </a:r>
            <a:r>
              <a:rPr lang="en-US" altLang="zh-CN" b="1" i="0">
                <a:solidFill>
                  <a:srgbClr val="060607"/>
                </a:solidFill>
                <a:effectLst/>
                <a:highlight>
                  <a:srgbClr val="FFFFFF"/>
                </a:highlight>
                <a:latin typeface="-apple-system"/>
              </a:rPr>
              <a:t>IMDb</a:t>
            </a:r>
            <a:r>
              <a:rPr lang="zh-CN" altLang="en-US" b="1" i="0">
                <a:solidFill>
                  <a:srgbClr val="060607"/>
                </a:solidFill>
                <a:effectLst/>
                <a:highlight>
                  <a:srgbClr val="FFFFFF"/>
                </a:highlight>
                <a:latin typeface="-apple-system"/>
              </a:rPr>
              <a:t>的</a:t>
            </a:r>
            <a:r>
              <a:rPr lang="en-US" altLang="zh-CN" b="1" i="0">
                <a:solidFill>
                  <a:srgbClr val="060607"/>
                </a:solidFill>
                <a:effectLst/>
                <a:highlight>
                  <a:srgbClr val="FFFFFF"/>
                </a:highlight>
                <a:latin typeface="-apple-system"/>
              </a:rPr>
              <a:t>ID</a:t>
            </a:r>
            <a:r>
              <a:rPr lang="zh-CN" altLang="en-US" b="0" i="0">
                <a:solidFill>
                  <a:srgbClr val="060607"/>
                </a:solidFill>
                <a:effectLst/>
                <a:highlight>
                  <a:srgbClr val="FFFFFF"/>
                </a:highlight>
                <a:latin typeface="-apple-system"/>
              </a:rPr>
              <a:t>。</a:t>
            </a:r>
            <a:endParaRPr lang="en-US" altLang="zh-CN" b="0" i="0">
              <a:solidFill>
                <a:srgbClr val="060607"/>
              </a:solidFill>
              <a:effectLst/>
              <a:highlight>
                <a:srgbClr val="FFFFFF"/>
              </a:highlight>
              <a:latin typeface="-apple-system"/>
            </a:endParaRPr>
          </a:p>
          <a:p>
            <a:pPr algn="l">
              <a:buFont typeface="Arial" panose="020B0604020202020204" pitchFamily="34" charset="0"/>
              <a:buChar char="•"/>
            </a:pPr>
            <a:r>
              <a:rPr lang="en-US" altLang="zh-CN" b="0" i="0">
                <a:solidFill>
                  <a:srgbClr val="060607"/>
                </a:solidFill>
                <a:effectLst/>
                <a:highlight>
                  <a:srgbClr val="FFFFFF"/>
                </a:highlight>
                <a:latin typeface="-apple-system"/>
              </a:rPr>
              <a:t>【IMDb</a:t>
            </a:r>
            <a:r>
              <a:rPr lang="zh-CN" altLang="en-US" b="0" i="0">
                <a:solidFill>
                  <a:srgbClr val="060607"/>
                </a:solidFill>
                <a:effectLst/>
                <a:highlight>
                  <a:srgbClr val="FFFFFF"/>
                </a:highlight>
                <a:latin typeface="-apple-system"/>
              </a:rPr>
              <a:t>的</a:t>
            </a:r>
            <a:r>
              <a:rPr lang="en-US" altLang="zh-CN" b="0" i="0">
                <a:solidFill>
                  <a:srgbClr val="060607"/>
                </a:solidFill>
                <a:effectLst/>
                <a:highlight>
                  <a:srgbClr val="FFFFFF"/>
                </a:highlight>
                <a:latin typeface="-apple-system"/>
              </a:rPr>
              <a:t>ID</a:t>
            </a:r>
            <a:r>
              <a:rPr lang="zh-CN" altLang="en-US" b="0" i="0">
                <a:solidFill>
                  <a:srgbClr val="060607"/>
                </a:solidFill>
                <a:effectLst/>
                <a:highlight>
                  <a:srgbClr val="FFFFFF"/>
                </a:highlight>
                <a:latin typeface="-apple-system"/>
              </a:rPr>
              <a:t>是指互联网电影数据库（</a:t>
            </a:r>
            <a:r>
              <a:rPr lang="en-US" altLang="zh-CN" b="0" i="0">
                <a:solidFill>
                  <a:srgbClr val="060607"/>
                </a:solidFill>
                <a:effectLst/>
                <a:highlight>
                  <a:srgbClr val="FFFFFF"/>
                </a:highlight>
                <a:latin typeface="-apple-system"/>
              </a:rPr>
              <a:t>Internet Movie Database</a:t>
            </a:r>
            <a:r>
              <a:rPr lang="zh-CN" altLang="en-US" b="0" i="0">
                <a:solidFill>
                  <a:srgbClr val="060607"/>
                </a:solidFill>
                <a:effectLst/>
                <a:highlight>
                  <a:srgbClr val="FFFFFF"/>
                </a:highlight>
                <a:latin typeface="-apple-system"/>
              </a:rPr>
              <a:t>，简称</a:t>
            </a:r>
            <a:r>
              <a:rPr lang="en-US" altLang="zh-CN" b="0" i="0">
                <a:solidFill>
                  <a:srgbClr val="060607"/>
                </a:solidFill>
                <a:effectLst/>
                <a:highlight>
                  <a:srgbClr val="FFFFFF"/>
                </a:highlight>
                <a:latin typeface="-apple-system"/>
              </a:rPr>
              <a:t>IMDb</a:t>
            </a:r>
            <a:r>
              <a:rPr lang="zh-CN" altLang="en-US" b="0" i="0">
                <a:solidFill>
                  <a:srgbClr val="060607"/>
                </a:solidFill>
                <a:effectLst/>
                <a:highlight>
                  <a:srgbClr val="FFFFFF"/>
                </a:highlight>
                <a:latin typeface="-apple-system"/>
              </a:rPr>
              <a:t>）为每部电影、电视节目、演员、导演等条目分配的唯一标识符。</a:t>
            </a:r>
            <a:r>
              <a:rPr lang="en-US" altLang="zh-CN" b="0" i="0">
                <a:solidFill>
                  <a:srgbClr val="060607"/>
                </a:solidFill>
                <a:effectLst/>
                <a:highlight>
                  <a:srgbClr val="FFFFFF"/>
                </a:highlight>
                <a:latin typeface="-apple-system"/>
              </a:rPr>
              <a:t>】</a:t>
            </a:r>
            <a:endParaRPr lang="zh-CN" altLang="en-US" b="0" i="0">
              <a:solidFill>
                <a:srgbClr val="060607"/>
              </a:solidFill>
              <a:effectLst/>
              <a:highlight>
                <a:srgbClr val="FFFFFF"/>
              </a:highlight>
              <a:latin typeface="-apple-system"/>
            </a:endParaRPr>
          </a:p>
          <a:p>
            <a:r>
              <a:rPr lang="en-US" altLang="zh-CN" b="0" i="0">
                <a:solidFill>
                  <a:srgbClr val="060607"/>
                </a:solidFill>
                <a:effectLst/>
                <a:highlight>
                  <a:srgbClr val="FFFFFF"/>
                </a:highlight>
                <a:latin typeface="-apple-system"/>
              </a:rPr>
              <a:t>G</a:t>
            </a:r>
            <a:r>
              <a:rPr lang="zh-CN" altLang="en-US" b="1" i="0">
                <a:solidFill>
                  <a:srgbClr val="060607"/>
                </a:solidFill>
                <a:effectLst/>
                <a:highlight>
                  <a:srgbClr val="FFFFFF"/>
                </a:highlight>
                <a:latin typeface="-apple-system"/>
              </a:rPr>
              <a:t> </a:t>
            </a:r>
            <a:r>
              <a:rPr lang="en-US" altLang="zh-CN" b="1" i="0">
                <a:solidFill>
                  <a:srgbClr val="060607"/>
                </a:solidFill>
                <a:effectLst/>
                <a:highlight>
                  <a:srgbClr val="FFFFFF"/>
                </a:highlight>
                <a:latin typeface="-apple-system"/>
              </a:rPr>
              <a:t>imdbid</a:t>
            </a:r>
            <a:r>
              <a:rPr lang="zh-CN" altLang="en-US" b="0" i="0">
                <a:solidFill>
                  <a:srgbClr val="060607"/>
                </a:solidFill>
                <a:effectLst/>
                <a:highlight>
                  <a:srgbClr val="FFFFFF"/>
                </a:highlight>
                <a:latin typeface="-apple-system"/>
              </a:rPr>
              <a:t>，这是一个字符串，用于指定</a:t>
            </a:r>
            <a:r>
              <a:rPr lang="en-US" altLang="zh-CN" b="1" i="0">
                <a:solidFill>
                  <a:srgbClr val="060607"/>
                </a:solidFill>
                <a:effectLst/>
                <a:highlight>
                  <a:srgbClr val="FFFFFF"/>
                </a:highlight>
                <a:latin typeface="-apple-system"/>
              </a:rPr>
              <a:t>IMDb</a:t>
            </a:r>
            <a:r>
              <a:rPr lang="zh-CN" altLang="en-US" b="1" i="0">
                <a:solidFill>
                  <a:srgbClr val="060607"/>
                </a:solidFill>
                <a:effectLst/>
                <a:highlight>
                  <a:srgbClr val="FFFFFF"/>
                </a:highlight>
                <a:latin typeface="-apple-system"/>
              </a:rPr>
              <a:t>的</a:t>
            </a:r>
            <a:r>
              <a:rPr lang="en-US" altLang="zh-CN" b="1" i="0">
                <a:solidFill>
                  <a:srgbClr val="060607"/>
                </a:solidFill>
                <a:effectLst/>
                <a:highlight>
                  <a:srgbClr val="FFFFFF"/>
                </a:highlight>
                <a:latin typeface="-apple-system"/>
              </a:rPr>
              <a:t>ID</a:t>
            </a:r>
            <a:r>
              <a:rPr lang="en-US" altLang="zh-CN" b="0" i="0">
                <a:solidFill>
                  <a:srgbClr val="060607"/>
                </a:solidFill>
                <a:effectLst/>
                <a:highlight>
                  <a:srgbClr val="FFFFFF"/>
                </a:highlight>
                <a:latin typeface="-apple-system"/>
              </a:rPr>
              <a:t>2</a:t>
            </a:r>
            <a:r>
              <a:rPr lang="zh-CN" altLang="en-US" b="0" i="0">
                <a:solidFill>
                  <a:srgbClr val="060607"/>
                </a:solidFill>
                <a:effectLst/>
                <a:highlight>
                  <a:srgbClr val="FFFFFF"/>
                </a:highlight>
                <a:latin typeface="-apple-system"/>
              </a:rPr>
              <a:t>的查询可能涉及到更复杂的个性化生成任务；侧重于使用特定</a:t>
            </a:r>
            <a:r>
              <a:rPr lang="en-US" altLang="zh-CN" b="0" i="0">
                <a:solidFill>
                  <a:srgbClr val="060607"/>
                </a:solidFill>
                <a:effectLst/>
                <a:highlight>
                  <a:srgbClr val="FFFFFF"/>
                </a:highlight>
                <a:latin typeface="-apple-system"/>
              </a:rPr>
              <a:t>ID</a:t>
            </a:r>
            <a:r>
              <a:rPr lang="zh-CN" altLang="en-US" b="0" i="0">
                <a:solidFill>
                  <a:srgbClr val="060607"/>
                </a:solidFill>
                <a:effectLst/>
                <a:highlight>
                  <a:srgbClr val="FFFFFF"/>
                </a:highlight>
                <a:latin typeface="-apple-system"/>
              </a:rPr>
              <a:t>检索信息的标准任务</a:t>
            </a:r>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637282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4337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4588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a:solidFill>
                  <a:schemeClr val="accent1"/>
                </a:solidFill>
                <a:latin typeface="+mn-ea"/>
                <a:cs typeface="+mn-ea"/>
              </a:rPr>
              <a:t>摘要内容</a:t>
            </a:r>
            <a:r>
              <a:rPr lang="en-US" altLang="zh-CN" sz="1200" b="1">
                <a:solidFill>
                  <a:schemeClr val="accent1"/>
                </a:solidFill>
                <a:latin typeface="+mn-ea"/>
                <a:cs typeface="+mn-ea"/>
              </a:rPr>
              <a:t>:  </a:t>
            </a:r>
            <a:r>
              <a:rPr lang="zh-CN" altLang="zh-CN" sz="1800" kern="1200">
                <a:solidFill>
                  <a:srgbClr val="525252"/>
                </a:solidFill>
                <a:effectLst/>
                <a:latin typeface="微软雅黑" panose="020B0503020204020204" pitchFamily="34" charset="-122"/>
                <a:ea typeface="微软雅黑" panose="020B0503020204020204" pitchFamily="34" charset="-122"/>
                <a:cs typeface="微软雅黑" panose="020B0503020204020204" pitchFamily="34" charset="-122"/>
              </a:rPr>
              <a:t>研究目的</a:t>
            </a:r>
            <a:r>
              <a:rPr lang="en-US" altLang="zh-CN" sz="1800" kern="1200">
                <a:solidFill>
                  <a:srgbClr val="525252"/>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200">
                <a:solidFill>
                  <a:srgbClr val="525252"/>
                </a:solidFill>
                <a:effectLst/>
                <a:latin typeface="微软雅黑" panose="020B0503020204020204" pitchFamily="34" charset="-122"/>
                <a:ea typeface="微软雅黑" panose="020B0503020204020204" pitchFamily="34" charset="-122"/>
                <a:cs typeface="微软雅黑" panose="020B0503020204020204" pitchFamily="34" charset="-122"/>
              </a:rPr>
              <a:t>方法</a:t>
            </a:r>
            <a:r>
              <a:rPr lang="en-US" altLang="zh-CN" sz="1800" kern="1200">
                <a:solidFill>
                  <a:srgbClr val="525252"/>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200">
                <a:solidFill>
                  <a:srgbClr val="525252"/>
                </a:solidFill>
                <a:effectLst/>
                <a:latin typeface="微软雅黑" panose="020B0503020204020204" pitchFamily="34" charset="-122"/>
                <a:ea typeface="微软雅黑" panose="020B0503020204020204" pitchFamily="34" charset="-122"/>
                <a:cs typeface="微软雅黑" panose="020B0503020204020204" pitchFamily="34" charset="-122"/>
              </a:rPr>
              <a:t>结果</a:t>
            </a:r>
            <a:endParaRPr lang="en-US" altLang="zh-CN" sz="1200" b="1">
              <a:solidFill>
                <a:schemeClr val="accent1"/>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a:solidFill>
                  <a:schemeClr val="accent1"/>
                </a:solidFill>
                <a:latin typeface="+mn-ea"/>
                <a:cs typeface="+mn-ea"/>
              </a:rPr>
              <a:t>评分依据</a:t>
            </a:r>
            <a:r>
              <a:rPr lang="en-US" altLang="zh-CN" sz="1200" b="1">
                <a:solidFill>
                  <a:schemeClr val="accent1"/>
                </a:solidFill>
                <a:latin typeface="+mn-ea"/>
                <a:cs typeface="+mn-ea"/>
              </a:rPr>
              <a:t>:  </a:t>
            </a:r>
            <a:r>
              <a:rPr lang="zh-CN" altLang="en-US" sz="1200">
                <a:solidFill>
                  <a:schemeClr val="tx1">
                    <a:lumMod val="85000"/>
                    <a:lumOff val="15000"/>
                  </a:schemeClr>
                </a:solidFill>
                <a:latin typeface="+mn-ea"/>
                <a:cs typeface="+mn-ea"/>
              </a:rPr>
              <a:t>根据摘要质量、创新性等评分</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a:solidFill>
                <a:schemeClr val="accent1"/>
              </a:solidFill>
              <a:latin typeface="+mn-ea"/>
              <a:cs typeface="+mn-ea"/>
            </a:endParaRPr>
          </a:p>
          <a:p>
            <a:endParaRPr lang="zh-CN" altLang="en-US" dirty="0"/>
          </a:p>
        </p:txBody>
      </p:sp>
    </p:spTree>
    <p:extLst>
      <p:ext uri="{BB962C8B-B14F-4D97-AF65-F5344CB8AC3E}">
        <p14:creationId xmlns:p14="http://schemas.microsoft.com/office/powerpoint/2010/main" val="384750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600" b="1"/>
              <a:t>研究目的：</a:t>
            </a:r>
          </a:p>
          <a:p>
            <a:r>
              <a:rPr lang="zh-CN" altLang="en-US"/>
              <a:t>解决现有问题：针对大型语言模型（</a:t>
            </a:r>
            <a:r>
              <a:rPr lang="en-US" altLang="zh-CN"/>
              <a:t>LLMs</a:t>
            </a:r>
            <a:r>
              <a:rPr lang="zh-CN" altLang="en-US"/>
              <a:t>）在理解和使用工具时面临的挑战，如工具文档的多样性、冗余性和不完整性，提出解决方案。</a:t>
            </a:r>
          </a:p>
          <a:p>
            <a:r>
              <a:rPr lang="zh-CN" altLang="en-US"/>
              <a:t>提高工具使用效率：通过将复杂的工具文档转换为统一和简洁的工具指令，降低</a:t>
            </a:r>
            <a:r>
              <a:rPr lang="en-US" altLang="zh-CN"/>
              <a:t>LLMs</a:t>
            </a:r>
            <a:r>
              <a:rPr lang="zh-CN" altLang="en-US"/>
              <a:t>在使用工具时的令牌消耗，并提高执行效率。</a:t>
            </a:r>
          </a:p>
          <a:p>
            <a:r>
              <a:rPr lang="zh-CN" altLang="en-US"/>
              <a:t>增强</a:t>
            </a:r>
            <a:r>
              <a:rPr lang="en-US" altLang="zh-CN"/>
              <a:t>LLMs</a:t>
            </a:r>
            <a:r>
              <a:rPr lang="zh-CN" altLang="en-US"/>
              <a:t>的实用性：使</a:t>
            </a:r>
            <a:r>
              <a:rPr lang="en-US" altLang="zh-CN"/>
              <a:t>LLMs</a:t>
            </a:r>
            <a:r>
              <a:rPr lang="zh-CN" altLang="en-US"/>
              <a:t>能够更准确地理解和执行工具相关的任务，提升其在现实世界应用中的性能。</a:t>
            </a:r>
          </a:p>
        </p:txBody>
      </p:sp>
      <p:sp>
        <p:nvSpPr>
          <p:cNvPr id="4" name="Slide Number Placeholder 3"/>
          <p:cNvSpPr>
            <a:spLocks noGrp="1"/>
          </p:cNvSpPr>
          <p:nvPr>
            <p:ph type="sldNum" sz="quarter" idx="5"/>
          </p:nvPr>
        </p:nvSpPr>
        <p:spPr/>
        <p:txBody>
          <a:bodyPr/>
          <a:lstStyle/>
          <a:p>
            <a:fld id="{0E13C81E-7348-45D9-A10E-1449A4E25D8E}" type="slidenum">
              <a:rPr lang="en-US" smtClean="0"/>
              <a:t>9</a:t>
            </a:fld>
            <a:endParaRPr lang="en-US"/>
          </a:p>
        </p:txBody>
      </p:sp>
    </p:spTree>
    <p:extLst>
      <p:ext uri="{BB962C8B-B14F-4D97-AF65-F5344CB8AC3E}">
        <p14:creationId xmlns:p14="http://schemas.microsoft.com/office/powerpoint/2010/main" val="912210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600" b="1"/>
              <a:t>研究意义：</a:t>
            </a:r>
          </a:p>
          <a:p>
            <a:r>
              <a:rPr lang="zh-CN" altLang="en-US"/>
              <a:t>推动技术进步：</a:t>
            </a:r>
            <a:r>
              <a:rPr lang="en-US" altLang="zh-CN"/>
              <a:t>EASYTOOL</a:t>
            </a:r>
            <a:r>
              <a:rPr lang="zh-CN" altLang="en-US"/>
              <a:t>框架的开发为</a:t>
            </a:r>
            <a:r>
              <a:rPr lang="en-US" altLang="zh-CN"/>
              <a:t>LLMs</a:t>
            </a:r>
            <a:r>
              <a:rPr lang="zh-CN" altLang="en-US"/>
              <a:t>提供了一种新的工具使用范式，有助于推动自然语言处理和人工智能领域的技术进步。</a:t>
            </a:r>
          </a:p>
          <a:p>
            <a:r>
              <a:rPr lang="zh-CN" altLang="en-US"/>
              <a:t>扩展应用范围：通过提高</a:t>
            </a:r>
            <a:r>
              <a:rPr lang="en-US" altLang="zh-CN"/>
              <a:t>LLMs</a:t>
            </a:r>
            <a:r>
              <a:rPr lang="zh-CN" altLang="en-US"/>
              <a:t>的工具使用能力，可以扩展这些模型在</a:t>
            </a:r>
            <a:r>
              <a:rPr lang="zh-CN" altLang="en-US">
                <a:solidFill>
                  <a:srgbClr val="FF0000"/>
                </a:solidFill>
              </a:rPr>
              <a:t>更广泛领域</a:t>
            </a:r>
            <a:r>
              <a:rPr lang="zh-CN" altLang="en-US"/>
              <a:t>的应用，如自动化客户服务、智能助手和专业领域的决策支持系统。</a:t>
            </a:r>
          </a:p>
          <a:p>
            <a:r>
              <a:rPr lang="zh-CN" altLang="en-US"/>
              <a:t>促进人机交互：</a:t>
            </a:r>
            <a:r>
              <a:rPr lang="en-US" altLang="zh-CN"/>
              <a:t>EASYTOOL</a:t>
            </a:r>
            <a:r>
              <a:rPr lang="zh-CN" altLang="en-US"/>
              <a:t>通过提供更清晰、更一致的工具指令，改善了</a:t>
            </a:r>
            <a:r>
              <a:rPr lang="zh-CN" altLang="en-US">
                <a:solidFill>
                  <a:srgbClr val="FF0000"/>
                </a:solidFill>
              </a:rPr>
              <a:t>人机交互体验</a:t>
            </a:r>
            <a:r>
              <a:rPr lang="zh-CN" altLang="en-US"/>
              <a:t>，使得非技术用户也能更有效地利用</a:t>
            </a:r>
            <a:r>
              <a:rPr lang="en-US" altLang="zh-CN"/>
              <a:t>LLMs</a:t>
            </a:r>
            <a:r>
              <a:rPr lang="zh-CN" altLang="en-US"/>
              <a:t>。</a:t>
            </a:r>
          </a:p>
          <a:p>
            <a:r>
              <a:rPr lang="zh-CN" altLang="en-US"/>
              <a:t>支持复杂任务处理：使</a:t>
            </a:r>
            <a:r>
              <a:rPr lang="en-US" altLang="zh-CN"/>
              <a:t>LLMs</a:t>
            </a:r>
            <a:r>
              <a:rPr lang="zh-CN" altLang="en-US"/>
              <a:t>能够</a:t>
            </a:r>
            <a:r>
              <a:rPr lang="zh-CN" altLang="en-US">
                <a:solidFill>
                  <a:srgbClr val="FF0000"/>
                </a:solidFill>
              </a:rPr>
              <a:t>处理更复杂的任务</a:t>
            </a:r>
            <a:r>
              <a:rPr lang="zh-CN" altLang="en-US"/>
              <a:t>，这些任务通常需要多个工具的协同工作和精确的参数传递。</a:t>
            </a:r>
          </a:p>
          <a:p>
            <a:r>
              <a:rPr lang="zh-CN" altLang="en-US"/>
              <a:t>促进研究和开发：论文中提供的代码和实验结果为研究人员和开发者提供了进一步研究和开发</a:t>
            </a:r>
            <a:r>
              <a:rPr lang="en-US" altLang="zh-CN"/>
              <a:t>LLM-based agents</a:t>
            </a:r>
            <a:r>
              <a:rPr lang="zh-CN" altLang="en-US"/>
              <a:t>的基础。</a:t>
            </a:r>
            <a:endParaRPr lang="en-US" altLang="zh-CN"/>
          </a:p>
        </p:txBody>
      </p:sp>
      <p:sp>
        <p:nvSpPr>
          <p:cNvPr id="4" name="Slide Number Placeholder 3"/>
          <p:cNvSpPr>
            <a:spLocks noGrp="1"/>
          </p:cNvSpPr>
          <p:nvPr>
            <p:ph type="sldNum" sz="quarter" idx="5"/>
          </p:nvPr>
        </p:nvSpPr>
        <p:spPr/>
        <p:txBody>
          <a:bodyPr/>
          <a:lstStyle/>
          <a:p>
            <a:fld id="{B4D6999E-9B71-4C8B-A091-2E6F0E91DEF1}" type="slidenum">
              <a:rPr lang="en-US" smtClean="0"/>
              <a:t>10</a:t>
            </a:fld>
            <a:endParaRPr lang="en-US"/>
          </a:p>
        </p:txBody>
      </p:sp>
    </p:spTree>
    <p:extLst>
      <p:ext uri="{BB962C8B-B14F-4D97-AF65-F5344CB8AC3E}">
        <p14:creationId xmlns:p14="http://schemas.microsoft.com/office/powerpoint/2010/main" val="1829993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30345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a:t>EASYTOOL</a:t>
            </a:r>
            <a:r>
              <a:rPr lang="zh-CN" altLang="en-US" sz="1200"/>
              <a:t>框架：提出了一个新颖的框架，能够改善</a:t>
            </a:r>
            <a:r>
              <a:rPr lang="en-US" altLang="zh-CN" sz="1200"/>
              <a:t>LLMs</a:t>
            </a:r>
            <a:r>
              <a:rPr lang="zh-CN" altLang="en-US" sz="1200"/>
              <a:t>理解和使用工具的能力。</a:t>
            </a:r>
          </a:p>
          <a:p>
            <a:pPr>
              <a:lnSpc>
                <a:spcPct val="150000"/>
              </a:lnSpc>
            </a:pPr>
            <a:r>
              <a:rPr lang="zh-CN" altLang="en-US" sz="1200"/>
              <a:t>工具指令生成：开发了一种方法，从冗长和多样化的工具文档中提取关键信息，生成易于理解的工具描述和功能指南。</a:t>
            </a:r>
          </a:p>
          <a:p>
            <a:pPr>
              <a:lnSpc>
                <a:spcPct val="150000"/>
              </a:lnSpc>
            </a:pPr>
            <a:r>
              <a:rPr lang="zh-CN" altLang="en-US" sz="1200"/>
              <a:t>实验验证：在多个数据集上进行了广泛的实验，证明了</a:t>
            </a:r>
            <a:r>
              <a:rPr lang="en-US" altLang="zh-CN" sz="1200"/>
              <a:t>EASYTOOL</a:t>
            </a:r>
            <a:r>
              <a:rPr lang="zh-CN" altLang="en-US" sz="1200"/>
              <a:t>在减少错误工具使用、提高工具使用性能方面的效果。</a:t>
            </a:r>
          </a:p>
          <a:p>
            <a:pPr>
              <a:lnSpc>
                <a:spcPct val="150000"/>
              </a:lnSpc>
            </a:pPr>
            <a:r>
              <a:rPr lang="zh-CN" altLang="en-US" sz="1200"/>
              <a:t>性能提升：展示了</a:t>
            </a:r>
            <a:r>
              <a:rPr lang="en-US" altLang="zh-CN" sz="1200"/>
              <a:t>EASYTOOL</a:t>
            </a:r>
            <a:r>
              <a:rPr lang="zh-CN" altLang="en-US" sz="1200"/>
              <a:t>在提高</a:t>
            </a:r>
            <a:r>
              <a:rPr lang="en-US" altLang="zh-CN" sz="1200"/>
              <a:t>LLMs</a:t>
            </a:r>
            <a:r>
              <a:rPr lang="zh-CN" altLang="en-US" sz="1200"/>
              <a:t>工具使用效率和准确性方面的潜力，特别是在复杂和多步骤的任务中。</a:t>
            </a:r>
          </a:p>
          <a:p>
            <a:pPr>
              <a:lnSpc>
                <a:spcPct val="150000"/>
              </a:lnSpc>
            </a:pPr>
            <a:r>
              <a:rPr lang="zh-CN" altLang="en-US" sz="1200"/>
              <a:t>鲁棒性：通过改变任务提示的实验，证明了</a:t>
            </a:r>
            <a:r>
              <a:rPr lang="en-US" altLang="zh-CN" sz="1200"/>
              <a:t>EASYTOOL</a:t>
            </a:r>
            <a:r>
              <a:rPr lang="zh-CN" altLang="en-US" sz="1200"/>
              <a:t>方法的鲁棒性，即使在任务提示发生变化时也能保持生成工具指令的质量。</a:t>
            </a:r>
          </a:p>
          <a:p>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99479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image" Target="../media/image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Master" Target="../slideMasters/slideMaster1.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microsoft.com/office/2007/relationships/hdphoto" Target="../media/hdphoto1.wdp"/><Relationship Id="rId4" Type="http://schemas.openxmlformats.org/officeDocument/2006/relationships/tags" Target="../tags/tag18.xml"/><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microsoft.com/office/2007/relationships/hdphoto" Target="../media/hdphoto2.wdp"/><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4.png"/><Relationship Id="rId2" Type="http://schemas.openxmlformats.org/officeDocument/2006/relationships/tags" Target="../tags/tag23.xml"/><Relationship Id="rId16" Type="http://schemas.openxmlformats.org/officeDocument/2006/relationships/image" Target="../media/image3.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slideMaster" Target="../slideMasters/slideMaster1.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microsoft.com/office/2007/relationships/hdphoto" Target="../media/hdphoto2.wdp"/><Relationship Id="rId2" Type="http://schemas.openxmlformats.org/officeDocument/2006/relationships/tags" Target="../tags/tag37.xml"/><Relationship Id="rId16" Type="http://schemas.openxmlformats.org/officeDocument/2006/relationships/image" Target="../media/image4.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Master" Target="../slideMasters/slideMaster1.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B1C22-60EE-26BF-B78E-8F849FE848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51E4966F-C139-237B-67D5-B4F30E689A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8AFFA9F6-4C08-F8D4-9917-43D7575D9D08}"/>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5" name="页脚占位符 4">
            <a:extLst>
              <a:ext uri="{FF2B5EF4-FFF2-40B4-BE49-F238E27FC236}">
                <a16:creationId xmlns:a16="http://schemas.microsoft.com/office/drawing/2014/main" id="{CEB656F3-34D7-5E49-B1C6-EC1563FA048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CC0F3DD-FB89-8B8F-51E5-E9AB3A94301E}"/>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003258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9FD0B-2B5E-AAA0-1304-7CD93907164A}"/>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DE3F4817-DA0D-2E0B-6BE1-5F306F4DBF0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78A90BD-5824-348D-6162-9DD126DE9767}"/>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5" name="页脚占位符 4">
            <a:extLst>
              <a:ext uri="{FF2B5EF4-FFF2-40B4-BE49-F238E27FC236}">
                <a16:creationId xmlns:a16="http://schemas.microsoft.com/office/drawing/2014/main" id="{94CF05E5-3A6A-BB8D-A856-C65E0C2980D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00AC8CA-AFA7-2EC8-A3BB-27EDD36D09A7}"/>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509983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ACB0A8-0F4C-F4CE-05C1-55EA15CEB85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330B7538-2831-182E-A27B-02278C5979B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51DA675-27EE-9655-A57C-0746E2D6776B}"/>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5" name="页脚占位符 4">
            <a:extLst>
              <a:ext uri="{FF2B5EF4-FFF2-40B4-BE49-F238E27FC236}">
                <a16:creationId xmlns:a16="http://schemas.microsoft.com/office/drawing/2014/main" id="{E459E963-FF79-AD92-7945-18AC5F8863E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54979B6-0D3C-D511-1093-3EE3AF0C9518}"/>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780675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1" name="任意多边形: 形状 20"/>
          <p:cNvSpPr/>
          <p:nvPr userDrawn="1">
            <p:custDataLst>
              <p:tags r:id="rId1"/>
            </p:custDataLst>
          </p:nvPr>
        </p:nvSpPr>
        <p:spPr>
          <a:xfrm>
            <a:off x="0" y="0"/>
            <a:ext cx="12192000" cy="6858001"/>
          </a:xfrm>
          <a:custGeom>
            <a:avLst/>
            <a:gdLst>
              <a:gd name="connsiteX0" fmla="*/ 393867 w 12192000"/>
              <a:gd name="connsiteY0" fmla="*/ 210060 h 6858001"/>
              <a:gd name="connsiteX1" fmla="*/ 209550 w 12192000"/>
              <a:gd name="connsiteY1" fmla="*/ 394377 h 6858001"/>
              <a:gd name="connsiteX2" fmla="*/ 209550 w 12192000"/>
              <a:gd name="connsiteY2" fmla="*/ 6463623 h 6858001"/>
              <a:gd name="connsiteX3" fmla="*/ 393867 w 12192000"/>
              <a:gd name="connsiteY3" fmla="*/ 6647940 h 6858001"/>
              <a:gd name="connsiteX4" fmla="*/ 11798133 w 12192000"/>
              <a:gd name="connsiteY4" fmla="*/ 6647940 h 6858001"/>
              <a:gd name="connsiteX5" fmla="*/ 11982450 w 12192000"/>
              <a:gd name="connsiteY5" fmla="*/ 6463623 h 6858001"/>
              <a:gd name="connsiteX6" fmla="*/ 11982450 w 12192000"/>
              <a:gd name="connsiteY6" fmla="*/ 394377 h 6858001"/>
              <a:gd name="connsiteX7" fmla="*/ 11798133 w 12192000"/>
              <a:gd name="connsiteY7" fmla="*/ 210060 h 6858001"/>
              <a:gd name="connsiteX8" fmla="*/ 0 w 12192000"/>
              <a:gd name="connsiteY8" fmla="*/ 0 h 6858001"/>
              <a:gd name="connsiteX9" fmla="*/ 12192000 w 12192000"/>
              <a:gd name="connsiteY9" fmla="*/ 0 h 6858001"/>
              <a:gd name="connsiteX10" fmla="*/ 12192000 w 12192000"/>
              <a:gd name="connsiteY10" fmla="*/ 6858001 h 6858001"/>
              <a:gd name="connsiteX11" fmla="*/ 0 w 12192000"/>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1">
                <a:moveTo>
                  <a:pt x="393867" y="210060"/>
                </a:moveTo>
                <a:cubicBezTo>
                  <a:pt x="292072" y="210060"/>
                  <a:pt x="209550" y="292582"/>
                  <a:pt x="209550" y="394377"/>
                </a:cubicBezTo>
                <a:lnTo>
                  <a:pt x="209550" y="6463623"/>
                </a:lnTo>
                <a:cubicBezTo>
                  <a:pt x="209550" y="6565418"/>
                  <a:pt x="292072" y="6647940"/>
                  <a:pt x="393867" y="6647940"/>
                </a:cubicBezTo>
                <a:lnTo>
                  <a:pt x="11798133" y="6647940"/>
                </a:lnTo>
                <a:cubicBezTo>
                  <a:pt x="11899928" y="6647940"/>
                  <a:pt x="11982450" y="6565418"/>
                  <a:pt x="11982450" y="6463623"/>
                </a:cubicBezTo>
                <a:lnTo>
                  <a:pt x="11982450" y="394377"/>
                </a:lnTo>
                <a:cubicBezTo>
                  <a:pt x="11982450" y="292582"/>
                  <a:pt x="11899928" y="210060"/>
                  <a:pt x="11798133" y="210060"/>
                </a:cubicBezTo>
                <a:close/>
                <a:moveTo>
                  <a:pt x="0" y="0"/>
                </a:moveTo>
                <a:lnTo>
                  <a:pt x="12192000" y="0"/>
                </a:lnTo>
                <a:lnTo>
                  <a:pt x="12192000" y="6858001"/>
                </a:lnTo>
                <a:lnTo>
                  <a:pt x="0" y="6858001"/>
                </a:lnTo>
                <a:close/>
              </a:path>
            </a:pathLst>
          </a:custGeom>
          <a:gradFill>
            <a:gsLst>
              <a:gs pos="45000">
                <a:schemeClr val="accent1">
                  <a:alpha val="23000"/>
                </a:schemeClr>
              </a:gs>
              <a:gs pos="100000">
                <a:schemeClr val="accent1">
                  <a:alpha val="4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p:cNvSpPr/>
          <p:nvPr userDrawn="1">
            <p:custDataLst>
              <p:tags r:id="rId2"/>
            </p:custDataLst>
          </p:nvPr>
        </p:nvSpPr>
        <p:spPr>
          <a:xfrm>
            <a:off x="1520410" y="1352910"/>
            <a:ext cx="4186489" cy="4186489"/>
          </a:xfrm>
          <a:prstGeom prst="ellipse">
            <a:avLst/>
          </a:prstGeom>
          <a:gradFill flip="none" rotWithShape="1">
            <a:gsLst>
              <a:gs pos="56000">
                <a:schemeClr val="accent1">
                  <a:lumMod val="20000"/>
                  <a:lumOff val="80000"/>
                  <a:alpha val="0"/>
                </a:schemeClr>
              </a:gs>
              <a:gs pos="100000">
                <a:schemeClr val="accent1">
                  <a:lumMod val="40000"/>
                  <a:lumOff val="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userDrawn="1">
            <p:custDataLst>
              <p:tags r:id="rId3"/>
            </p:custDataLst>
          </p:nvPr>
        </p:nvPicPr>
        <p:blipFill rotWithShape="1">
          <a:blip r:embed="rId16">
            <a:extLst>
              <a:ext uri="{28A0092B-C50C-407E-A947-70E740481C1C}">
                <a14:useLocalDpi xmlns:a14="http://schemas.microsoft.com/office/drawing/2010/main" val="0"/>
              </a:ext>
            </a:extLst>
          </a:blip>
          <a:srcRect l="23187" t="28863" r="15447" b="27063"/>
          <a:stretch>
            <a:fillRect/>
          </a:stretch>
        </p:blipFill>
        <p:spPr>
          <a:xfrm>
            <a:off x="1338540" y="1630295"/>
            <a:ext cx="5096727" cy="3660491"/>
          </a:xfrm>
          <a:prstGeom prst="rect">
            <a:avLst/>
          </a:prstGeom>
        </p:spPr>
      </p:pic>
      <p:sp>
        <p:nvSpPr>
          <p:cNvPr id="2" name="标题 1"/>
          <p:cNvSpPr>
            <a:spLocks noGrp="1"/>
          </p:cNvSpPr>
          <p:nvPr userDrawn="1">
            <p:ph type="ctrTitle"/>
            <p:custDataLst>
              <p:tags r:id="rId4"/>
            </p:custDataLst>
          </p:nvPr>
        </p:nvSpPr>
        <p:spPr>
          <a:xfrm>
            <a:off x="6059488" y="1838014"/>
            <a:ext cx="5257800" cy="2154060"/>
          </a:xfrm>
        </p:spPr>
        <p:txBody>
          <a:bodyPr wrap="square" anchor="b">
            <a:normAutofit/>
          </a:bodyPr>
          <a:lstStyle>
            <a:lvl1pPr algn="r">
              <a:lnSpc>
                <a:spcPct val="100000"/>
              </a:lnSpc>
              <a:defRPr sz="6000">
                <a:solidFill>
                  <a:schemeClr val="tx2"/>
                </a:solidFill>
              </a:defRPr>
            </a:lvl1pPr>
          </a:lstStyle>
          <a:p>
            <a:r>
              <a:rPr lang="zh-CN" altLang="en-US" dirty="0"/>
              <a:t>单击此处编辑母版标题样式</a:t>
            </a:r>
          </a:p>
        </p:txBody>
      </p:sp>
      <p:sp>
        <p:nvSpPr>
          <p:cNvPr id="4" name="日期占位符 3"/>
          <p:cNvSpPr>
            <a:spLocks noGrp="1"/>
          </p:cNvSpPr>
          <p:nvPr userDrawn="1">
            <p:ph type="dt" sz="half" idx="10"/>
            <p:custDataLst>
              <p:tags r:id="rId5"/>
            </p:custDataLst>
          </p:nvPr>
        </p:nvSpPr>
        <p:spPr/>
        <p:txBody>
          <a:bodyPr wrap="square">
            <a:normAutofit/>
          </a:bodyPr>
          <a:lstStyle/>
          <a:p>
            <a:fld id="{5592522B-0F24-4480-B9DD-A9474A6880D6}" type="datetimeFigureOut">
              <a:rPr lang="zh-CN" altLang="en-US" smtClean="0"/>
              <a:t>2024/7/14</a:t>
            </a:fld>
            <a:endParaRPr lang="zh-CN" altLang="en-US"/>
          </a:p>
        </p:txBody>
      </p:sp>
      <p:sp>
        <p:nvSpPr>
          <p:cNvPr id="5" name="页脚占位符 4"/>
          <p:cNvSpPr>
            <a:spLocks noGrp="1"/>
          </p:cNvSpPr>
          <p:nvPr userDrawn="1">
            <p:ph type="ftr" sz="quarter" idx="11"/>
            <p:custDataLst>
              <p:tags r:id="rId6"/>
            </p:custDataLst>
          </p:nvPr>
        </p:nvSpPr>
        <p:spPr/>
        <p:txBody>
          <a:bodyPr>
            <a:normAutofit/>
          </a:bodyPr>
          <a:lstStyle/>
          <a:p>
            <a:endParaRPr lang="zh-CN" altLang="en-US" dirty="0"/>
          </a:p>
        </p:txBody>
      </p:sp>
      <p:sp>
        <p:nvSpPr>
          <p:cNvPr id="6" name="灯片编号占位符 5"/>
          <p:cNvSpPr>
            <a:spLocks noGrp="1"/>
          </p:cNvSpPr>
          <p:nvPr userDrawn="1">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10" name="公司名占位符 6"/>
          <p:cNvSpPr>
            <a:spLocks noGrp="1"/>
          </p:cNvSpPr>
          <p:nvPr userDrawn="1">
            <p:ph type="body" sz="quarter" idx="13" hasCustomPrompt="1"/>
            <p:custDataLst>
              <p:tags r:id="rId8"/>
            </p:custDataLst>
          </p:nvPr>
        </p:nvSpPr>
        <p:spPr>
          <a:xfrm>
            <a:off x="8424588" y="783400"/>
            <a:ext cx="2880000" cy="504000"/>
          </a:xfrm>
        </p:spPr>
        <p:txBody>
          <a:bodyPr wrap="square" anchor="ctr">
            <a:normAutofit/>
          </a:bodyPr>
          <a:lstStyle>
            <a:lvl1pPr marL="0" indent="0" algn="r">
              <a:lnSpc>
                <a:spcPct val="100000"/>
              </a:lnSpc>
              <a:buNone/>
              <a:defRPr sz="1400">
                <a:solidFill>
                  <a:schemeClr val="tx2"/>
                </a:solidFill>
              </a:defRPr>
            </a:lvl1pPr>
          </a:lstStyle>
          <a:p>
            <a:pPr lvl="0"/>
            <a:r>
              <a:rPr lang="zh-CN" altLang="en-US" dirty="0"/>
              <a:t>公司名</a:t>
            </a:r>
          </a:p>
        </p:txBody>
      </p:sp>
      <p:sp>
        <p:nvSpPr>
          <p:cNvPr id="24" name="署名占位符 10"/>
          <p:cNvSpPr>
            <a:spLocks noGrp="1"/>
          </p:cNvSpPr>
          <p:nvPr userDrawn="1">
            <p:ph type="body" sz="quarter" idx="17" hasCustomPrompt="1"/>
            <p:custDataLst>
              <p:tags r:id="rId9"/>
            </p:custDataLst>
          </p:nvPr>
        </p:nvSpPr>
        <p:spPr>
          <a:xfrm>
            <a:off x="8437288" y="4286496"/>
            <a:ext cx="2867300" cy="504000"/>
          </a:xfrm>
          <a:prstGeom prst="roundRect">
            <a:avLst>
              <a:gd name="adj" fmla="val 50000"/>
            </a:avLst>
          </a:prstGeom>
          <a:solidFill>
            <a:schemeClr val="accent1">
              <a:lumMod val="40000"/>
              <a:lumOff val="60000"/>
            </a:schemeClr>
          </a:solidFill>
          <a:ln>
            <a:solidFill>
              <a:schemeClr val="accent1">
                <a:lumMod val="40000"/>
                <a:lumOff val="60000"/>
              </a:schemeClr>
            </a:solidFill>
          </a:ln>
        </p:spPr>
        <p:txBody>
          <a:bodyPr wrap="square" anchor="ctr">
            <a:normAutofit/>
          </a:bodyPr>
          <a:lstStyle>
            <a:lvl1pPr marL="0" indent="0" algn="ctr">
              <a:lnSpc>
                <a:spcPct val="100000"/>
              </a:lnSpc>
              <a:buNone/>
              <a:defRPr sz="1400" b="1">
                <a:solidFill>
                  <a:srgbClr val="000000"/>
                </a:solidFill>
              </a:defRPr>
            </a:lvl1pPr>
          </a:lstStyle>
          <a:p>
            <a:pPr lvl="0"/>
            <a:r>
              <a:rPr lang="zh-CN" altLang="en-US" dirty="0"/>
              <a:t>署名</a:t>
            </a:r>
          </a:p>
        </p:txBody>
      </p:sp>
      <p:cxnSp>
        <p:nvCxnSpPr>
          <p:cNvPr id="11" name="直接连接符 10"/>
          <p:cNvCxnSpPr/>
          <p:nvPr userDrawn="1">
            <p:custDataLst>
              <p:tags r:id="rId10"/>
            </p:custDataLst>
          </p:nvPr>
        </p:nvCxnSpPr>
        <p:spPr>
          <a:xfrm>
            <a:off x="2263569" y="5928715"/>
            <a:ext cx="9053719" cy="0"/>
          </a:xfrm>
          <a:prstGeom prst="line">
            <a:avLst/>
          </a:prstGeom>
          <a:ln>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userDrawn="1">
            <p:custDataLst>
              <p:tags r:id="rId11"/>
            </p:custDataLst>
          </p:nvPr>
        </p:nvSpPr>
        <p:spPr>
          <a:xfrm>
            <a:off x="901739"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0" name="椭圆 19"/>
          <p:cNvSpPr/>
          <p:nvPr userDrawn="1">
            <p:custDataLst>
              <p:tags r:id="rId12"/>
            </p:custDataLst>
          </p:nvPr>
        </p:nvSpPr>
        <p:spPr>
          <a:xfrm>
            <a:off x="1090973"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3" name="椭圆 22"/>
          <p:cNvSpPr/>
          <p:nvPr userDrawn="1">
            <p:custDataLst>
              <p:tags r:id="rId13"/>
            </p:custDataLst>
          </p:nvPr>
        </p:nvSpPr>
        <p:spPr>
          <a:xfrm>
            <a:off x="1280207"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5" name="椭圆 24"/>
          <p:cNvSpPr/>
          <p:nvPr userDrawn="1">
            <p:custDataLst>
              <p:tags r:id="rId14"/>
            </p:custDataLst>
          </p:nvPr>
        </p:nvSpPr>
        <p:spPr>
          <a:xfrm>
            <a:off x="1469440"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Tree>
    <p:extLst>
      <p:ext uri="{BB962C8B-B14F-4D97-AF65-F5344CB8AC3E}">
        <p14:creationId xmlns:p14="http://schemas.microsoft.com/office/powerpoint/2010/main" val="234536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目录">
    <p:spTree>
      <p:nvGrpSpPr>
        <p:cNvPr id="1" name=""/>
        <p:cNvGrpSpPr/>
        <p:nvPr/>
      </p:nvGrpSpPr>
      <p:grpSpPr>
        <a:xfrm>
          <a:off x="0" y="0"/>
          <a:ext cx="0" cy="0"/>
          <a:chOff x="0" y="0"/>
          <a:chExt cx="0" cy="0"/>
        </a:xfrm>
      </p:grpSpPr>
      <p:sp>
        <p:nvSpPr>
          <p:cNvPr id="12" name="任意多边形: 形状 11"/>
          <p:cNvSpPr/>
          <p:nvPr userDrawn="1">
            <p:custDataLst>
              <p:tags r:id="rId1"/>
            </p:custDataLst>
          </p:nvPr>
        </p:nvSpPr>
        <p:spPr>
          <a:xfrm>
            <a:off x="0" y="0"/>
            <a:ext cx="12192000" cy="6858001"/>
          </a:xfrm>
          <a:custGeom>
            <a:avLst/>
            <a:gdLst>
              <a:gd name="connsiteX0" fmla="*/ 393867 w 12192000"/>
              <a:gd name="connsiteY0" fmla="*/ 210060 h 6858001"/>
              <a:gd name="connsiteX1" fmla="*/ 209550 w 12192000"/>
              <a:gd name="connsiteY1" fmla="*/ 394377 h 6858001"/>
              <a:gd name="connsiteX2" fmla="*/ 209550 w 12192000"/>
              <a:gd name="connsiteY2" fmla="*/ 6463623 h 6858001"/>
              <a:gd name="connsiteX3" fmla="*/ 393867 w 12192000"/>
              <a:gd name="connsiteY3" fmla="*/ 6647940 h 6858001"/>
              <a:gd name="connsiteX4" fmla="*/ 11798133 w 12192000"/>
              <a:gd name="connsiteY4" fmla="*/ 6647940 h 6858001"/>
              <a:gd name="connsiteX5" fmla="*/ 11982450 w 12192000"/>
              <a:gd name="connsiteY5" fmla="*/ 6463623 h 6858001"/>
              <a:gd name="connsiteX6" fmla="*/ 11982450 w 12192000"/>
              <a:gd name="connsiteY6" fmla="*/ 394377 h 6858001"/>
              <a:gd name="connsiteX7" fmla="*/ 11798133 w 12192000"/>
              <a:gd name="connsiteY7" fmla="*/ 210060 h 6858001"/>
              <a:gd name="connsiteX8" fmla="*/ 0 w 12192000"/>
              <a:gd name="connsiteY8" fmla="*/ 0 h 6858001"/>
              <a:gd name="connsiteX9" fmla="*/ 12192000 w 12192000"/>
              <a:gd name="connsiteY9" fmla="*/ 0 h 6858001"/>
              <a:gd name="connsiteX10" fmla="*/ 12192000 w 12192000"/>
              <a:gd name="connsiteY10" fmla="*/ 6858001 h 6858001"/>
              <a:gd name="connsiteX11" fmla="*/ 0 w 12192000"/>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1">
                <a:moveTo>
                  <a:pt x="393867" y="210060"/>
                </a:moveTo>
                <a:cubicBezTo>
                  <a:pt x="292072" y="210060"/>
                  <a:pt x="209550" y="292582"/>
                  <a:pt x="209550" y="394377"/>
                </a:cubicBezTo>
                <a:lnTo>
                  <a:pt x="209550" y="6463623"/>
                </a:lnTo>
                <a:cubicBezTo>
                  <a:pt x="209550" y="6565418"/>
                  <a:pt x="292072" y="6647940"/>
                  <a:pt x="393867" y="6647940"/>
                </a:cubicBezTo>
                <a:lnTo>
                  <a:pt x="11798133" y="6647940"/>
                </a:lnTo>
                <a:cubicBezTo>
                  <a:pt x="11899928" y="6647940"/>
                  <a:pt x="11982450" y="6565418"/>
                  <a:pt x="11982450" y="6463623"/>
                </a:cubicBezTo>
                <a:lnTo>
                  <a:pt x="11982450" y="394377"/>
                </a:lnTo>
                <a:cubicBezTo>
                  <a:pt x="11982450" y="292582"/>
                  <a:pt x="11899928" y="210060"/>
                  <a:pt x="11798133" y="210060"/>
                </a:cubicBezTo>
                <a:close/>
                <a:moveTo>
                  <a:pt x="0" y="0"/>
                </a:moveTo>
                <a:lnTo>
                  <a:pt x="12192000" y="0"/>
                </a:lnTo>
                <a:lnTo>
                  <a:pt x="12192000" y="6858001"/>
                </a:lnTo>
                <a:lnTo>
                  <a:pt x="0" y="6858001"/>
                </a:lnTo>
                <a:close/>
              </a:path>
            </a:pathLst>
          </a:custGeom>
          <a:gradFill>
            <a:gsLst>
              <a:gs pos="45000">
                <a:schemeClr val="accent1">
                  <a:alpha val="23000"/>
                </a:schemeClr>
              </a:gs>
              <a:gs pos="100000">
                <a:schemeClr val="accent1">
                  <a:alpha val="4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userDrawn="1">
            <p:custDataLst>
              <p:tags r:id="rId2"/>
            </p:custDataLst>
          </p:nvPr>
        </p:nvSpPr>
        <p:spPr>
          <a:xfrm>
            <a:off x="10090688" y="210060"/>
            <a:ext cx="1891762" cy="1536190"/>
          </a:xfrm>
          <a:custGeom>
            <a:avLst/>
            <a:gdLst>
              <a:gd name="connsiteX0" fmla="*/ 0 w 1891762"/>
              <a:gd name="connsiteY0" fmla="*/ 0 h 1536190"/>
              <a:gd name="connsiteX1" fmla="*/ 1707445 w 1891762"/>
              <a:gd name="connsiteY1" fmla="*/ 0 h 1536190"/>
              <a:gd name="connsiteX2" fmla="*/ 1891762 w 1891762"/>
              <a:gd name="connsiteY2" fmla="*/ 184317 h 1536190"/>
              <a:gd name="connsiteX3" fmla="*/ 1891762 w 1891762"/>
              <a:gd name="connsiteY3" fmla="*/ 1509387 h 1536190"/>
              <a:gd name="connsiteX4" fmla="*/ 1770597 w 1891762"/>
              <a:gd name="connsiteY4" fmla="*/ 1527879 h 1536190"/>
              <a:gd name="connsiteX5" fmla="*/ 1606012 w 1891762"/>
              <a:gd name="connsiteY5" fmla="*/ 1536190 h 1536190"/>
              <a:gd name="connsiteX6" fmla="*/ 4598 w 1891762"/>
              <a:gd name="connsiteY6" fmla="*/ 91050 h 15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762" h="1536190">
                <a:moveTo>
                  <a:pt x="0" y="0"/>
                </a:moveTo>
                <a:lnTo>
                  <a:pt x="1707445" y="0"/>
                </a:lnTo>
                <a:cubicBezTo>
                  <a:pt x="1809240" y="0"/>
                  <a:pt x="1891762" y="82522"/>
                  <a:pt x="1891762" y="184317"/>
                </a:cubicBezTo>
                <a:lnTo>
                  <a:pt x="1891762" y="1509387"/>
                </a:lnTo>
                <a:lnTo>
                  <a:pt x="1770597" y="1527879"/>
                </a:lnTo>
                <a:cubicBezTo>
                  <a:pt x="1716483" y="1533375"/>
                  <a:pt x="1661576" y="1536190"/>
                  <a:pt x="1606012" y="1536190"/>
                </a:cubicBezTo>
                <a:cubicBezTo>
                  <a:pt x="772549" y="1536190"/>
                  <a:pt x="87032" y="902764"/>
                  <a:pt x="4598" y="91050"/>
                </a:cubicBezTo>
                <a:close/>
              </a:path>
            </a:pathLst>
          </a:custGeom>
          <a:solidFill>
            <a:schemeClr val="accent1">
              <a:lumMod val="60000"/>
              <a:lumOff val="40000"/>
              <a:alpha val="50000"/>
            </a:schemeClr>
          </a:solidFill>
          <a:ln w="1905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p:cNvPicPr>
            <a:picLocks noChangeAspect="1"/>
          </p:cNvPicPr>
          <p:nvPr userDrawn="1">
            <p:custDataLst>
              <p:tags r:id="rId3"/>
            </p:custDataLst>
          </p:nvPr>
        </p:nvPicPr>
        <p:blipFill rotWithShape="1">
          <a:blip r:embed="rId9" cstate="print">
            <a:extLst>
              <a:ext uri="{BEBA8EAE-BF5A-486C-A8C5-ECC9F3942E4B}">
                <a14:imgProps xmlns:a14="http://schemas.microsoft.com/office/drawing/2010/main">
                  <a14:imgLayer r:embed="rId10">
                    <a14:imgEffect>
                      <a14:brightnessContrast bright="1000" contrast="1000"/>
                    </a14:imgEffect>
                    <a14:imgEffect>
                      <a14:saturation sat="120000"/>
                    </a14:imgEffect>
                    <a14:imgEffect>
                      <a14:sharpenSoften amount="25000"/>
                    </a14:imgEffect>
                  </a14:imgLayer>
                </a14:imgProps>
              </a:ext>
              <a:ext uri="{28A0092B-C50C-407E-A947-70E740481C1C}">
                <a14:useLocalDpi xmlns:a14="http://schemas.microsoft.com/office/drawing/2010/main" val="0"/>
              </a:ext>
            </a:extLst>
          </a:blip>
          <a:srcRect l="12330" t="8034" r="13947" b="7599"/>
          <a:stretch>
            <a:fillRect/>
          </a:stretch>
        </p:blipFill>
        <p:spPr>
          <a:xfrm>
            <a:off x="9914925" y="352821"/>
            <a:ext cx="1798839" cy="1496667"/>
          </a:xfrm>
          <a:prstGeom prst="rect">
            <a:avLst/>
          </a:prstGeom>
        </p:spPr>
      </p:pic>
      <p:sp>
        <p:nvSpPr>
          <p:cNvPr id="2" name="标题 1"/>
          <p:cNvSpPr>
            <a:spLocks noGrp="1"/>
          </p:cNvSpPr>
          <p:nvPr>
            <p:ph type="title" hasCustomPrompt="1"/>
            <p:custDataLst>
              <p:tags r:id="rId4"/>
            </p:custDataLst>
          </p:nvPr>
        </p:nvSpPr>
        <p:spPr>
          <a:xfrm>
            <a:off x="839788" y="768400"/>
            <a:ext cx="1674812" cy="1081088"/>
          </a:xfrm>
        </p:spPr>
        <p:txBody>
          <a:bodyPr wrap="square" anchor="ctr" anchorCtr="0">
            <a:normAutofit/>
          </a:bodyPr>
          <a:lstStyle>
            <a:lvl1pPr>
              <a:defRPr sz="6000">
                <a:solidFill>
                  <a:schemeClr val="tx2"/>
                </a:solidFill>
              </a:defRPr>
            </a:lvl1pPr>
          </a:lstStyle>
          <a:p>
            <a:r>
              <a:rPr lang="zh-CN" altLang="en-US" dirty="0"/>
              <a:t>标题</a:t>
            </a:r>
          </a:p>
        </p:txBody>
      </p:sp>
      <p:sp>
        <p:nvSpPr>
          <p:cNvPr id="7"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2024/7/14</a:t>
            </a:fld>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Tree>
    <p:extLst>
      <p:ext uri="{BB962C8B-B14F-4D97-AF65-F5344CB8AC3E}">
        <p14:creationId xmlns:p14="http://schemas.microsoft.com/office/powerpoint/2010/main" val="3667758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17" name="任意多边形: 形状 16"/>
          <p:cNvSpPr/>
          <p:nvPr userDrawn="1">
            <p:custDataLst>
              <p:tags r:id="rId1"/>
            </p:custDataLst>
          </p:nvPr>
        </p:nvSpPr>
        <p:spPr>
          <a:xfrm>
            <a:off x="0" y="0"/>
            <a:ext cx="12192000" cy="6858001"/>
          </a:xfrm>
          <a:custGeom>
            <a:avLst/>
            <a:gdLst>
              <a:gd name="connsiteX0" fmla="*/ 393867 w 12192000"/>
              <a:gd name="connsiteY0" fmla="*/ 210060 h 6858001"/>
              <a:gd name="connsiteX1" fmla="*/ 209550 w 12192000"/>
              <a:gd name="connsiteY1" fmla="*/ 394377 h 6858001"/>
              <a:gd name="connsiteX2" fmla="*/ 209550 w 12192000"/>
              <a:gd name="connsiteY2" fmla="*/ 6463623 h 6858001"/>
              <a:gd name="connsiteX3" fmla="*/ 393867 w 12192000"/>
              <a:gd name="connsiteY3" fmla="*/ 6647940 h 6858001"/>
              <a:gd name="connsiteX4" fmla="*/ 11798133 w 12192000"/>
              <a:gd name="connsiteY4" fmla="*/ 6647940 h 6858001"/>
              <a:gd name="connsiteX5" fmla="*/ 11982450 w 12192000"/>
              <a:gd name="connsiteY5" fmla="*/ 6463623 h 6858001"/>
              <a:gd name="connsiteX6" fmla="*/ 11982450 w 12192000"/>
              <a:gd name="connsiteY6" fmla="*/ 394377 h 6858001"/>
              <a:gd name="connsiteX7" fmla="*/ 11798133 w 12192000"/>
              <a:gd name="connsiteY7" fmla="*/ 210060 h 6858001"/>
              <a:gd name="connsiteX8" fmla="*/ 0 w 12192000"/>
              <a:gd name="connsiteY8" fmla="*/ 0 h 6858001"/>
              <a:gd name="connsiteX9" fmla="*/ 12192000 w 12192000"/>
              <a:gd name="connsiteY9" fmla="*/ 0 h 6858001"/>
              <a:gd name="connsiteX10" fmla="*/ 12192000 w 12192000"/>
              <a:gd name="connsiteY10" fmla="*/ 6858001 h 6858001"/>
              <a:gd name="connsiteX11" fmla="*/ 0 w 12192000"/>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1">
                <a:moveTo>
                  <a:pt x="393867" y="210060"/>
                </a:moveTo>
                <a:cubicBezTo>
                  <a:pt x="292072" y="210060"/>
                  <a:pt x="209550" y="292582"/>
                  <a:pt x="209550" y="394377"/>
                </a:cubicBezTo>
                <a:lnTo>
                  <a:pt x="209550" y="6463623"/>
                </a:lnTo>
                <a:cubicBezTo>
                  <a:pt x="209550" y="6565418"/>
                  <a:pt x="292072" y="6647940"/>
                  <a:pt x="393867" y="6647940"/>
                </a:cubicBezTo>
                <a:lnTo>
                  <a:pt x="11798133" y="6647940"/>
                </a:lnTo>
                <a:cubicBezTo>
                  <a:pt x="11899928" y="6647940"/>
                  <a:pt x="11982450" y="6565418"/>
                  <a:pt x="11982450" y="6463623"/>
                </a:cubicBezTo>
                <a:lnTo>
                  <a:pt x="11982450" y="394377"/>
                </a:lnTo>
                <a:cubicBezTo>
                  <a:pt x="11982450" y="292582"/>
                  <a:pt x="11899928" y="210060"/>
                  <a:pt x="11798133" y="210060"/>
                </a:cubicBezTo>
                <a:close/>
                <a:moveTo>
                  <a:pt x="0" y="0"/>
                </a:moveTo>
                <a:lnTo>
                  <a:pt x="12192000" y="0"/>
                </a:lnTo>
                <a:lnTo>
                  <a:pt x="12192000" y="6858001"/>
                </a:lnTo>
                <a:lnTo>
                  <a:pt x="0" y="6858001"/>
                </a:lnTo>
                <a:close/>
              </a:path>
            </a:pathLst>
          </a:custGeom>
          <a:gradFill>
            <a:gsLst>
              <a:gs pos="45000">
                <a:schemeClr val="accent1">
                  <a:alpha val="23000"/>
                </a:schemeClr>
              </a:gs>
              <a:gs pos="100000">
                <a:schemeClr val="accent1">
                  <a:alpha val="4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userDrawn="1">
            <p:custDataLst>
              <p:tags r:id="rId2"/>
            </p:custDataLst>
          </p:nvPr>
        </p:nvSpPr>
        <p:spPr>
          <a:xfrm>
            <a:off x="6563698" y="1438284"/>
            <a:ext cx="4624439" cy="4624439"/>
          </a:xfrm>
          <a:prstGeom prst="ellipse">
            <a:avLst/>
          </a:prstGeom>
          <a:gradFill flip="none" rotWithShape="1">
            <a:gsLst>
              <a:gs pos="59000">
                <a:schemeClr val="accent1">
                  <a:lumMod val="20000"/>
                  <a:lumOff val="80000"/>
                  <a:alpha val="0"/>
                </a:schemeClr>
              </a:gs>
              <a:gs pos="100000">
                <a:schemeClr val="accent1">
                  <a:lumMod val="40000"/>
                  <a:lumOff val="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custDataLst>
              <p:tags r:id="rId3"/>
            </p:custDataLst>
          </p:nvPr>
        </p:nvPicPr>
        <p:blipFill rotWithShape="1">
          <a:blip r:embed="rId16">
            <a:extLst>
              <a:ext uri="{28A0092B-C50C-407E-A947-70E740481C1C}">
                <a14:useLocalDpi xmlns:a14="http://schemas.microsoft.com/office/drawing/2010/main" val="0"/>
              </a:ext>
            </a:extLst>
          </a:blip>
          <a:srcRect l="18702" t="27032" r="15989" b="28718"/>
          <a:stretch>
            <a:fillRect/>
          </a:stretch>
        </p:blipFill>
        <p:spPr>
          <a:xfrm flipH="1">
            <a:off x="6356274" y="1950958"/>
            <a:ext cx="5129819" cy="3475547"/>
          </a:xfrm>
          <a:prstGeom prst="rect">
            <a:avLst/>
          </a:prstGeom>
        </p:spPr>
      </p:pic>
      <p:pic>
        <p:nvPicPr>
          <p:cNvPr id="13" name="图片 12"/>
          <p:cNvPicPr>
            <a:picLocks noChangeAspect="1"/>
          </p:cNvPicPr>
          <p:nvPr userDrawn="1">
            <p:custDataLst>
              <p:tags r:id="rId4"/>
            </p:custDataLst>
          </p:nvPr>
        </p:nvPicPr>
        <p:blipFill rotWithShape="1">
          <a:blip r:embed="rId17">
            <a:extLst>
              <a:ext uri="{BEBA8EAE-BF5A-486C-A8C5-ECC9F3942E4B}">
                <a14:imgProps xmlns:a14="http://schemas.microsoft.com/office/drawing/2010/main">
                  <a14:imgLayer r:embed="rId18">
                    <a14:imgEffect>
                      <a14:brightnessContrast bright="1000"/>
                    </a14:imgEffect>
                    <a14:imgEffect>
                      <a14:saturation sat="120000"/>
                    </a14:imgEffect>
                  </a14:imgLayer>
                </a14:imgProps>
              </a:ext>
              <a:ext uri="{28A0092B-C50C-407E-A947-70E740481C1C}">
                <a14:useLocalDpi xmlns:a14="http://schemas.microsoft.com/office/drawing/2010/main" val="0"/>
              </a:ext>
            </a:extLst>
          </a:blip>
          <a:srcRect l="58539" t="12621" r="32312" b="76459"/>
          <a:stretch>
            <a:fillRect/>
          </a:stretch>
        </p:blipFill>
        <p:spPr>
          <a:xfrm flipH="1">
            <a:off x="6287062" y="2980657"/>
            <a:ext cx="687711" cy="596818"/>
          </a:xfrm>
          <a:prstGeom prst="rect">
            <a:avLst/>
          </a:prstGeom>
        </p:spPr>
      </p:pic>
      <p:cxnSp>
        <p:nvCxnSpPr>
          <p:cNvPr id="22" name="直接连接符 21"/>
          <p:cNvCxnSpPr/>
          <p:nvPr userDrawn="1">
            <p:custDataLst>
              <p:tags r:id="rId5"/>
            </p:custDataLst>
          </p:nvPr>
        </p:nvCxnSpPr>
        <p:spPr>
          <a:xfrm>
            <a:off x="2263569" y="5928715"/>
            <a:ext cx="9053719" cy="0"/>
          </a:xfrm>
          <a:prstGeom prst="line">
            <a:avLst/>
          </a:prstGeom>
          <a:ln>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custDataLst>
              <p:tags r:id="rId6"/>
            </p:custDataLst>
          </p:nvPr>
        </p:nvSpPr>
        <p:spPr>
          <a:xfrm>
            <a:off x="901739"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4" name="椭圆 23"/>
          <p:cNvSpPr/>
          <p:nvPr userDrawn="1">
            <p:custDataLst>
              <p:tags r:id="rId7"/>
            </p:custDataLst>
          </p:nvPr>
        </p:nvSpPr>
        <p:spPr>
          <a:xfrm>
            <a:off x="1090973"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5" name="椭圆 24"/>
          <p:cNvSpPr/>
          <p:nvPr userDrawn="1">
            <p:custDataLst>
              <p:tags r:id="rId8"/>
            </p:custDataLst>
          </p:nvPr>
        </p:nvSpPr>
        <p:spPr>
          <a:xfrm>
            <a:off x="1280207"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6" name="椭圆 25"/>
          <p:cNvSpPr/>
          <p:nvPr userDrawn="1">
            <p:custDataLst>
              <p:tags r:id="rId9"/>
            </p:custDataLst>
          </p:nvPr>
        </p:nvSpPr>
        <p:spPr>
          <a:xfrm>
            <a:off x="1469440"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4" name="日期占位符 4"/>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t>2024/7/14</a:t>
            </a:fld>
            <a:endParaRPr lang="zh-CN" altLang="en-US"/>
          </a:p>
        </p:txBody>
      </p:sp>
      <p:sp>
        <p:nvSpPr>
          <p:cNvPr id="5" name="页脚占位符 5"/>
          <p:cNvSpPr>
            <a:spLocks noGrp="1"/>
          </p:cNvSpPr>
          <p:nvPr>
            <p:ph type="ftr" sz="quarter" idx="11"/>
            <p:custDataLst>
              <p:tags r:id="rId11"/>
            </p:custDataLst>
          </p:nvPr>
        </p:nvSpPr>
        <p:spPr/>
        <p:txBody>
          <a:bodyPr/>
          <a:lstStyle/>
          <a:p>
            <a:endParaRPr lang="zh-CN" altLang="en-US"/>
          </a:p>
        </p:txBody>
      </p:sp>
      <p:sp>
        <p:nvSpPr>
          <p:cNvPr id="6" name="灯片编号占位符 6"/>
          <p:cNvSpPr>
            <a:spLocks noGrp="1"/>
          </p:cNvSpPr>
          <p:nvPr>
            <p:ph type="sldNum" sz="quarter" idx="12"/>
            <p:custDataLst>
              <p:tags r:id="rId12"/>
            </p:custDataLst>
          </p:nvPr>
        </p:nvSpPr>
        <p:spPr/>
        <p:txBody>
          <a:bodyPr wrap="square">
            <a:normAutofit/>
          </a:bodyPr>
          <a:lstStyle/>
          <a:p>
            <a:fld id="{BE5F26B5-172A-4DC2-B0B7-181CFC56B87C}" type="slidenum">
              <a:rPr lang="zh-CN" altLang="en-US" smtClean="0"/>
              <a:t>‹#›</a:t>
            </a:fld>
            <a:endParaRPr lang="zh-CN" altLang="en-US"/>
          </a:p>
        </p:txBody>
      </p:sp>
      <p:sp>
        <p:nvSpPr>
          <p:cNvPr id="2" name="标题 1"/>
          <p:cNvSpPr>
            <a:spLocks noGrp="1"/>
          </p:cNvSpPr>
          <p:nvPr>
            <p:ph type="title"/>
            <p:custDataLst>
              <p:tags r:id="rId13"/>
            </p:custDataLst>
          </p:nvPr>
        </p:nvSpPr>
        <p:spPr>
          <a:xfrm>
            <a:off x="877113" y="3347719"/>
            <a:ext cx="4918392" cy="2393500"/>
          </a:xfrm>
        </p:spPr>
        <p:txBody>
          <a:bodyPr wrap="square" anchor="t" anchorCtr="0">
            <a:normAutofit/>
          </a:bodyPr>
          <a:lstStyle>
            <a:lvl1pPr algn="l">
              <a:defRPr sz="5400">
                <a:solidFill>
                  <a:schemeClr val="tx2"/>
                </a:solidFill>
              </a:defRPr>
            </a:lvl1pPr>
          </a:lstStyle>
          <a:p>
            <a:r>
              <a:rPr lang="zh-CN" altLang="en-US" dirty="0"/>
              <a:t>单击此处编辑母版标题样式</a:t>
            </a:r>
          </a:p>
        </p:txBody>
      </p:sp>
      <p:sp>
        <p:nvSpPr>
          <p:cNvPr id="8" name="节编号 3"/>
          <p:cNvSpPr>
            <a:spLocks noGrp="1"/>
          </p:cNvSpPr>
          <p:nvPr>
            <p:ph type="body" sz="quarter" idx="13" hasCustomPrompt="1"/>
            <p:custDataLst>
              <p:tags r:id="rId14"/>
            </p:custDataLst>
          </p:nvPr>
        </p:nvSpPr>
        <p:spPr>
          <a:xfrm>
            <a:off x="874713" y="1556649"/>
            <a:ext cx="4918392" cy="1654544"/>
          </a:xfrm>
        </p:spPr>
        <p:txBody>
          <a:bodyPr wrap="none" anchor="b" anchorCtr="0">
            <a:normAutofit/>
          </a:bodyPr>
          <a:lstStyle>
            <a:lvl1pPr marL="0" indent="0" algn="l">
              <a:buNone/>
              <a:defRPr sz="6600" b="1">
                <a:gradFill>
                  <a:gsLst>
                    <a:gs pos="25000">
                      <a:schemeClr val="accent1"/>
                    </a:gs>
                    <a:gs pos="70000">
                      <a:schemeClr val="accent2"/>
                    </a:gs>
                  </a:gsLst>
                  <a:lin ang="2700000" scaled="1"/>
                </a:gradFill>
              </a:defRPr>
            </a:lvl1pPr>
          </a:lstStyle>
          <a:p>
            <a:pPr lvl="0"/>
            <a:r>
              <a:rPr lang="zh-CN" altLang="en-US" dirty="0"/>
              <a:t>节编号</a:t>
            </a:r>
          </a:p>
        </p:txBody>
      </p:sp>
    </p:spTree>
    <p:extLst>
      <p:ext uri="{BB962C8B-B14F-4D97-AF65-F5344CB8AC3E}">
        <p14:creationId xmlns:p14="http://schemas.microsoft.com/office/powerpoint/2010/main" val="183112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pic>
        <p:nvPicPr>
          <p:cNvPr id="2" name="图片 1" descr="图片包含 灯, 灯光, 交通, 沙滩&#10;&#10;描述已自动生成">
            <a:extLst>
              <a:ext uri="{FF2B5EF4-FFF2-40B4-BE49-F238E27FC236}">
                <a16:creationId xmlns:a16="http://schemas.microsoft.com/office/drawing/2014/main" id="{944A9F52-3072-E389-D077-C5B4597E1B7E}"/>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val="0"/>
              </a:ext>
            </a:extLst>
          </a:blip>
          <a:srcRect t="7816" b="7816"/>
          <a:stretch/>
        </p:blipFill>
        <p:spPr>
          <a:xfrm>
            <a:off x="47328" y="-17250"/>
            <a:ext cx="12192000" cy="6857999"/>
          </a:xfrm>
          <a:prstGeom prst="rect">
            <a:avLst/>
          </a:prstGeom>
        </p:spPr>
      </p:pic>
      <p:sp>
        <p:nvSpPr>
          <p:cNvPr id="3" name="箭头: V 形 2">
            <a:extLst>
              <a:ext uri="{FF2B5EF4-FFF2-40B4-BE49-F238E27FC236}">
                <a16:creationId xmlns:a16="http://schemas.microsoft.com/office/drawing/2014/main" id="{91DDE7F5-8369-1D86-CBC3-87B5A9F08AF3}"/>
              </a:ext>
            </a:extLst>
          </p:cNvPr>
          <p:cNvSpPr/>
          <p:nvPr userDrawn="1"/>
        </p:nvSpPr>
        <p:spPr>
          <a:xfrm>
            <a:off x="250825" y="222250"/>
            <a:ext cx="704850" cy="7048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4" name="箭头: V 形 3">
            <a:extLst>
              <a:ext uri="{FF2B5EF4-FFF2-40B4-BE49-F238E27FC236}">
                <a16:creationId xmlns:a16="http://schemas.microsoft.com/office/drawing/2014/main" id="{01415B47-2916-AE10-2F47-3A71AFB3569F}"/>
              </a:ext>
            </a:extLst>
          </p:cNvPr>
          <p:cNvSpPr/>
          <p:nvPr userDrawn="1"/>
        </p:nvSpPr>
        <p:spPr>
          <a:xfrm>
            <a:off x="647702" y="330200"/>
            <a:ext cx="352424" cy="488950"/>
          </a:xfrm>
          <a:prstGeom prst="chevron">
            <a:avLst>
              <a:gd name="adj" fmla="val 67089"/>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5" name="矩形 4">
            <a:extLst>
              <a:ext uri="{FF2B5EF4-FFF2-40B4-BE49-F238E27FC236}">
                <a16:creationId xmlns:a16="http://schemas.microsoft.com/office/drawing/2014/main" id="{451FFB4C-86E7-E64C-38EE-F5E8F8F1D3A8}"/>
              </a:ext>
            </a:extLst>
          </p:cNvPr>
          <p:cNvSpPr/>
          <p:nvPr userDrawn="1"/>
        </p:nvSpPr>
        <p:spPr>
          <a:xfrm>
            <a:off x="6221936" y="6779246"/>
            <a:ext cx="5970064" cy="78754"/>
          </a:xfrm>
          <a:prstGeom prst="rect">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任意多边形: 形状 5">
            <a:extLst>
              <a:ext uri="{FF2B5EF4-FFF2-40B4-BE49-F238E27FC236}">
                <a16:creationId xmlns:a16="http://schemas.microsoft.com/office/drawing/2014/main" id="{7DA79E18-066B-8832-F497-CFA1CFAC6F96}"/>
              </a:ext>
            </a:extLst>
          </p:cNvPr>
          <p:cNvSpPr/>
          <p:nvPr userDrawn="1"/>
        </p:nvSpPr>
        <p:spPr>
          <a:xfrm>
            <a:off x="0" y="6696358"/>
            <a:ext cx="8976812" cy="161642"/>
          </a:xfrm>
          <a:custGeom>
            <a:avLst/>
            <a:gdLst>
              <a:gd name="connsiteX0" fmla="*/ 0 w 8976812"/>
              <a:gd name="connsiteY0" fmla="*/ 0 h 161642"/>
              <a:gd name="connsiteX1" fmla="*/ 8936402 w 8976812"/>
              <a:gd name="connsiteY1" fmla="*/ 0 h 161642"/>
              <a:gd name="connsiteX2" fmla="*/ 8976812 w 8976812"/>
              <a:gd name="connsiteY2" fmla="*/ 161642 h 161642"/>
              <a:gd name="connsiteX3" fmla="*/ 0 w 8976812"/>
              <a:gd name="connsiteY3" fmla="*/ 161642 h 161642"/>
            </a:gdLst>
            <a:ahLst/>
            <a:cxnLst>
              <a:cxn ang="0">
                <a:pos x="connsiteX0" y="connsiteY0"/>
              </a:cxn>
              <a:cxn ang="0">
                <a:pos x="connsiteX1" y="connsiteY1"/>
              </a:cxn>
              <a:cxn ang="0">
                <a:pos x="connsiteX2" y="connsiteY2"/>
              </a:cxn>
              <a:cxn ang="0">
                <a:pos x="connsiteX3" y="connsiteY3"/>
              </a:cxn>
            </a:cxnLst>
            <a:rect l="l" t="t" r="r" b="b"/>
            <a:pathLst>
              <a:path w="8976812" h="161642">
                <a:moveTo>
                  <a:pt x="0" y="0"/>
                </a:moveTo>
                <a:lnTo>
                  <a:pt x="8936402" y="0"/>
                </a:lnTo>
                <a:lnTo>
                  <a:pt x="8976812" y="161642"/>
                </a:lnTo>
                <a:lnTo>
                  <a:pt x="0" y="16164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8" name="组合 7">
            <a:extLst>
              <a:ext uri="{FF2B5EF4-FFF2-40B4-BE49-F238E27FC236}">
                <a16:creationId xmlns:a16="http://schemas.microsoft.com/office/drawing/2014/main" id="{9137C415-A43B-E744-73DF-03B4111D716D}"/>
              </a:ext>
            </a:extLst>
          </p:cNvPr>
          <p:cNvGrpSpPr/>
          <p:nvPr userDrawn="1"/>
        </p:nvGrpSpPr>
        <p:grpSpPr>
          <a:xfrm flipH="1">
            <a:off x="11276425" y="330200"/>
            <a:ext cx="440499" cy="417645"/>
            <a:chOff x="4443941" y="1581120"/>
            <a:chExt cx="1383394" cy="1311622"/>
          </a:xfrm>
          <a:gradFill>
            <a:gsLst>
              <a:gs pos="0">
                <a:schemeClr val="accent1">
                  <a:alpha val="0"/>
                </a:schemeClr>
              </a:gs>
              <a:gs pos="100000">
                <a:schemeClr val="accent1"/>
              </a:gs>
            </a:gsLst>
            <a:lin ang="13500000" scaled="0"/>
          </a:gradFill>
        </p:grpSpPr>
        <p:sp>
          <p:nvSpPr>
            <p:cNvPr id="9" name="椭圆 8">
              <a:extLst>
                <a:ext uri="{FF2B5EF4-FFF2-40B4-BE49-F238E27FC236}">
                  <a16:creationId xmlns:a16="http://schemas.microsoft.com/office/drawing/2014/main" id="{E08BAD6D-426D-8625-F7F6-69CA34CCF6B1}"/>
                </a:ext>
              </a:extLst>
            </p:cNvPr>
            <p:cNvSpPr/>
            <p:nvPr/>
          </p:nvSpPr>
          <p:spPr>
            <a:xfrm>
              <a:off x="4452581" y="1594913"/>
              <a:ext cx="100565" cy="100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10" name="椭圆 9">
              <a:extLst>
                <a:ext uri="{FF2B5EF4-FFF2-40B4-BE49-F238E27FC236}">
                  <a16:creationId xmlns:a16="http://schemas.microsoft.com/office/drawing/2014/main" id="{CA99F52A-8893-A2ED-74F6-691635954B9E}"/>
                </a:ext>
              </a:extLst>
            </p:cNvPr>
            <p:cNvSpPr/>
            <p:nvPr/>
          </p:nvSpPr>
          <p:spPr>
            <a:xfrm>
              <a:off x="4451141" y="1794457"/>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1" name="椭圆 10">
              <a:extLst>
                <a:ext uri="{FF2B5EF4-FFF2-40B4-BE49-F238E27FC236}">
                  <a16:creationId xmlns:a16="http://schemas.microsoft.com/office/drawing/2014/main" id="{7BCB800C-9AA2-8263-7729-C1DA6A91435F}"/>
                </a:ext>
              </a:extLst>
            </p:cNvPr>
            <p:cNvSpPr/>
            <p:nvPr/>
          </p:nvSpPr>
          <p:spPr>
            <a:xfrm>
              <a:off x="4449701" y="1994001"/>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2" name="椭圆 11">
              <a:extLst>
                <a:ext uri="{FF2B5EF4-FFF2-40B4-BE49-F238E27FC236}">
                  <a16:creationId xmlns:a16="http://schemas.microsoft.com/office/drawing/2014/main" id="{45BB1F00-9893-B4C8-3B0E-D8DB196677FA}"/>
                </a:ext>
              </a:extLst>
            </p:cNvPr>
            <p:cNvSpPr/>
            <p:nvPr/>
          </p:nvSpPr>
          <p:spPr>
            <a:xfrm>
              <a:off x="4448261" y="2193545"/>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3" name="椭圆 12">
              <a:extLst>
                <a:ext uri="{FF2B5EF4-FFF2-40B4-BE49-F238E27FC236}">
                  <a16:creationId xmlns:a16="http://schemas.microsoft.com/office/drawing/2014/main" id="{D72357DD-233F-4EDF-B1BB-DFC5D007F332}"/>
                </a:ext>
              </a:extLst>
            </p:cNvPr>
            <p:cNvSpPr/>
            <p:nvPr/>
          </p:nvSpPr>
          <p:spPr>
            <a:xfrm>
              <a:off x="4446821" y="2393089"/>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4" name="椭圆 13">
              <a:extLst>
                <a:ext uri="{FF2B5EF4-FFF2-40B4-BE49-F238E27FC236}">
                  <a16:creationId xmlns:a16="http://schemas.microsoft.com/office/drawing/2014/main" id="{E3610244-83CD-9E15-67CB-1C64941716DE}"/>
                </a:ext>
              </a:extLst>
            </p:cNvPr>
            <p:cNvSpPr/>
            <p:nvPr/>
          </p:nvSpPr>
          <p:spPr>
            <a:xfrm>
              <a:off x="4445381" y="2592633"/>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5" name="椭圆 14">
              <a:extLst>
                <a:ext uri="{FF2B5EF4-FFF2-40B4-BE49-F238E27FC236}">
                  <a16:creationId xmlns:a16="http://schemas.microsoft.com/office/drawing/2014/main" id="{AAC88A75-D3B7-AC1F-B1AC-3418111EC80D}"/>
                </a:ext>
              </a:extLst>
            </p:cNvPr>
            <p:cNvSpPr/>
            <p:nvPr/>
          </p:nvSpPr>
          <p:spPr>
            <a:xfrm>
              <a:off x="4451141" y="1794457"/>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6" name="椭圆 15">
              <a:extLst>
                <a:ext uri="{FF2B5EF4-FFF2-40B4-BE49-F238E27FC236}">
                  <a16:creationId xmlns:a16="http://schemas.microsoft.com/office/drawing/2014/main" id="{89903093-9CAB-1ED2-27AF-725FAC2D1062}"/>
                </a:ext>
              </a:extLst>
            </p:cNvPr>
            <p:cNvSpPr/>
            <p:nvPr/>
          </p:nvSpPr>
          <p:spPr>
            <a:xfrm>
              <a:off x="4449701" y="1994001"/>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7" name="椭圆 16">
              <a:extLst>
                <a:ext uri="{FF2B5EF4-FFF2-40B4-BE49-F238E27FC236}">
                  <a16:creationId xmlns:a16="http://schemas.microsoft.com/office/drawing/2014/main" id="{8EACA2FD-372C-82CD-718B-1BBED5656902}"/>
                </a:ext>
              </a:extLst>
            </p:cNvPr>
            <p:cNvSpPr/>
            <p:nvPr/>
          </p:nvSpPr>
          <p:spPr>
            <a:xfrm>
              <a:off x="4448261" y="2193545"/>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8" name="椭圆 17">
              <a:extLst>
                <a:ext uri="{FF2B5EF4-FFF2-40B4-BE49-F238E27FC236}">
                  <a16:creationId xmlns:a16="http://schemas.microsoft.com/office/drawing/2014/main" id="{F19CB2C7-4B0A-5D15-DD7F-DB754FAA382E}"/>
                </a:ext>
              </a:extLst>
            </p:cNvPr>
            <p:cNvSpPr/>
            <p:nvPr/>
          </p:nvSpPr>
          <p:spPr>
            <a:xfrm>
              <a:off x="4446821" y="2393089"/>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9" name="椭圆 18">
              <a:extLst>
                <a:ext uri="{FF2B5EF4-FFF2-40B4-BE49-F238E27FC236}">
                  <a16:creationId xmlns:a16="http://schemas.microsoft.com/office/drawing/2014/main" id="{D72A3387-AC4E-E544-3FDA-161FCBF40CDD}"/>
                </a:ext>
              </a:extLst>
            </p:cNvPr>
            <p:cNvSpPr/>
            <p:nvPr/>
          </p:nvSpPr>
          <p:spPr>
            <a:xfrm>
              <a:off x="4445381" y="2592633"/>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0" name="椭圆 19">
              <a:extLst>
                <a:ext uri="{FF2B5EF4-FFF2-40B4-BE49-F238E27FC236}">
                  <a16:creationId xmlns:a16="http://schemas.microsoft.com/office/drawing/2014/main" id="{F7AF6E4E-31B9-D67D-1B67-2EB62FEE9F94}"/>
                </a:ext>
              </a:extLst>
            </p:cNvPr>
            <p:cNvSpPr/>
            <p:nvPr/>
          </p:nvSpPr>
          <p:spPr>
            <a:xfrm>
              <a:off x="4664946" y="1592614"/>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1" name="椭圆 20">
              <a:extLst>
                <a:ext uri="{FF2B5EF4-FFF2-40B4-BE49-F238E27FC236}">
                  <a16:creationId xmlns:a16="http://schemas.microsoft.com/office/drawing/2014/main" id="{2563B9CD-56EA-D7BD-5A69-D4BE9D6170AC}"/>
                </a:ext>
              </a:extLst>
            </p:cNvPr>
            <p:cNvSpPr/>
            <p:nvPr/>
          </p:nvSpPr>
          <p:spPr>
            <a:xfrm>
              <a:off x="4663506" y="1792158"/>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2" name="椭圆 21">
              <a:extLst>
                <a:ext uri="{FF2B5EF4-FFF2-40B4-BE49-F238E27FC236}">
                  <a16:creationId xmlns:a16="http://schemas.microsoft.com/office/drawing/2014/main" id="{3D7D33B7-43E6-4105-CD46-1D82A79A7100}"/>
                </a:ext>
              </a:extLst>
            </p:cNvPr>
            <p:cNvSpPr/>
            <p:nvPr/>
          </p:nvSpPr>
          <p:spPr>
            <a:xfrm>
              <a:off x="4662066" y="1991702"/>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3" name="椭圆 22">
              <a:extLst>
                <a:ext uri="{FF2B5EF4-FFF2-40B4-BE49-F238E27FC236}">
                  <a16:creationId xmlns:a16="http://schemas.microsoft.com/office/drawing/2014/main" id="{1E2F9268-B97A-6676-048F-12319943E4E3}"/>
                </a:ext>
              </a:extLst>
            </p:cNvPr>
            <p:cNvSpPr/>
            <p:nvPr/>
          </p:nvSpPr>
          <p:spPr>
            <a:xfrm>
              <a:off x="4660626" y="2191246"/>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4" name="椭圆 23">
              <a:extLst>
                <a:ext uri="{FF2B5EF4-FFF2-40B4-BE49-F238E27FC236}">
                  <a16:creationId xmlns:a16="http://schemas.microsoft.com/office/drawing/2014/main" id="{03884A73-DE02-1673-A5D6-C3442938FCA5}"/>
                </a:ext>
              </a:extLst>
            </p:cNvPr>
            <p:cNvSpPr/>
            <p:nvPr/>
          </p:nvSpPr>
          <p:spPr>
            <a:xfrm>
              <a:off x="4659186" y="2390790"/>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5" name="椭圆 24">
              <a:extLst>
                <a:ext uri="{FF2B5EF4-FFF2-40B4-BE49-F238E27FC236}">
                  <a16:creationId xmlns:a16="http://schemas.microsoft.com/office/drawing/2014/main" id="{9BA23B3E-4FF1-F302-4AE7-41072E97AD16}"/>
                </a:ext>
              </a:extLst>
            </p:cNvPr>
            <p:cNvSpPr/>
            <p:nvPr/>
          </p:nvSpPr>
          <p:spPr>
            <a:xfrm>
              <a:off x="4657746" y="2590334"/>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6" name="椭圆 25">
              <a:extLst>
                <a:ext uri="{FF2B5EF4-FFF2-40B4-BE49-F238E27FC236}">
                  <a16:creationId xmlns:a16="http://schemas.microsoft.com/office/drawing/2014/main" id="{1F5CB985-C26E-0C71-88BB-BECBC7FABB28}"/>
                </a:ext>
              </a:extLst>
            </p:cNvPr>
            <p:cNvSpPr/>
            <p:nvPr/>
          </p:nvSpPr>
          <p:spPr>
            <a:xfrm>
              <a:off x="4877310" y="1590315"/>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7" name="椭圆 26">
              <a:extLst>
                <a:ext uri="{FF2B5EF4-FFF2-40B4-BE49-F238E27FC236}">
                  <a16:creationId xmlns:a16="http://schemas.microsoft.com/office/drawing/2014/main" id="{0F67CCEF-C2B0-2D04-A8A3-1B2D39F1F733}"/>
                </a:ext>
              </a:extLst>
            </p:cNvPr>
            <p:cNvSpPr/>
            <p:nvPr/>
          </p:nvSpPr>
          <p:spPr>
            <a:xfrm>
              <a:off x="4875870" y="1789859"/>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8" name="椭圆 27">
              <a:extLst>
                <a:ext uri="{FF2B5EF4-FFF2-40B4-BE49-F238E27FC236}">
                  <a16:creationId xmlns:a16="http://schemas.microsoft.com/office/drawing/2014/main" id="{1D2FF56D-E65D-DABF-8E7B-6E47DB9506D8}"/>
                </a:ext>
              </a:extLst>
            </p:cNvPr>
            <p:cNvSpPr/>
            <p:nvPr/>
          </p:nvSpPr>
          <p:spPr>
            <a:xfrm>
              <a:off x="4874430" y="1989403"/>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9" name="椭圆 28">
              <a:extLst>
                <a:ext uri="{FF2B5EF4-FFF2-40B4-BE49-F238E27FC236}">
                  <a16:creationId xmlns:a16="http://schemas.microsoft.com/office/drawing/2014/main" id="{F2860BFE-FC41-7321-406F-0A22174EE72D}"/>
                </a:ext>
              </a:extLst>
            </p:cNvPr>
            <p:cNvSpPr/>
            <p:nvPr/>
          </p:nvSpPr>
          <p:spPr>
            <a:xfrm>
              <a:off x="4872990" y="2188947"/>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0" name="椭圆 29">
              <a:extLst>
                <a:ext uri="{FF2B5EF4-FFF2-40B4-BE49-F238E27FC236}">
                  <a16:creationId xmlns:a16="http://schemas.microsoft.com/office/drawing/2014/main" id="{165EBAFC-BBA2-B84E-2CEF-D4E39FA25272}"/>
                </a:ext>
              </a:extLst>
            </p:cNvPr>
            <p:cNvSpPr/>
            <p:nvPr/>
          </p:nvSpPr>
          <p:spPr>
            <a:xfrm>
              <a:off x="4871550" y="2388491"/>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1" name="椭圆 30">
              <a:extLst>
                <a:ext uri="{FF2B5EF4-FFF2-40B4-BE49-F238E27FC236}">
                  <a16:creationId xmlns:a16="http://schemas.microsoft.com/office/drawing/2014/main" id="{3B7E01C2-5C09-7D6F-FFF4-C754A61B728F}"/>
                </a:ext>
              </a:extLst>
            </p:cNvPr>
            <p:cNvSpPr/>
            <p:nvPr/>
          </p:nvSpPr>
          <p:spPr>
            <a:xfrm>
              <a:off x="4870110" y="2588035"/>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2" name="椭圆 31">
              <a:extLst>
                <a:ext uri="{FF2B5EF4-FFF2-40B4-BE49-F238E27FC236}">
                  <a16:creationId xmlns:a16="http://schemas.microsoft.com/office/drawing/2014/main" id="{D4C7052F-8F31-A15C-4276-D9DCFF42F4AE}"/>
                </a:ext>
              </a:extLst>
            </p:cNvPr>
            <p:cNvSpPr/>
            <p:nvPr/>
          </p:nvSpPr>
          <p:spPr>
            <a:xfrm>
              <a:off x="5089675" y="1588016"/>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3" name="椭圆 32">
              <a:extLst>
                <a:ext uri="{FF2B5EF4-FFF2-40B4-BE49-F238E27FC236}">
                  <a16:creationId xmlns:a16="http://schemas.microsoft.com/office/drawing/2014/main" id="{DBC1B390-E28B-4556-A066-1CC16CBDDC34}"/>
                </a:ext>
              </a:extLst>
            </p:cNvPr>
            <p:cNvSpPr/>
            <p:nvPr/>
          </p:nvSpPr>
          <p:spPr>
            <a:xfrm>
              <a:off x="5088235" y="1787560"/>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4" name="椭圆 33">
              <a:extLst>
                <a:ext uri="{FF2B5EF4-FFF2-40B4-BE49-F238E27FC236}">
                  <a16:creationId xmlns:a16="http://schemas.microsoft.com/office/drawing/2014/main" id="{B704F1C8-0119-3ED0-7075-A98C95C8D4CB}"/>
                </a:ext>
              </a:extLst>
            </p:cNvPr>
            <p:cNvSpPr/>
            <p:nvPr/>
          </p:nvSpPr>
          <p:spPr>
            <a:xfrm>
              <a:off x="5086795" y="1987104"/>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5" name="椭圆 34">
              <a:extLst>
                <a:ext uri="{FF2B5EF4-FFF2-40B4-BE49-F238E27FC236}">
                  <a16:creationId xmlns:a16="http://schemas.microsoft.com/office/drawing/2014/main" id="{CE0CA43C-4610-07ED-0813-41168607DCC0}"/>
                </a:ext>
              </a:extLst>
            </p:cNvPr>
            <p:cNvSpPr/>
            <p:nvPr/>
          </p:nvSpPr>
          <p:spPr>
            <a:xfrm>
              <a:off x="5302040" y="1585718"/>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6" name="椭圆 35">
              <a:extLst>
                <a:ext uri="{FF2B5EF4-FFF2-40B4-BE49-F238E27FC236}">
                  <a16:creationId xmlns:a16="http://schemas.microsoft.com/office/drawing/2014/main" id="{797DE95D-6AE7-48A4-0029-90EEEC2B6F42}"/>
                </a:ext>
              </a:extLst>
            </p:cNvPr>
            <p:cNvSpPr/>
            <p:nvPr/>
          </p:nvSpPr>
          <p:spPr>
            <a:xfrm>
              <a:off x="5300600" y="1785262"/>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7" name="椭圆 36">
              <a:extLst>
                <a:ext uri="{FF2B5EF4-FFF2-40B4-BE49-F238E27FC236}">
                  <a16:creationId xmlns:a16="http://schemas.microsoft.com/office/drawing/2014/main" id="{95FAA58D-0F83-B582-2C8C-63CE7EAB7F41}"/>
                </a:ext>
              </a:extLst>
            </p:cNvPr>
            <p:cNvSpPr/>
            <p:nvPr/>
          </p:nvSpPr>
          <p:spPr>
            <a:xfrm>
              <a:off x="5299160" y="1984806"/>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8" name="椭圆 37">
              <a:extLst>
                <a:ext uri="{FF2B5EF4-FFF2-40B4-BE49-F238E27FC236}">
                  <a16:creationId xmlns:a16="http://schemas.microsoft.com/office/drawing/2014/main" id="{E4CAF0CE-1261-6B6D-53A8-33D3A99B2337}"/>
                </a:ext>
              </a:extLst>
            </p:cNvPr>
            <p:cNvSpPr/>
            <p:nvPr/>
          </p:nvSpPr>
          <p:spPr>
            <a:xfrm>
              <a:off x="5514405" y="1583419"/>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9" name="椭圆 38">
              <a:extLst>
                <a:ext uri="{FF2B5EF4-FFF2-40B4-BE49-F238E27FC236}">
                  <a16:creationId xmlns:a16="http://schemas.microsoft.com/office/drawing/2014/main" id="{DEBC381B-F47D-B95F-E0B9-45BD8C75C15C}"/>
                </a:ext>
              </a:extLst>
            </p:cNvPr>
            <p:cNvSpPr/>
            <p:nvPr/>
          </p:nvSpPr>
          <p:spPr>
            <a:xfrm>
              <a:off x="5512965" y="1782963"/>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0" name="椭圆 39">
              <a:extLst>
                <a:ext uri="{FF2B5EF4-FFF2-40B4-BE49-F238E27FC236}">
                  <a16:creationId xmlns:a16="http://schemas.microsoft.com/office/drawing/2014/main" id="{8F8101D3-10A6-1E21-6C50-FE6AEEC3C98C}"/>
                </a:ext>
              </a:extLst>
            </p:cNvPr>
            <p:cNvSpPr/>
            <p:nvPr/>
          </p:nvSpPr>
          <p:spPr>
            <a:xfrm>
              <a:off x="5511525" y="1982507"/>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1" name="椭圆 40">
              <a:extLst>
                <a:ext uri="{FF2B5EF4-FFF2-40B4-BE49-F238E27FC236}">
                  <a16:creationId xmlns:a16="http://schemas.microsoft.com/office/drawing/2014/main" id="{FCBC705E-FA47-69F4-A21C-E6F0E46FDA40}"/>
                </a:ext>
              </a:extLst>
            </p:cNvPr>
            <p:cNvSpPr/>
            <p:nvPr/>
          </p:nvSpPr>
          <p:spPr>
            <a:xfrm>
              <a:off x="5726770" y="1581120"/>
              <a:ext cx="100565" cy="100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42" name="椭圆 41">
              <a:extLst>
                <a:ext uri="{FF2B5EF4-FFF2-40B4-BE49-F238E27FC236}">
                  <a16:creationId xmlns:a16="http://schemas.microsoft.com/office/drawing/2014/main" id="{BF0943E8-012F-7AF4-970D-BDDB7C5FCB95}"/>
                </a:ext>
              </a:extLst>
            </p:cNvPr>
            <p:cNvSpPr/>
            <p:nvPr/>
          </p:nvSpPr>
          <p:spPr>
            <a:xfrm>
              <a:off x="5725330" y="1780664"/>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3" name="椭圆 42">
              <a:extLst>
                <a:ext uri="{FF2B5EF4-FFF2-40B4-BE49-F238E27FC236}">
                  <a16:creationId xmlns:a16="http://schemas.microsoft.com/office/drawing/2014/main" id="{3B91FFB5-1BC8-DCF0-BE15-C764069C3B22}"/>
                </a:ext>
              </a:extLst>
            </p:cNvPr>
            <p:cNvSpPr/>
            <p:nvPr/>
          </p:nvSpPr>
          <p:spPr>
            <a:xfrm>
              <a:off x="5723890" y="1980208"/>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4" name="椭圆 43">
              <a:extLst>
                <a:ext uri="{FF2B5EF4-FFF2-40B4-BE49-F238E27FC236}">
                  <a16:creationId xmlns:a16="http://schemas.microsoft.com/office/drawing/2014/main" id="{E3A6983F-8121-16B0-8F7A-15A8EDE22C28}"/>
                </a:ext>
              </a:extLst>
            </p:cNvPr>
            <p:cNvSpPr/>
            <p:nvPr/>
          </p:nvSpPr>
          <p:spPr>
            <a:xfrm>
              <a:off x="4443941" y="2792177"/>
              <a:ext cx="100565" cy="100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45" name="椭圆 44">
              <a:extLst>
                <a:ext uri="{FF2B5EF4-FFF2-40B4-BE49-F238E27FC236}">
                  <a16:creationId xmlns:a16="http://schemas.microsoft.com/office/drawing/2014/main" id="{796D7B6D-DC52-21BF-C5E8-185EF4FCCDED}"/>
                </a:ext>
              </a:extLst>
            </p:cNvPr>
            <p:cNvSpPr/>
            <p:nvPr/>
          </p:nvSpPr>
          <p:spPr>
            <a:xfrm>
              <a:off x="4656306" y="2789878"/>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6" name="椭圆 45">
              <a:extLst>
                <a:ext uri="{FF2B5EF4-FFF2-40B4-BE49-F238E27FC236}">
                  <a16:creationId xmlns:a16="http://schemas.microsoft.com/office/drawing/2014/main" id="{213CE131-066A-9380-96EC-2BE0305A6453}"/>
                </a:ext>
              </a:extLst>
            </p:cNvPr>
            <p:cNvSpPr/>
            <p:nvPr/>
          </p:nvSpPr>
          <p:spPr>
            <a:xfrm>
              <a:off x="4868670" y="2787579"/>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grpSp>
      <p:sp>
        <p:nvSpPr>
          <p:cNvPr id="48" name="文本占位符 47">
            <a:extLst>
              <a:ext uri="{FF2B5EF4-FFF2-40B4-BE49-F238E27FC236}">
                <a16:creationId xmlns:a16="http://schemas.microsoft.com/office/drawing/2014/main" id="{285D737A-1945-C7B3-1823-143A6E1E0C52}"/>
              </a:ext>
            </a:extLst>
          </p:cNvPr>
          <p:cNvSpPr>
            <a:spLocks noGrp="1"/>
          </p:cNvSpPr>
          <p:nvPr>
            <p:ph type="body" sz="quarter" idx="10" hasCustomPrompt="1"/>
          </p:nvPr>
        </p:nvSpPr>
        <p:spPr>
          <a:xfrm>
            <a:off x="1061915" y="368338"/>
            <a:ext cx="1620957" cy="487378"/>
          </a:xfrm>
          <a:prstGeom prst="rect">
            <a:avLst/>
          </a:prstGeom>
        </p:spPr>
        <p:txBody>
          <a:bodyPr wrap="none">
            <a:spAutoFit/>
          </a:bodyPr>
          <a:lstStyle>
            <a:lvl1pPr marL="0" indent="0">
              <a:buNone/>
              <a:defRPr sz="2800">
                <a:solidFill>
                  <a:schemeClr val="accent1"/>
                </a:solidFill>
                <a:latin typeface="+mj-ea"/>
                <a:ea typeface="+mj-ea"/>
              </a:defRPr>
            </a:lvl1pPr>
          </a:lstStyle>
          <a:p>
            <a:pPr lvl="0"/>
            <a:r>
              <a:rPr lang="zh-CN" altLang="en-US" dirty="0"/>
              <a:t>输入标题</a:t>
            </a:r>
          </a:p>
        </p:txBody>
      </p:sp>
    </p:spTree>
    <p:extLst>
      <p:ext uri="{BB962C8B-B14F-4D97-AF65-F5344CB8AC3E}">
        <p14:creationId xmlns:p14="http://schemas.microsoft.com/office/powerpoint/2010/main" val="190481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10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
        <p:nvSpPr>
          <p:cNvPr id="17" name="任意多边形: 形状 16"/>
          <p:cNvSpPr/>
          <p:nvPr userDrawn="1">
            <p:custDataLst>
              <p:tags r:id="rId1"/>
            </p:custDataLst>
          </p:nvPr>
        </p:nvSpPr>
        <p:spPr>
          <a:xfrm>
            <a:off x="0" y="0"/>
            <a:ext cx="12192000" cy="6858001"/>
          </a:xfrm>
          <a:custGeom>
            <a:avLst/>
            <a:gdLst>
              <a:gd name="connsiteX0" fmla="*/ 393867 w 12192000"/>
              <a:gd name="connsiteY0" fmla="*/ 210060 h 6858001"/>
              <a:gd name="connsiteX1" fmla="*/ 209550 w 12192000"/>
              <a:gd name="connsiteY1" fmla="*/ 394377 h 6858001"/>
              <a:gd name="connsiteX2" fmla="*/ 209550 w 12192000"/>
              <a:gd name="connsiteY2" fmla="*/ 6463623 h 6858001"/>
              <a:gd name="connsiteX3" fmla="*/ 393867 w 12192000"/>
              <a:gd name="connsiteY3" fmla="*/ 6647940 h 6858001"/>
              <a:gd name="connsiteX4" fmla="*/ 11798133 w 12192000"/>
              <a:gd name="connsiteY4" fmla="*/ 6647940 h 6858001"/>
              <a:gd name="connsiteX5" fmla="*/ 11982450 w 12192000"/>
              <a:gd name="connsiteY5" fmla="*/ 6463623 h 6858001"/>
              <a:gd name="connsiteX6" fmla="*/ 11982450 w 12192000"/>
              <a:gd name="connsiteY6" fmla="*/ 394377 h 6858001"/>
              <a:gd name="connsiteX7" fmla="*/ 11798133 w 12192000"/>
              <a:gd name="connsiteY7" fmla="*/ 210060 h 6858001"/>
              <a:gd name="connsiteX8" fmla="*/ 0 w 12192000"/>
              <a:gd name="connsiteY8" fmla="*/ 0 h 6858001"/>
              <a:gd name="connsiteX9" fmla="*/ 12192000 w 12192000"/>
              <a:gd name="connsiteY9" fmla="*/ 0 h 6858001"/>
              <a:gd name="connsiteX10" fmla="*/ 12192000 w 12192000"/>
              <a:gd name="connsiteY10" fmla="*/ 6858001 h 6858001"/>
              <a:gd name="connsiteX11" fmla="*/ 0 w 12192000"/>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1">
                <a:moveTo>
                  <a:pt x="393867" y="210060"/>
                </a:moveTo>
                <a:cubicBezTo>
                  <a:pt x="292072" y="210060"/>
                  <a:pt x="209550" y="292582"/>
                  <a:pt x="209550" y="394377"/>
                </a:cubicBezTo>
                <a:lnTo>
                  <a:pt x="209550" y="6463623"/>
                </a:lnTo>
                <a:cubicBezTo>
                  <a:pt x="209550" y="6565418"/>
                  <a:pt x="292072" y="6647940"/>
                  <a:pt x="393867" y="6647940"/>
                </a:cubicBezTo>
                <a:lnTo>
                  <a:pt x="11798133" y="6647940"/>
                </a:lnTo>
                <a:cubicBezTo>
                  <a:pt x="11899928" y="6647940"/>
                  <a:pt x="11982450" y="6565418"/>
                  <a:pt x="11982450" y="6463623"/>
                </a:cubicBezTo>
                <a:lnTo>
                  <a:pt x="11982450" y="394377"/>
                </a:lnTo>
                <a:cubicBezTo>
                  <a:pt x="11982450" y="292582"/>
                  <a:pt x="11899928" y="210060"/>
                  <a:pt x="11798133" y="210060"/>
                </a:cubicBezTo>
                <a:close/>
                <a:moveTo>
                  <a:pt x="0" y="0"/>
                </a:moveTo>
                <a:lnTo>
                  <a:pt x="12192000" y="0"/>
                </a:lnTo>
                <a:lnTo>
                  <a:pt x="12192000" y="6858001"/>
                </a:lnTo>
                <a:lnTo>
                  <a:pt x="0" y="6858001"/>
                </a:lnTo>
                <a:close/>
              </a:path>
            </a:pathLst>
          </a:custGeom>
          <a:gradFill>
            <a:gsLst>
              <a:gs pos="45000">
                <a:schemeClr val="accent1">
                  <a:alpha val="23000"/>
                </a:schemeClr>
              </a:gs>
              <a:gs pos="100000">
                <a:schemeClr val="accent1">
                  <a:alpha val="4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p:cNvSpPr/>
          <p:nvPr userDrawn="1">
            <p:custDataLst>
              <p:tags r:id="rId2"/>
            </p:custDataLst>
          </p:nvPr>
        </p:nvSpPr>
        <p:spPr>
          <a:xfrm>
            <a:off x="1331177" y="1477439"/>
            <a:ext cx="4186489" cy="4186489"/>
          </a:xfrm>
          <a:prstGeom prst="ellipse">
            <a:avLst/>
          </a:prstGeom>
          <a:gradFill flip="none" rotWithShape="1">
            <a:gsLst>
              <a:gs pos="42000">
                <a:schemeClr val="accent1">
                  <a:lumMod val="20000"/>
                  <a:lumOff val="80000"/>
                  <a:alpha val="0"/>
                </a:schemeClr>
              </a:gs>
              <a:gs pos="100000">
                <a:schemeClr val="accent1">
                  <a:lumMod val="40000"/>
                  <a:lumOff val="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userDrawn="1">
            <p:custDataLst>
              <p:tags r:id="rId3"/>
            </p:custDataLst>
          </p:nvPr>
        </p:nvPicPr>
        <p:blipFill rotWithShape="1">
          <a:blip r:embed="rId16">
            <a:extLst>
              <a:ext uri="{BEBA8EAE-BF5A-486C-A8C5-ECC9F3942E4B}">
                <a14:imgProps xmlns:a14="http://schemas.microsoft.com/office/drawing/2010/main">
                  <a14:imgLayer r:embed="rId17">
                    <a14:imgEffect>
                      <a14:brightnessContrast bright="1000"/>
                    </a14:imgEffect>
                    <a14:imgEffect>
                      <a14:saturation sat="120000"/>
                    </a14:imgEffect>
                  </a14:imgLayer>
                </a14:imgProps>
              </a:ext>
              <a:ext uri="{28A0092B-C50C-407E-A947-70E740481C1C}">
                <a14:useLocalDpi xmlns:a14="http://schemas.microsoft.com/office/drawing/2010/main" val="0"/>
              </a:ext>
            </a:extLst>
          </a:blip>
          <a:srcRect l="11803" t="12621" r="16821" b="18395"/>
          <a:stretch>
            <a:fillRect/>
          </a:stretch>
        </p:blipFill>
        <p:spPr>
          <a:xfrm>
            <a:off x="719851" y="1698346"/>
            <a:ext cx="5201977" cy="3655359"/>
          </a:xfrm>
          <a:prstGeom prst="rect">
            <a:avLst/>
          </a:prstGeom>
        </p:spPr>
      </p:pic>
      <p:sp>
        <p:nvSpPr>
          <p:cNvPr id="2" name="标题 1"/>
          <p:cNvSpPr>
            <a:spLocks noGrp="1"/>
          </p:cNvSpPr>
          <p:nvPr>
            <p:ph type="ctrTitle"/>
            <p:custDataLst>
              <p:tags r:id="rId4"/>
            </p:custDataLst>
          </p:nvPr>
        </p:nvSpPr>
        <p:spPr>
          <a:xfrm>
            <a:off x="5909128" y="1967673"/>
            <a:ext cx="5402343" cy="1965406"/>
          </a:xfrm>
        </p:spPr>
        <p:txBody>
          <a:bodyPr wrap="square" anchor="b">
            <a:normAutofit/>
          </a:bodyPr>
          <a:lstStyle>
            <a:lvl1pPr algn="r">
              <a:lnSpc>
                <a:spcPct val="100000"/>
              </a:lnSpc>
              <a:defRPr sz="6000">
                <a:solidFill>
                  <a:schemeClr val="tx2"/>
                </a:solidFill>
              </a:defRPr>
            </a:lvl1pPr>
          </a:lstStyle>
          <a:p>
            <a:r>
              <a:rPr lang="zh-CN" altLang="en-US" dirty="0"/>
              <a:t>单击此处编辑母版标题样式</a:t>
            </a:r>
          </a:p>
        </p:txBody>
      </p:sp>
      <p:sp>
        <p:nvSpPr>
          <p:cNvPr id="4"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2024/7/14</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10" name="公司名占位符 6"/>
          <p:cNvSpPr>
            <a:spLocks noGrp="1"/>
          </p:cNvSpPr>
          <p:nvPr>
            <p:ph type="body" sz="quarter" idx="13" hasCustomPrompt="1"/>
            <p:custDataLst>
              <p:tags r:id="rId8"/>
            </p:custDataLst>
          </p:nvPr>
        </p:nvSpPr>
        <p:spPr>
          <a:xfrm>
            <a:off x="8424926" y="770700"/>
            <a:ext cx="2880000" cy="504000"/>
          </a:xfrm>
        </p:spPr>
        <p:txBody>
          <a:bodyPr wrap="square" anchor="ctr">
            <a:normAutofit/>
          </a:bodyPr>
          <a:lstStyle>
            <a:lvl1pPr marL="0" indent="0" algn="r">
              <a:lnSpc>
                <a:spcPct val="100000"/>
              </a:lnSpc>
              <a:buNone/>
              <a:defRPr sz="1400">
                <a:solidFill>
                  <a:schemeClr val="tx2"/>
                </a:solidFill>
              </a:defRPr>
            </a:lvl1pPr>
          </a:lstStyle>
          <a:p>
            <a:pPr lvl="0"/>
            <a:r>
              <a:rPr lang="zh-CN" altLang="en-US" dirty="0"/>
              <a:t>公司名</a:t>
            </a:r>
          </a:p>
        </p:txBody>
      </p:sp>
      <p:sp>
        <p:nvSpPr>
          <p:cNvPr id="24" name="署名占位符 10"/>
          <p:cNvSpPr>
            <a:spLocks noGrp="1"/>
          </p:cNvSpPr>
          <p:nvPr>
            <p:ph type="body" sz="quarter" idx="17" hasCustomPrompt="1"/>
            <p:custDataLst>
              <p:tags r:id="rId9"/>
            </p:custDataLst>
          </p:nvPr>
        </p:nvSpPr>
        <p:spPr>
          <a:xfrm>
            <a:off x="8444171" y="4270769"/>
            <a:ext cx="2880000" cy="504000"/>
          </a:xfrm>
          <a:prstGeom prst="roundRect">
            <a:avLst>
              <a:gd name="adj" fmla="val 50000"/>
            </a:avLst>
          </a:prstGeom>
          <a:solidFill>
            <a:schemeClr val="accent1">
              <a:lumMod val="40000"/>
              <a:lumOff val="60000"/>
            </a:schemeClr>
          </a:solidFill>
          <a:ln>
            <a:solidFill>
              <a:schemeClr val="accent1">
                <a:lumMod val="40000"/>
                <a:lumOff val="60000"/>
              </a:schemeClr>
            </a:solidFill>
          </a:ln>
        </p:spPr>
        <p:txBody>
          <a:bodyPr wrap="square" anchor="ctr">
            <a:normAutofit/>
          </a:bodyPr>
          <a:lstStyle>
            <a:lvl1pPr marL="0" indent="0" algn="ctr">
              <a:lnSpc>
                <a:spcPct val="100000"/>
              </a:lnSpc>
              <a:buNone/>
              <a:defRPr sz="1400" b="1">
                <a:solidFill>
                  <a:srgbClr val="333333"/>
                </a:solidFill>
              </a:defRPr>
            </a:lvl1pPr>
          </a:lstStyle>
          <a:p>
            <a:pPr lvl="0"/>
            <a:r>
              <a:rPr lang="zh-CN" altLang="en-US" dirty="0"/>
              <a:t>署名</a:t>
            </a:r>
          </a:p>
        </p:txBody>
      </p:sp>
      <p:cxnSp>
        <p:nvCxnSpPr>
          <p:cNvPr id="18" name="直接连接符 17"/>
          <p:cNvCxnSpPr/>
          <p:nvPr userDrawn="1">
            <p:custDataLst>
              <p:tags r:id="rId10"/>
            </p:custDataLst>
          </p:nvPr>
        </p:nvCxnSpPr>
        <p:spPr>
          <a:xfrm>
            <a:off x="2263569" y="5928715"/>
            <a:ext cx="9053719" cy="0"/>
          </a:xfrm>
          <a:prstGeom prst="line">
            <a:avLst/>
          </a:prstGeom>
          <a:ln>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userDrawn="1">
            <p:custDataLst>
              <p:tags r:id="rId11"/>
            </p:custDataLst>
          </p:nvPr>
        </p:nvSpPr>
        <p:spPr>
          <a:xfrm>
            <a:off x="901739"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2" name="椭圆 21"/>
          <p:cNvSpPr/>
          <p:nvPr userDrawn="1">
            <p:custDataLst>
              <p:tags r:id="rId12"/>
            </p:custDataLst>
          </p:nvPr>
        </p:nvSpPr>
        <p:spPr>
          <a:xfrm>
            <a:off x="1090973"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3" name="椭圆 22"/>
          <p:cNvSpPr/>
          <p:nvPr userDrawn="1">
            <p:custDataLst>
              <p:tags r:id="rId13"/>
            </p:custDataLst>
          </p:nvPr>
        </p:nvSpPr>
        <p:spPr>
          <a:xfrm>
            <a:off x="1280207"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5" name="椭圆 24"/>
          <p:cNvSpPr/>
          <p:nvPr userDrawn="1">
            <p:custDataLst>
              <p:tags r:id="rId14"/>
            </p:custDataLst>
          </p:nvPr>
        </p:nvSpPr>
        <p:spPr>
          <a:xfrm>
            <a:off x="1469440"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Tree>
    <p:extLst>
      <p:ext uri="{BB962C8B-B14F-4D97-AF65-F5344CB8AC3E}">
        <p14:creationId xmlns:p14="http://schemas.microsoft.com/office/powerpoint/2010/main" val="229091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FB007-3B44-76E5-59EB-CC42FFE3E697}"/>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B402667-05D6-DCE9-C625-9FCEF635ACC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382D6F7-6E95-1349-250E-4F89A46965FF}"/>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5" name="页脚占位符 4">
            <a:extLst>
              <a:ext uri="{FF2B5EF4-FFF2-40B4-BE49-F238E27FC236}">
                <a16:creationId xmlns:a16="http://schemas.microsoft.com/office/drawing/2014/main" id="{F2D35109-F542-E644-64AF-91198F80E77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9DDDFBD-EA46-5C63-10EA-9A8444EE1FD2}"/>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897394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2CE15-E669-FAF6-6170-9F1AD11483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0905087F-617C-FF0C-4D1A-389AF8E210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80FD0BB-FD19-C6FB-1B2C-277575A06C35}"/>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5" name="页脚占位符 4">
            <a:extLst>
              <a:ext uri="{FF2B5EF4-FFF2-40B4-BE49-F238E27FC236}">
                <a16:creationId xmlns:a16="http://schemas.microsoft.com/office/drawing/2014/main" id="{A03410C9-EACC-1EBD-C644-81E351D3DB6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BD50A4C-7D68-A225-4B1D-BF55E285CCAE}"/>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91034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152E4-CDF4-1243-8325-E6D9F71B552D}"/>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B6E9F39-8185-43FD-2982-F80DC3A934A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BC17C7FE-A308-0A37-DC08-82452DF0DD0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30AF7C9E-ED71-B60D-2685-D1ED5E30969B}"/>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6" name="页脚占位符 5">
            <a:extLst>
              <a:ext uri="{FF2B5EF4-FFF2-40B4-BE49-F238E27FC236}">
                <a16:creationId xmlns:a16="http://schemas.microsoft.com/office/drawing/2014/main" id="{03521B76-FF96-F278-55AD-2FBE2FEE9AB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166EEC4-76CA-943C-75C6-FB1CE29E6D99}"/>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821555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EE9C3-F504-74E8-1B00-4490C4E64DB3}"/>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9866A1C-FBE8-2687-0A4E-595C8EA2C1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3130EBA-A3E8-8A5B-5D82-E39AD549AC0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663F214D-204C-2E27-39F3-264019D55A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F81D519-CAB8-278A-31A7-14FEFB7117D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F21D48E1-1580-960F-3F29-56E73F8C8029}"/>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8" name="页脚占位符 7">
            <a:extLst>
              <a:ext uri="{FF2B5EF4-FFF2-40B4-BE49-F238E27FC236}">
                <a16:creationId xmlns:a16="http://schemas.microsoft.com/office/drawing/2014/main" id="{0D46D0D0-7478-9529-C82B-EEC1D4214FC9}"/>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CEA1FD8F-EA83-EFDA-3CB6-8D0854EEDBD3}"/>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419458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3FACC-E842-77C2-F59F-E68D71D09270}"/>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B9821B3D-B185-F86C-3F1B-5533367B7EE3}"/>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4" name="页脚占位符 3">
            <a:extLst>
              <a:ext uri="{FF2B5EF4-FFF2-40B4-BE49-F238E27FC236}">
                <a16:creationId xmlns:a16="http://schemas.microsoft.com/office/drawing/2014/main" id="{D7A8FF0A-27A0-6FDD-A8F8-8F6ABE4071E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1EB8AFA0-429E-9744-02D9-272EAE21E57B}"/>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54944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A25BC1-CDF4-0CC2-88EE-54F707207EFE}"/>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3" name="页脚占位符 2">
            <a:extLst>
              <a:ext uri="{FF2B5EF4-FFF2-40B4-BE49-F238E27FC236}">
                <a16:creationId xmlns:a16="http://schemas.microsoft.com/office/drawing/2014/main" id="{07BA7F3D-23B6-6C13-617D-A948E025CB88}"/>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1D643EDE-155F-1CE4-8860-332C5FFDE454}"/>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061905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5FBFD-B81E-C880-8E42-953FD11442A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996DF55-8351-6F00-07D8-B4DCBB7950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900621DA-5CF7-0DA4-0989-2E5C7B0A94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A1A0C4-46B7-56FF-8427-8F6B151AE8DB}"/>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6" name="页脚占位符 5">
            <a:extLst>
              <a:ext uri="{FF2B5EF4-FFF2-40B4-BE49-F238E27FC236}">
                <a16:creationId xmlns:a16="http://schemas.microsoft.com/office/drawing/2014/main" id="{86DDC4D0-C13E-28C2-4F31-A6A0D63B10A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C53D2C-107E-299E-4FA1-1D82660E64AE}"/>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669549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79896-47D7-B590-A5E7-1D6739E4E9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0EE33E04-D2D6-3906-F755-740C605240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0536C922-9AB5-CB05-A2B4-75D1CBF2F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F8A8DFB-C3F4-9B65-0078-BF488BC9374E}"/>
              </a:ext>
            </a:extLst>
          </p:cNvPr>
          <p:cNvSpPr>
            <a:spLocks noGrp="1"/>
          </p:cNvSpPr>
          <p:nvPr>
            <p:ph type="dt" sz="half" idx="10"/>
          </p:nvPr>
        </p:nvSpPr>
        <p:spPr/>
        <p:txBody>
          <a:bodyPr/>
          <a:lstStyle/>
          <a:p>
            <a:fld id="{E90235BF-06B8-4203-A250-D0E2E12BD6A1}" type="datetimeFigureOut">
              <a:rPr lang="en-US" smtClean="0"/>
              <a:t>7/14/2024</a:t>
            </a:fld>
            <a:endParaRPr lang="en-US"/>
          </a:p>
        </p:txBody>
      </p:sp>
      <p:sp>
        <p:nvSpPr>
          <p:cNvPr id="6" name="页脚占位符 5">
            <a:extLst>
              <a:ext uri="{FF2B5EF4-FFF2-40B4-BE49-F238E27FC236}">
                <a16:creationId xmlns:a16="http://schemas.microsoft.com/office/drawing/2014/main" id="{604E986F-D65E-185F-3B7A-B24F4D2A2D99}"/>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DCE272F-C9E5-37E1-5A85-DBB57432121B}"/>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2517492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7B7D87-A692-FB57-CE34-4BA1918E76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0266080-6F02-65DF-54A0-CF72677CAD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444A4CCE-91EE-F3FB-51D9-5EAC0E3E4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235BF-06B8-4203-A250-D0E2E12BD6A1}" type="datetimeFigureOut">
              <a:rPr lang="en-US" smtClean="0"/>
              <a:t>7/14/2024</a:t>
            </a:fld>
            <a:endParaRPr lang="en-US"/>
          </a:p>
        </p:txBody>
      </p:sp>
      <p:sp>
        <p:nvSpPr>
          <p:cNvPr id="5" name="页脚占位符 4">
            <a:extLst>
              <a:ext uri="{FF2B5EF4-FFF2-40B4-BE49-F238E27FC236}">
                <a16:creationId xmlns:a16="http://schemas.microsoft.com/office/drawing/2014/main" id="{C549678F-A376-959C-F600-00EA06B3C4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604DFCE-C287-E96D-8E29-F3944B2F6D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D02A4-633A-49FE-AB30-A7BD99C25C44}" type="slidenum">
              <a:rPr lang="en-US" smtClean="0"/>
              <a:t>‹#›</a:t>
            </a:fld>
            <a:endParaRPr lang="en-US"/>
          </a:p>
        </p:txBody>
      </p:sp>
    </p:spTree>
    <p:extLst>
      <p:ext uri="{BB962C8B-B14F-4D97-AF65-F5344CB8AC3E}">
        <p14:creationId xmlns:p14="http://schemas.microsoft.com/office/powerpoint/2010/main" val="1397823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image" Target="../media/image16.jpe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15.jpe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notesSlide" Target="../notesSlides/notesSlide10.xml"/><Relationship Id="rId5" Type="http://schemas.openxmlformats.org/officeDocument/2006/relationships/tags" Target="../tags/tag128.xml"/><Relationship Id="rId10" Type="http://schemas.openxmlformats.org/officeDocument/2006/relationships/slideLayout" Target="../slideLayouts/slideLayout6.xml"/><Relationship Id="rId4" Type="http://schemas.openxmlformats.org/officeDocument/2006/relationships/tags" Target="../tags/tag127.xml"/><Relationship Id="rId9" Type="http://schemas.openxmlformats.org/officeDocument/2006/relationships/tags" Target="../tags/tag132.xml"/></Relationships>
</file>

<file path=ppt/slides/_rels/slide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4"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tags" Target="../tags/tag54.xml"/><Relationship Id="rId21" Type="http://schemas.openxmlformats.org/officeDocument/2006/relationships/tags" Target="../tags/tag72.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slideLayout" Target="../slideLayouts/slideLayout13.xml"/><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tags" Target="../tags/tag74.xml"/><Relationship Id="rId10" Type="http://schemas.openxmlformats.org/officeDocument/2006/relationships/tags" Target="../tags/tag61.xml"/><Relationship Id="rId19" Type="http://schemas.openxmlformats.org/officeDocument/2006/relationships/tags" Target="../tags/tag70.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tags" Target="../tags/tag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36.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slideLayout" Target="../slideLayouts/slideLayout6.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5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53.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54.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55.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image" Target="../media/image38.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29.xml"/><Relationship Id="rId5" Type="http://schemas.openxmlformats.org/officeDocument/2006/relationships/slideLayout" Target="../slideLayouts/slideLayout6.xml"/><Relationship Id="rId4" Type="http://schemas.openxmlformats.org/officeDocument/2006/relationships/tags" Target="../tags/tag159.xml"/></Relationships>
</file>

<file path=ppt/slides/_rels/slide4.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7.jpe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6.jpeg"/><Relationship Id="rId5" Type="http://schemas.openxmlformats.org/officeDocument/2006/relationships/tags" Target="../tags/tag82.xml"/><Relationship Id="rId10" Type="http://schemas.openxmlformats.org/officeDocument/2006/relationships/notesSlide" Target="../notesSlides/notesSlide2.xml"/><Relationship Id="rId4" Type="http://schemas.openxmlformats.org/officeDocument/2006/relationships/tags" Target="../tags/tag81.xml"/><Relationship Id="rId9"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161.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63.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66.xml"/><Relationship Id="rId7" Type="http://schemas.openxmlformats.org/officeDocument/2006/relationships/tags" Target="../tags/tag17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10" Type="http://schemas.openxmlformats.org/officeDocument/2006/relationships/image" Target="../media/image46.jpeg"/><Relationship Id="rId4" Type="http://schemas.openxmlformats.org/officeDocument/2006/relationships/tags" Target="../tags/tag167.xml"/><Relationship Id="rId9"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73.xml"/><Relationship Id="rId7" Type="http://schemas.openxmlformats.org/officeDocument/2006/relationships/tags" Target="../tags/tag177.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5" Type="http://schemas.openxmlformats.org/officeDocument/2006/relationships/tags" Target="../tags/tag175.xml"/><Relationship Id="rId10" Type="http://schemas.openxmlformats.org/officeDocument/2006/relationships/image" Target="../media/image46.jpeg"/><Relationship Id="rId4" Type="http://schemas.openxmlformats.org/officeDocument/2006/relationships/tags" Target="../tags/tag174.xml"/><Relationship Id="rId9"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8" Type="http://schemas.openxmlformats.org/officeDocument/2006/relationships/tags" Target="../tags/tag9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8.jpe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notesSlide" Target="../notesSlides/notesSlide3.xml"/><Relationship Id="rId5" Type="http://schemas.openxmlformats.org/officeDocument/2006/relationships/tags" Target="../tags/tag90.xml"/><Relationship Id="rId10" Type="http://schemas.openxmlformats.org/officeDocument/2006/relationships/slideLayout" Target="../slideLayouts/slideLayout6.xml"/><Relationship Id="rId4" Type="http://schemas.openxmlformats.org/officeDocument/2006/relationships/tags" Target="../tags/tag89.xml"/><Relationship Id="rId9" Type="http://schemas.openxmlformats.org/officeDocument/2006/relationships/tags" Target="../tags/tag94.xml"/></Relationships>
</file>

<file path=ppt/slides/_rels/slide5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tags" Target="../tags/tag180.xml"/><Relationship Id="rId7" Type="http://schemas.openxmlformats.org/officeDocument/2006/relationships/notesSlide" Target="../notesSlides/notesSlide39.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slideLayout" Target="../slideLayouts/slideLayout6.xml"/><Relationship Id="rId5" Type="http://schemas.openxmlformats.org/officeDocument/2006/relationships/tags" Target="../tags/tag182.xml"/><Relationship Id="rId4" Type="http://schemas.openxmlformats.org/officeDocument/2006/relationships/tags" Target="../tags/tag181.xml"/></Relationships>
</file>

<file path=ppt/slides/_rels/slide51.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slideLayout" Target="../slideLayouts/slideLayout6.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2" Type="http://schemas.openxmlformats.org/officeDocument/2006/relationships/tags" Target="../tags/tag96.xml"/><Relationship Id="rId16" Type="http://schemas.openxmlformats.org/officeDocument/2006/relationships/image" Target="../media/image10.jpeg"/><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image" Target="../media/image9.jpeg"/><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2" Type="http://schemas.openxmlformats.org/officeDocument/2006/relationships/tags" Target="../tags/tag111.xml"/><Relationship Id="rId16" Type="http://schemas.openxmlformats.org/officeDocument/2006/relationships/image" Target="../media/image11.jpe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notesSlide" Target="../notesSlides/notesSlide5.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署名"/>
          <p:cNvSpPr>
            <a:spLocks noGrp="1"/>
          </p:cNvSpPr>
          <p:nvPr>
            <p:ph type="body" sz="quarter" idx="17"/>
            <p:custDataLst>
              <p:tags r:id="rId2"/>
            </p:custDataLst>
          </p:nvPr>
        </p:nvSpPr>
        <p:spPr/>
        <p:txBody>
          <a:bodyPr/>
          <a:lstStyle/>
          <a:p>
            <a:endParaRPr lang="zh-CN" altLang="en-US"/>
          </a:p>
        </p:txBody>
      </p:sp>
      <p:sp>
        <p:nvSpPr>
          <p:cNvPr id="3" name="文本框 2">
            <a:extLst>
              <a:ext uri="{FF2B5EF4-FFF2-40B4-BE49-F238E27FC236}">
                <a16:creationId xmlns:a16="http://schemas.microsoft.com/office/drawing/2014/main" id="{8DA70A7E-63DF-16A6-1DE0-F2512E2FB9FE}"/>
              </a:ext>
            </a:extLst>
          </p:cNvPr>
          <p:cNvSpPr txBox="1"/>
          <p:nvPr/>
        </p:nvSpPr>
        <p:spPr>
          <a:xfrm>
            <a:off x="5683827" y="1962835"/>
            <a:ext cx="6300356" cy="1938992"/>
          </a:xfrm>
          <a:prstGeom prst="rect">
            <a:avLst/>
          </a:prstGeom>
          <a:noFill/>
        </p:spPr>
        <p:txBody>
          <a:bodyPr wrap="square">
            <a:spAutoFit/>
          </a:bodyPr>
          <a:lstStyle/>
          <a:p>
            <a:r>
              <a:rPr lang="en-US" sz="2400"/>
              <a:t>EASYTOOL: Enhancing LLM-based Agents with Concise Tool Instruction</a:t>
            </a:r>
          </a:p>
          <a:p>
            <a:r>
              <a:rPr lang="en-US" altLang="zh-CN" sz="2400"/>
              <a:t>EASYTOOL：</a:t>
            </a:r>
            <a:r>
              <a:rPr lang="zh-CN" altLang="en-US" sz="2400"/>
              <a:t>使用简明的工具指令增强基于 </a:t>
            </a:r>
            <a:r>
              <a:rPr lang="en-US" altLang="zh-CN" sz="2400"/>
              <a:t>LLM </a:t>
            </a:r>
            <a:r>
              <a:rPr lang="zh-CN" altLang="en-US" sz="2400"/>
              <a:t>的代理</a:t>
            </a:r>
            <a:endParaRPr lang="en-US" altLang="zh-CN" sz="2400"/>
          </a:p>
          <a:p>
            <a:endParaRPr lang="en-US" sz="2400"/>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í$ļîḍè"/>
        <p:cNvGrpSpPr/>
        <p:nvPr/>
      </p:nvGrpSpPr>
      <p:grpSpPr>
        <a:xfrm>
          <a:off x="0" y="0"/>
          <a:ext cx="0" cy="0"/>
          <a:chOff x="0" y="0"/>
          <a:chExt cx="0" cy="0"/>
        </a:xfrm>
      </p:grpSpPr>
      <p:grpSp>
        <p:nvGrpSpPr>
          <p:cNvPr id="2" name="iṣḻïḍ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81944ED-4980-41CF-AD6D-6B0E73F21654}"/>
              </a:ext>
            </a:extLst>
          </p:cNvPr>
          <p:cNvGrpSpPr>
            <a:grpSpLocks noChangeAspect="1"/>
          </p:cNvGrpSpPr>
          <p:nvPr/>
        </p:nvGrpSpPr>
        <p:grpSpPr>
          <a:xfrm>
            <a:off x="1731000" y="1314000"/>
            <a:ext cx="8730000" cy="4659313"/>
            <a:chOff x="1731000" y="1314000"/>
            <a:chExt cx="8730000" cy="4659313"/>
          </a:xfrm>
        </p:grpSpPr>
        <p:grpSp>
          <p:nvGrpSpPr>
            <p:cNvPr id="3" name="isļîḑè">
              <a:extLst>
                <a:ext uri="{FF2B5EF4-FFF2-40B4-BE49-F238E27FC236}">
                  <a16:creationId xmlns:a16="http://schemas.microsoft.com/office/drawing/2014/main" id="{326F6949-7B49-410D-A758-F60458504970}"/>
                </a:ext>
              </a:extLst>
            </p:cNvPr>
            <p:cNvGrpSpPr/>
            <p:nvPr/>
          </p:nvGrpSpPr>
          <p:grpSpPr>
            <a:xfrm>
              <a:off x="4143375" y="1314000"/>
              <a:ext cx="3905250" cy="4659313"/>
              <a:chOff x="4143375" y="1314000"/>
              <a:chExt cx="3905250" cy="4659313"/>
            </a:xfrm>
          </p:grpSpPr>
          <p:sp>
            <p:nvSpPr>
              <p:cNvPr id="14" name="iṩ1iḋè">
                <a:extLst>
                  <a:ext uri="{FF2B5EF4-FFF2-40B4-BE49-F238E27FC236}">
                    <a16:creationId xmlns:a16="http://schemas.microsoft.com/office/drawing/2014/main" id="{B47D118E-2044-4BFF-B495-342E5D128C21}"/>
                  </a:ext>
                </a:extLst>
              </p:cNvPr>
              <p:cNvSpPr/>
              <p:nvPr/>
            </p:nvSpPr>
            <p:spPr bwMode="auto">
              <a:xfrm>
                <a:off x="6162675" y="1947413"/>
                <a:ext cx="85725" cy="392113"/>
              </a:xfrm>
              <a:custGeom>
                <a:avLst/>
                <a:gdLst>
                  <a:gd name="T0" fmla="*/ 0 w 25"/>
                  <a:gd name="T1" fmla="*/ 116 h 116"/>
                  <a:gd name="T2" fmla="*/ 16 w 25"/>
                  <a:gd name="T3" fmla="*/ 95 h 116"/>
                  <a:gd name="T4" fmla="*/ 0 w 25"/>
                  <a:gd name="T5" fmla="*/ 0 h 116"/>
                  <a:gd name="T6" fmla="*/ 23 w 25"/>
                  <a:gd name="T7" fmla="*/ 37 h 116"/>
                  <a:gd name="T8" fmla="*/ 23 w 25"/>
                  <a:gd name="T9" fmla="*/ 37 h 116"/>
                  <a:gd name="T10" fmla="*/ 23 w 25"/>
                  <a:gd name="T11" fmla="*/ 38 h 116"/>
                  <a:gd name="T12" fmla="*/ 23 w 25"/>
                  <a:gd name="T13" fmla="*/ 38 h 116"/>
                  <a:gd name="T14" fmla="*/ 23 w 25"/>
                  <a:gd name="T15" fmla="*/ 38 h 116"/>
                  <a:gd name="T16" fmla="*/ 23 w 25"/>
                  <a:gd name="T17" fmla="*/ 38 h 116"/>
                  <a:gd name="T18" fmla="*/ 23 w 25"/>
                  <a:gd name="T19" fmla="*/ 39 h 116"/>
                  <a:gd name="T20" fmla="*/ 25 w 25"/>
                  <a:gd name="T21" fmla="*/ 52 h 116"/>
                  <a:gd name="T22" fmla="*/ 25 w 25"/>
                  <a:gd name="T23" fmla="*/ 53 h 116"/>
                  <a:gd name="T24" fmla="*/ 25 w 25"/>
                  <a:gd name="T25" fmla="*/ 53 h 116"/>
                  <a:gd name="T26" fmla="*/ 25 w 25"/>
                  <a:gd name="T27" fmla="*/ 53 h 116"/>
                  <a:gd name="T28" fmla="*/ 25 w 25"/>
                  <a:gd name="T29" fmla="*/ 53 h 116"/>
                  <a:gd name="T30" fmla="*/ 25 w 25"/>
                  <a:gd name="T31" fmla="*/ 54 h 116"/>
                  <a:gd name="T32" fmla="*/ 25 w 25"/>
                  <a:gd name="T33" fmla="*/ 54 h 116"/>
                  <a:gd name="T34" fmla="*/ 25 w 25"/>
                  <a:gd name="T35" fmla="*/ 54 h 116"/>
                  <a:gd name="T36" fmla="*/ 25 w 25"/>
                  <a:gd name="T37" fmla="*/ 54 h 116"/>
                  <a:gd name="T38" fmla="*/ 25 w 25"/>
                  <a:gd name="T39" fmla="*/ 55 h 116"/>
                  <a:gd name="T40" fmla="*/ 25 w 25"/>
                  <a:gd name="T41" fmla="*/ 55 h 116"/>
                  <a:gd name="T42" fmla="*/ 25 w 25"/>
                  <a:gd name="T43" fmla="*/ 55 h 116"/>
                  <a:gd name="T44" fmla="*/ 25 w 25"/>
                  <a:gd name="T45" fmla="*/ 55 h 116"/>
                  <a:gd name="T46" fmla="*/ 25 w 25"/>
                  <a:gd name="T47" fmla="*/ 56 h 116"/>
                  <a:gd name="T48" fmla="*/ 25 w 25"/>
                  <a:gd name="T49" fmla="*/ 56 h 116"/>
                  <a:gd name="T50" fmla="*/ 25 w 25"/>
                  <a:gd name="T51" fmla="*/ 56 h 116"/>
                  <a:gd name="T52" fmla="*/ 25 w 25"/>
                  <a:gd name="T53" fmla="*/ 56 h 116"/>
                  <a:gd name="T54" fmla="*/ 25 w 25"/>
                  <a:gd name="T55" fmla="*/ 57 h 116"/>
                  <a:gd name="T56" fmla="*/ 25 w 25"/>
                  <a:gd name="T57" fmla="*/ 57 h 116"/>
                  <a:gd name="T58" fmla="*/ 25 w 25"/>
                  <a:gd name="T59" fmla="*/ 57 h 116"/>
                  <a:gd name="T60" fmla="*/ 25 w 25"/>
                  <a:gd name="T61" fmla="*/ 58 h 116"/>
                  <a:gd name="T62" fmla="*/ 25 w 25"/>
                  <a:gd name="T63" fmla="*/ 58 h 116"/>
                  <a:gd name="T64" fmla="*/ 25 w 25"/>
                  <a:gd name="T65"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116">
                    <a:moveTo>
                      <a:pt x="16" y="95"/>
                    </a:moveTo>
                    <a:cubicBezTo>
                      <a:pt x="12" y="103"/>
                      <a:pt x="7" y="110"/>
                      <a:pt x="0" y="116"/>
                    </a:cubicBezTo>
                    <a:cubicBezTo>
                      <a:pt x="0" y="116"/>
                      <a:pt x="0" y="116"/>
                      <a:pt x="0" y="116"/>
                    </a:cubicBezTo>
                    <a:cubicBezTo>
                      <a:pt x="7" y="110"/>
                      <a:pt x="12" y="103"/>
                      <a:pt x="16" y="95"/>
                    </a:cubicBezTo>
                    <a:moveTo>
                      <a:pt x="0" y="0"/>
                    </a:moveTo>
                    <a:cubicBezTo>
                      <a:pt x="0" y="0"/>
                      <a:pt x="0" y="0"/>
                      <a:pt x="0" y="0"/>
                    </a:cubicBezTo>
                    <a:cubicBezTo>
                      <a:pt x="11" y="10"/>
                      <a:pt x="19" y="23"/>
                      <a:pt x="23" y="37"/>
                    </a:cubicBezTo>
                    <a:cubicBezTo>
                      <a:pt x="23" y="37"/>
                      <a:pt x="23" y="37"/>
                      <a:pt x="23" y="37"/>
                    </a:cubicBezTo>
                    <a:cubicBezTo>
                      <a:pt x="23" y="37"/>
                      <a:pt x="23" y="37"/>
                      <a:pt x="23" y="37"/>
                    </a:cubicBezTo>
                    <a:cubicBezTo>
                      <a:pt x="23" y="37"/>
                      <a:pt x="23" y="37"/>
                      <a:pt x="23" y="37"/>
                    </a:cubicBezTo>
                    <a:cubicBezTo>
                      <a:pt x="23" y="37"/>
                      <a:pt x="23" y="37"/>
                      <a:pt x="23" y="37"/>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9"/>
                      <a:pt x="23" y="39"/>
                      <a:pt x="23" y="39"/>
                    </a:cubicBezTo>
                    <a:cubicBezTo>
                      <a:pt x="23" y="39"/>
                      <a:pt x="23" y="39"/>
                      <a:pt x="23" y="39"/>
                    </a:cubicBezTo>
                    <a:cubicBezTo>
                      <a:pt x="24" y="43"/>
                      <a:pt x="25" y="48"/>
                      <a:pt x="25" y="52"/>
                    </a:cubicBezTo>
                    <a:cubicBezTo>
                      <a:pt x="25" y="52"/>
                      <a:pt x="25" y="52"/>
                      <a:pt x="25" y="52"/>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35"/>
                      <a:pt x="16" y="14"/>
                      <a:pt x="0" y="0"/>
                    </a:cubicBezTo>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śľïḍè">
                <a:extLst>
                  <a:ext uri="{FF2B5EF4-FFF2-40B4-BE49-F238E27FC236}">
                    <a16:creationId xmlns:a16="http://schemas.microsoft.com/office/drawing/2014/main" id="{72832794-6986-4414-AD67-60BCB5543FF7}"/>
                  </a:ext>
                </a:extLst>
              </p:cNvPr>
              <p:cNvSpPr/>
              <p:nvPr/>
            </p:nvSpPr>
            <p:spPr bwMode="auto">
              <a:xfrm>
                <a:off x="6162675" y="1947413"/>
                <a:ext cx="85725" cy="392113"/>
              </a:xfrm>
              <a:custGeom>
                <a:avLst/>
                <a:gdLst>
                  <a:gd name="T0" fmla="*/ 1 w 25"/>
                  <a:gd name="T1" fmla="*/ 116 h 116"/>
                  <a:gd name="T2" fmla="*/ 0 w 25"/>
                  <a:gd name="T3" fmla="*/ 116 h 116"/>
                  <a:gd name="T4" fmla="*/ 20 w 25"/>
                  <a:gd name="T5" fmla="*/ 86 h 116"/>
                  <a:gd name="T6" fmla="*/ 25 w 25"/>
                  <a:gd name="T7" fmla="*/ 58 h 116"/>
                  <a:gd name="T8" fmla="*/ 25 w 25"/>
                  <a:gd name="T9" fmla="*/ 58 h 116"/>
                  <a:gd name="T10" fmla="*/ 25 w 25"/>
                  <a:gd name="T11" fmla="*/ 58 h 116"/>
                  <a:gd name="T12" fmla="*/ 25 w 25"/>
                  <a:gd name="T13" fmla="*/ 57 h 116"/>
                  <a:gd name="T14" fmla="*/ 25 w 25"/>
                  <a:gd name="T15" fmla="*/ 57 h 116"/>
                  <a:gd name="T16" fmla="*/ 25 w 25"/>
                  <a:gd name="T17" fmla="*/ 57 h 116"/>
                  <a:gd name="T18" fmla="*/ 25 w 25"/>
                  <a:gd name="T19" fmla="*/ 57 h 116"/>
                  <a:gd name="T20" fmla="*/ 25 w 25"/>
                  <a:gd name="T21" fmla="*/ 57 h 116"/>
                  <a:gd name="T22" fmla="*/ 25 w 25"/>
                  <a:gd name="T23" fmla="*/ 57 h 116"/>
                  <a:gd name="T24" fmla="*/ 25 w 25"/>
                  <a:gd name="T25" fmla="*/ 56 h 116"/>
                  <a:gd name="T26" fmla="*/ 25 w 25"/>
                  <a:gd name="T27" fmla="*/ 56 h 116"/>
                  <a:gd name="T28" fmla="*/ 25 w 25"/>
                  <a:gd name="T29" fmla="*/ 56 h 116"/>
                  <a:gd name="T30" fmla="*/ 25 w 25"/>
                  <a:gd name="T31" fmla="*/ 56 h 116"/>
                  <a:gd name="T32" fmla="*/ 25 w 25"/>
                  <a:gd name="T33" fmla="*/ 56 h 116"/>
                  <a:gd name="T34" fmla="*/ 25 w 25"/>
                  <a:gd name="T35" fmla="*/ 56 h 116"/>
                  <a:gd name="T36" fmla="*/ 25 w 25"/>
                  <a:gd name="T37" fmla="*/ 55 h 116"/>
                  <a:gd name="T38" fmla="*/ 25 w 25"/>
                  <a:gd name="T39" fmla="*/ 55 h 116"/>
                  <a:gd name="T40" fmla="*/ 25 w 25"/>
                  <a:gd name="T41" fmla="*/ 55 h 116"/>
                  <a:gd name="T42" fmla="*/ 25 w 25"/>
                  <a:gd name="T43" fmla="*/ 55 h 116"/>
                  <a:gd name="T44" fmla="*/ 25 w 25"/>
                  <a:gd name="T45" fmla="*/ 55 h 116"/>
                  <a:gd name="T46" fmla="*/ 25 w 25"/>
                  <a:gd name="T47" fmla="*/ 55 h 116"/>
                  <a:gd name="T48" fmla="*/ 25 w 25"/>
                  <a:gd name="T49" fmla="*/ 54 h 116"/>
                  <a:gd name="T50" fmla="*/ 25 w 25"/>
                  <a:gd name="T51" fmla="*/ 54 h 116"/>
                  <a:gd name="T52" fmla="*/ 25 w 25"/>
                  <a:gd name="T53" fmla="*/ 54 h 116"/>
                  <a:gd name="T54" fmla="*/ 25 w 25"/>
                  <a:gd name="T55" fmla="*/ 54 h 116"/>
                  <a:gd name="T56" fmla="*/ 25 w 25"/>
                  <a:gd name="T57" fmla="*/ 54 h 116"/>
                  <a:gd name="T58" fmla="*/ 25 w 25"/>
                  <a:gd name="T59" fmla="*/ 53 h 116"/>
                  <a:gd name="T60" fmla="*/ 25 w 25"/>
                  <a:gd name="T61" fmla="*/ 53 h 116"/>
                  <a:gd name="T62" fmla="*/ 25 w 25"/>
                  <a:gd name="T63" fmla="*/ 53 h 116"/>
                  <a:gd name="T64" fmla="*/ 25 w 25"/>
                  <a:gd name="T65" fmla="*/ 53 h 116"/>
                  <a:gd name="T66" fmla="*/ 25 w 25"/>
                  <a:gd name="T67" fmla="*/ 53 h 116"/>
                  <a:gd name="T68" fmla="*/ 25 w 25"/>
                  <a:gd name="T69" fmla="*/ 53 h 116"/>
                  <a:gd name="T70" fmla="*/ 25 w 25"/>
                  <a:gd name="T71" fmla="*/ 52 h 116"/>
                  <a:gd name="T72" fmla="*/ 23 w 25"/>
                  <a:gd name="T73" fmla="*/ 39 h 116"/>
                  <a:gd name="T74" fmla="*/ 23 w 25"/>
                  <a:gd name="T75" fmla="*/ 39 h 116"/>
                  <a:gd name="T76" fmla="*/ 23 w 25"/>
                  <a:gd name="T77" fmla="*/ 38 h 116"/>
                  <a:gd name="T78" fmla="*/ 23 w 25"/>
                  <a:gd name="T79" fmla="*/ 38 h 116"/>
                  <a:gd name="T80" fmla="*/ 23 w 25"/>
                  <a:gd name="T81" fmla="*/ 38 h 116"/>
                  <a:gd name="T82" fmla="*/ 23 w 25"/>
                  <a:gd name="T83" fmla="*/ 38 h 116"/>
                  <a:gd name="T84" fmla="*/ 23 w 25"/>
                  <a:gd name="T85" fmla="*/ 38 h 116"/>
                  <a:gd name="T86" fmla="*/ 23 w 25"/>
                  <a:gd name="T87" fmla="*/ 38 h 116"/>
                  <a:gd name="T88" fmla="*/ 23 w 25"/>
                  <a:gd name="T89" fmla="*/ 37 h 116"/>
                  <a:gd name="T90" fmla="*/ 23 w 25"/>
                  <a:gd name="T91" fmla="*/ 37 h 116"/>
                  <a:gd name="T92" fmla="*/ 23 w 25"/>
                  <a:gd name="T93" fmla="*/ 37 h 116"/>
                  <a:gd name="T94" fmla="*/ 0 w 25"/>
                  <a:gd name="T95" fmla="*/ 0 h 116"/>
                  <a:gd name="T96" fmla="*/ 23 w 25"/>
                  <a:gd name="T97" fmla="*/ 3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 h="116">
                    <a:moveTo>
                      <a:pt x="20" y="86"/>
                    </a:moveTo>
                    <a:cubicBezTo>
                      <a:pt x="16" y="97"/>
                      <a:pt x="9" y="107"/>
                      <a:pt x="1" y="116"/>
                    </a:cubicBezTo>
                    <a:cubicBezTo>
                      <a:pt x="0" y="116"/>
                      <a:pt x="0" y="116"/>
                      <a:pt x="0" y="116"/>
                    </a:cubicBezTo>
                    <a:cubicBezTo>
                      <a:pt x="0" y="116"/>
                      <a:pt x="0" y="116"/>
                      <a:pt x="0" y="116"/>
                    </a:cubicBezTo>
                    <a:cubicBezTo>
                      <a:pt x="7" y="110"/>
                      <a:pt x="12" y="103"/>
                      <a:pt x="16" y="95"/>
                    </a:cubicBezTo>
                    <a:cubicBezTo>
                      <a:pt x="18" y="92"/>
                      <a:pt x="19" y="89"/>
                      <a:pt x="20" y="86"/>
                    </a:cubicBezTo>
                    <a:moveTo>
                      <a:pt x="25" y="58"/>
                    </a:moveTo>
                    <a:cubicBezTo>
                      <a:pt x="25" y="58"/>
                      <a:pt x="25" y="58"/>
                      <a:pt x="25" y="58"/>
                    </a:cubicBezTo>
                    <a:cubicBezTo>
                      <a:pt x="25" y="58"/>
                      <a:pt x="25" y="58"/>
                      <a:pt x="25" y="58"/>
                    </a:cubicBezTo>
                    <a:cubicBezTo>
                      <a:pt x="25" y="58"/>
                      <a:pt x="25" y="58"/>
                      <a:pt x="25" y="58"/>
                    </a:cubicBezTo>
                    <a:moveTo>
                      <a:pt x="25" y="58"/>
                    </a:moveTo>
                    <a:cubicBezTo>
                      <a:pt x="25" y="58"/>
                      <a:pt x="25" y="58"/>
                      <a:pt x="25" y="58"/>
                    </a:cubicBezTo>
                    <a:cubicBezTo>
                      <a:pt x="25" y="58"/>
                      <a:pt x="25" y="58"/>
                      <a:pt x="25" y="58"/>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6"/>
                    </a:moveTo>
                    <a:cubicBezTo>
                      <a:pt x="25" y="57"/>
                      <a:pt x="25" y="57"/>
                      <a:pt x="25" y="57"/>
                    </a:cubicBezTo>
                    <a:cubicBezTo>
                      <a:pt x="25" y="57"/>
                      <a:pt x="25" y="57"/>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5"/>
                    </a:moveTo>
                    <a:cubicBezTo>
                      <a:pt x="25" y="55"/>
                      <a:pt x="25" y="56"/>
                      <a:pt x="25" y="56"/>
                    </a:cubicBezTo>
                    <a:cubicBezTo>
                      <a:pt x="25" y="56"/>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4"/>
                    </a:moveTo>
                    <a:cubicBezTo>
                      <a:pt x="25" y="54"/>
                      <a:pt x="25" y="54"/>
                      <a:pt x="25" y="55"/>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2"/>
                    </a:moveTo>
                    <a:cubicBezTo>
                      <a:pt x="25" y="52"/>
                      <a:pt x="25" y="52"/>
                      <a:pt x="25" y="52"/>
                    </a:cubicBezTo>
                    <a:cubicBezTo>
                      <a:pt x="25" y="52"/>
                      <a:pt x="25" y="52"/>
                      <a:pt x="25" y="52"/>
                    </a:cubicBezTo>
                    <a:moveTo>
                      <a:pt x="23" y="39"/>
                    </a:moveTo>
                    <a:cubicBezTo>
                      <a:pt x="23" y="39"/>
                      <a:pt x="23" y="39"/>
                      <a:pt x="23" y="39"/>
                    </a:cubicBezTo>
                    <a:cubicBezTo>
                      <a:pt x="23" y="39"/>
                      <a:pt x="23" y="39"/>
                      <a:pt x="23" y="39"/>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7"/>
                    </a:moveTo>
                    <a:cubicBezTo>
                      <a:pt x="23" y="37"/>
                      <a:pt x="23" y="37"/>
                      <a:pt x="23" y="37"/>
                    </a:cubicBezTo>
                    <a:cubicBezTo>
                      <a:pt x="23" y="37"/>
                      <a:pt x="23" y="37"/>
                      <a:pt x="23" y="37"/>
                    </a:cubicBezTo>
                    <a:moveTo>
                      <a:pt x="23" y="37"/>
                    </a:moveTo>
                    <a:cubicBezTo>
                      <a:pt x="23" y="37"/>
                      <a:pt x="23" y="37"/>
                      <a:pt x="23" y="37"/>
                    </a:cubicBezTo>
                    <a:cubicBezTo>
                      <a:pt x="23" y="37"/>
                      <a:pt x="23" y="37"/>
                      <a:pt x="23" y="37"/>
                    </a:cubicBezTo>
                    <a:moveTo>
                      <a:pt x="0" y="0"/>
                    </a:moveTo>
                    <a:cubicBezTo>
                      <a:pt x="0" y="0"/>
                      <a:pt x="0" y="0"/>
                      <a:pt x="0" y="0"/>
                    </a:cubicBezTo>
                    <a:cubicBezTo>
                      <a:pt x="1" y="0"/>
                      <a:pt x="1" y="0"/>
                      <a:pt x="1" y="0"/>
                    </a:cubicBezTo>
                    <a:cubicBezTo>
                      <a:pt x="11" y="10"/>
                      <a:pt x="19" y="23"/>
                      <a:pt x="23" y="37"/>
                    </a:cubicBezTo>
                    <a:cubicBezTo>
                      <a:pt x="19" y="23"/>
                      <a:pt x="11" y="10"/>
                      <a:pt x="0" y="0"/>
                    </a:cubicBezTo>
                  </a:path>
                </a:pathLst>
              </a:custGeom>
              <a:solidFill>
                <a:srgbClr val="CFA4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şlíḓé">
                <a:extLst>
                  <a:ext uri="{FF2B5EF4-FFF2-40B4-BE49-F238E27FC236}">
                    <a16:creationId xmlns:a16="http://schemas.microsoft.com/office/drawing/2014/main" id="{72A33B93-942F-4E4E-86A9-D6FFD7115E68}"/>
                  </a:ext>
                </a:extLst>
              </p:cNvPr>
              <p:cNvSpPr/>
              <p:nvPr/>
            </p:nvSpPr>
            <p:spPr bwMode="auto">
              <a:xfrm>
                <a:off x="5334000" y="1877563"/>
                <a:ext cx="269875" cy="265113"/>
              </a:xfrm>
              <a:custGeom>
                <a:avLst/>
                <a:gdLst>
                  <a:gd name="T0" fmla="*/ 0 w 170"/>
                  <a:gd name="T1" fmla="*/ 0 h 167"/>
                  <a:gd name="T2" fmla="*/ 0 w 170"/>
                  <a:gd name="T3" fmla="*/ 0 h 167"/>
                  <a:gd name="T4" fmla="*/ 170 w 170"/>
                  <a:gd name="T5" fmla="*/ 167 h 167"/>
                  <a:gd name="T6" fmla="*/ 170 w 170"/>
                  <a:gd name="T7" fmla="*/ 167 h 167"/>
                  <a:gd name="T8" fmla="*/ 0 w 170"/>
                  <a:gd name="T9" fmla="*/ 0 h 167"/>
                </a:gdLst>
                <a:ahLst/>
                <a:cxnLst>
                  <a:cxn ang="0">
                    <a:pos x="T0" y="T1"/>
                  </a:cxn>
                  <a:cxn ang="0">
                    <a:pos x="T2" y="T3"/>
                  </a:cxn>
                  <a:cxn ang="0">
                    <a:pos x="T4" y="T5"/>
                  </a:cxn>
                  <a:cxn ang="0">
                    <a:pos x="T6" y="T7"/>
                  </a:cxn>
                  <a:cxn ang="0">
                    <a:pos x="T8" y="T9"/>
                  </a:cxn>
                </a:cxnLst>
                <a:rect l="0" t="0" r="r" b="b"/>
                <a:pathLst>
                  <a:path w="170" h="167">
                    <a:moveTo>
                      <a:pt x="0" y="0"/>
                    </a:moveTo>
                    <a:lnTo>
                      <a:pt x="0" y="0"/>
                    </a:lnTo>
                    <a:lnTo>
                      <a:pt x="170" y="167"/>
                    </a:lnTo>
                    <a:lnTo>
                      <a:pt x="170" y="167"/>
                    </a:lnTo>
                    <a:lnTo>
                      <a:pt x="0" y="0"/>
                    </a:lnTo>
                    <a:close/>
                  </a:path>
                </a:pathLst>
              </a:custGeom>
              <a:solidFill>
                <a:srgbClr val="E4B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šlîďê">
                <a:extLst>
                  <a:ext uri="{FF2B5EF4-FFF2-40B4-BE49-F238E27FC236}">
                    <a16:creationId xmlns:a16="http://schemas.microsoft.com/office/drawing/2014/main" id="{A15B467E-2CA2-42EC-BE69-858B70BB21FE}"/>
                  </a:ext>
                </a:extLst>
              </p:cNvPr>
              <p:cNvSpPr/>
              <p:nvPr/>
            </p:nvSpPr>
            <p:spPr bwMode="auto">
              <a:xfrm>
                <a:off x="5334000" y="1877563"/>
                <a:ext cx="269875" cy="265113"/>
              </a:xfrm>
              <a:custGeom>
                <a:avLst/>
                <a:gdLst>
                  <a:gd name="T0" fmla="*/ 0 w 170"/>
                  <a:gd name="T1" fmla="*/ 0 h 167"/>
                  <a:gd name="T2" fmla="*/ 0 w 170"/>
                  <a:gd name="T3" fmla="*/ 0 h 167"/>
                  <a:gd name="T4" fmla="*/ 170 w 170"/>
                  <a:gd name="T5" fmla="*/ 167 h 167"/>
                  <a:gd name="T6" fmla="*/ 170 w 170"/>
                  <a:gd name="T7" fmla="*/ 167 h 167"/>
                  <a:gd name="T8" fmla="*/ 0 w 170"/>
                  <a:gd name="T9" fmla="*/ 0 h 167"/>
                </a:gdLst>
                <a:ahLst/>
                <a:cxnLst>
                  <a:cxn ang="0">
                    <a:pos x="T0" y="T1"/>
                  </a:cxn>
                  <a:cxn ang="0">
                    <a:pos x="T2" y="T3"/>
                  </a:cxn>
                  <a:cxn ang="0">
                    <a:pos x="T4" y="T5"/>
                  </a:cxn>
                  <a:cxn ang="0">
                    <a:pos x="T6" y="T7"/>
                  </a:cxn>
                  <a:cxn ang="0">
                    <a:pos x="T8" y="T9"/>
                  </a:cxn>
                </a:cxnLst>
                <a:rect l="0" t="0" r="r" b="b"/>
                <a:pathLst>
                  <a:path w="170" h="167">
                    <a:moveTo>
                      <a:pt x="0" y="0"/>
                    </a:moveTo>
                    <a:lnTo>
                      <a:pt x="0" y="0"/>
                    </a:lnTo>
                    <a:lnTo>
                      <a:pt x="170" y="167"/>
                    </a:lnTo>
                    <a:lnTo>
                      <a:pt x="170" y="16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ḷîḍé">
                <a:extLst>
                  <a:ext uri="{FF2B5EF4-FFF2-40B4-BE49-F238E27FC236}">
                    <a16:creationId xmlns:a16="http://schemas.microsoft.com/office/drawing/2014/main" id="{DF3B1113-AE1C-4B08-8506-E8CA9E59E918}"/>
                  </a:ext>
                </a:extLst>
              </p:cNvPr>
              <p:cNvSpPr/>
              <p:nvPr/>
            </p:nvSpPr>
            <p:spPr bwMode="auto">
              <a:xfrm>
                <a:off x="5603875" y="1931538"/>
                <a:ext cx="212725" cy="211138"/>
              </a:xfrm>
              <a:custGeom>
                <a:avLst/>
                <a:gdLst>
                  <a:gd name="T0" fmla="*/ 63 w 63"/>
                  <a:gd name="T1" fmla="*/ 0 h 63"/>
                  <a:gd name="T2" fmla="*/ 62 w 63"/>
                  <a:gd name="T3" fmla="*/ 2 h 63"/>
                  <a:gd name="T4" fmla="*/ 50 w 63"/>
                  <a:gd name="T5" fmla="*/ 13 h 63"/>
                  <a:gd name="T6" fmla="*/ 0 w 63"/>
                  <a:gd name="T7" fmla="*/ 63 h 63"/>
                  <a:gd name="T8" fmla="*/ 0 w 63"/>
                  <a:gd name="T9" fmla="*/ 63 h 63"/>
                  <a:gd name="T10" fmla="*/ 50 w 63"/>
                  <a:gd name="T11" fmla="*/ 13 h 63"/>
                  <a:gd name="T12" fmla="*/ 62 w 63"/>
                  <a:gd name="T13" fmla="*/ 1 h 63"/>
                  <a:gd name="T14" fmla="*/ 63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63" y="0"/>
                    </a:moveTo>
                    <a:cubicBezTo>
                      <a:pt x="63" y="1"/>
                      <a:pt x="62" y="1"/>
                      <a:pt x="62" y="2"/>
                    </a:cubicBezTo>
                    <a:cubicBezTo>
                      <a:pt x="50" y="13"/>
                      <a:pt x="50" y="13"/>
                      <a:pt x="50" y="13"/>
                    </a:cubicBezTo>
                    <a:cubicBezTo>
                      <a:pt x="0" y="63"/>
                      <a:pt x="0" y="63"/>
                      <a:pt x="0" y="63"/>
                    </a:cubicBezTo>
                    <a:cubicBezTo>
                      <a:pt x="0" y="63"/>
                      <a:pt x="0" y="63"/>
                      <a:pt x="0" y="63"/>
                    </a:cubicBezTo>
                    <a:cubicBezTo>
                      <a:pt x="50" y="13"/>
                      <a:pt x="50" y="13"/>
                      <a:pt x="50" y="13"/>
                    </a:cubicBezTo>
                    <a:cubicBezTo>
                      <a:pt x="62" y="1"/>
                      <a:pt x="62" y="1"/>
                      <a:pt x="62" y="1"/>
                    </a:cubicBezTo>
                    <a:cubicBezTo>
                      <a:pt x="62" y="1"/>
                      <a:pt x="63" y="1"/>
                      <a:pt x="63" y="0"/>
                    </a:cubicBezTo>
                  </a:path>
                </a:pathLst>
              </a:custGeom>
              <a:solidFill>
                <a:srgbClr val="BD96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ś1iḍè">
                <a:extLst>
                  <a:ext uri="{FF2B5EF4-FFF2-40B4-BE49-F238E27FC236}">
                    <a16:creationId xmlns:a16="http://schemas.microsoft.com/office/drawing/2014/main" id="{0A303310-A205-4324-B533-8AD8FA857FD0}"/>
                  </a:ext>
                </a:extLst>
              </p:cNvPr>
              <p:cNvSpPr/>
              <p:nvPr/>
            </p:nvSpPr>
            <p:spPr bwMode="auto">
              <a:xfrm>
                <a:off x="5334000" y="2142675"/>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 name="T10" fmla="*/ 170 w 170"/>
                  <a:gd name="T11" fmla="*/ 0 h 168"/>
                </a:gdLst>
                <a:ahLst/>
                <a:cxnLst>
                  <a:cxn ang="0">
                    <a:pos x="T0" y="T1"/>
                  </a:cxn>
                  <a:cxn ang="0">
                    <a:pos x="T2" y="T3"/>
                  </a:cxn>
                  <a:cxn ang="0">
                    <a:pos x="T4" y="T5"/>
                  </a:cxn>
                  <a:cxn ang="0">
                    <a:pos x="T6" y="T7"/>
                  </a:cxn>
                  <a:cxn ang="0">
                    <a:pos x="T8" y="T9"/>
                  </a:cxn>
                  <a:cxn ang="0">
                    <a:pos x="T10" y="T11"/>
                  </a:cxn>
                </a:cxnLst>
                <a:rect l="0" t="0" r="r" b="b"/>
                <a:pathLst>
                  <a:path w="170" h="168">
                    <a:moveTo>
                      <a:pt x="170" y="0"/>
                    </a:moveTo>
                    <a:lnTo>
                      <a:pt x="170" y="0"/>
                    </a:lnTo>
                    <a:lnTo>
                      <a:pt x="0" y="168"/>
                    </a:lnTo>
                    <a:lnTo>
                      <a:pt x="0" y="168"/>
                    </a:lnTo>
                    <a:lnTo>
                      <a:pt x="170" y="0"/>
                    </a:lnTo>
                    <a:lnTo>
                      <a:pt x="170" y="0"/>
                    </a:lnTo>
                    <a:close/>
                  </a:path>
                </a:pathLst>
              </a:custGeom>
              <a:solidFill>
                <a:srgbClr val="E4B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lide">
                <a:extLst>
                  <a:ext uri="{FF2B5EF4-FFF2-40B4-BE49-F238E27FC236}">
                    <a16:creationId xmlns:a16="http://schemas.microsoft.com/office/drawing/2014/main" id="{D5F68866-7A54-42DB-AF46-6F76DBC294C8}"/>
                  </a:ext>
                </a:extLst>
              </p:cNvPr>
              <p:cNvSpPr/>
              <p:nvPr/>
            </p:nvSpPr>
            <p:spPr bwMode="auto">
              <a:xfrm>
                <a:off x="5334000" y="2142675"/>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 name="T10" fmla="*/ 170 w 170"/>
                  <a:gd name="T11" fmla="*/ 0 h 168"/>
                </a:gdLst>
                <a:ahLst/>
                <a:cxnLst>
                  <a:cxn ang="0">
                    <a:pos x="T0" y="T1"/>
                  </a:cxn>
                  <a:cxn ang="0">
                    <a:pos x="T2" y="T3"/>
                  </a:cxn>
                  <a:cxn ang="0">
                    <a:pos x="T4" y="T5"/>
                  </a:cxn>
                  <a:cxn ang="0">
                    <a:pos x="T6" y="T7"/>
                  </a:cxn>
                  <a:cxn ang="0">
                    <a:pos x="T8" y="T9"/>
                  </a:cxn>
                  <a:cxn ang="0">
                    <a:pos x="T10" y="T11"/>
                  </a:cxn>
                </a:cxnLst>
                <a:rect l="0" t="0" r="r" b="b"/>
                <a:pathLst>
                  <a:path w="170" h="168">
                    <a:moveTo>
                      <a:pt x="170" y="0"/>
                    </a:moveTo>
                    <a:lnTo>
                      <a:pt x="170" y="0"/>
                    </a:lnTo>
                    <a:lnTo>
                      <a:pt x="0" y="168"/>
                    </a:lnTo>
                    <a:lnTo>
                      <a:pt x="0" y="168"/>
                    </a:lnTo>
                    <a:lnTo>
                      <a:pt x="170" y="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ṧlidê">
                <a:extLst>
                  <a:ext uri="{FF2B5EF4-FFF2-40B4-BE49-F238E27FC236}">
                    <a16:creationId xmlns:a16="http://schemas.microsoft.com/office/drawing/2014/main" id="{FBDE5835-9C9F-4B86-BDBC-F2A0FAF4DA23}"/>
                  </a:ext>
                </a:extLst>
              </p:cNvPr>
              <p:cNvSpPr/>
              <p:nvPr/>
            </p:nvSpPr>
            <p:spPr bwMode="auto">
              <a:xfrm>
                <a:off x="5700713" y="2237925"/>
                <a:ext cx="280988" cy="171450"/>
              </a:xfrm>
              <a:custGeom>
                <a:avLst/>
                <a:gdLst>
                  <a:gd name="T0" fmla="*/ 83 w 83"/>
                  <a:gd name="T1" fmla="*/ 51 h 51"/>
                  <a:gd name="T2" fmla="*/ 83 w 83"/>
                  <a:gd name="T3" fmla="*/ 51 h 51"/>
                  <a:gd name="T4" fmla="*/ 83 w 83"/>
                  <a:gd name="T5" fmla="*/ 51 h 51"/>
                  <a:gd name="T6" fmla="*/ 0 w 83"/>
                  <a:gd name="T7" fmla="*/ 0 h 51"/>
                  <a:gd name="T8" fmla="*/ 21 w 83"/>
                  <a:gd name="T9" fmla="*/ 22 h 51"/>
                  <a:gd name="T10" fmla="*/ 33 w 83"/>
                  <a:gd name="T11" fmla="*/ 34 h 51"/>
                  <a:gd name="T12" fmla="*/ 44 w 83"/>
                  <a:gd name="T13" fmla="*/ 41 h 51"/>
                  <a:gd name="T14" fmla="*/ 33 w 83"/>
                  <a:gd name="T15" fmla="*/ 34 h 51"/>
                  <a:gd name="T16" fmla="*/ 21 w 83"/>
                  <a:gd name="T17" fmla="*/ 22 h 51"/>
                  <a:gd name="T18" fmla="*/ 0 w 8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51">
                    <a:moveTo>
                      <a:pt x="83" y="51"/>
                    </a:moveTo>
                    <a:cubicBezTo>
                      <a:pt x="83" y="51"/>
                      <a:pt x="83" y="51"/>
                      <a:pt x="83" y="51"/>
                    </a:cubicBezTo>
                    <a:cubicBezTo>
                      <a:pt x="83" y="51"/>
                      <a:pt x="83" y="51"/>
                      <a:pt x="83" y="51"/>
                    </a:cubicBezTo>
                    <a:moveTo>
                      <a:pt x="0" y="0"/>
                    </a:moveTo>
                    <a:cubicBezTo>
                      <a:pt x="21" y="22"/>
                      <a:pt x="21" y="22"/>
                      <a:pt x="21" y="22"/>
                    </a:cubicBezTo>
                    <a:cubicBezTo>
                      <a:pt x="33" y="34"/>
                      <a:pt x="33" y="34"/>
                      <a:pt x="33" y="34"/>
                    </a:cubicBezTo>
                    <a:cubicBezTo>
                      <a:pt x="36" y="37"/>
                      <a:pt x="40" y="39"/>
                      <a:pt x="44" y="41"/>
                    </a:cubicBezTo>
                    <a:cubicBezTo>
                      <a:pt x="40" y="39"/>
                      <a:pt x="36" y="37"/>
                      <a:pt x="33" y="34"/>
                    </a:cubicBezTo>
                    <a:cubicBezTo>
                      <a:pt x="21" y="22"/>
                      <a:pt x="21" y="22"/>
                      <a:pt x="21" y="22"/>
                    </a:cubicBezTo>
                    <a:cubicBezTo>
                      <a:pt x="0" y="0"/>
                      <a:pt x="0" y="0"/>
                      <a:pt x="0" y="0"/>
                    </a:cubicBezTo>
                  </a:path>
                </a:pathLst>
              </a:custGeom>
              <a:solidFill>
                <a:srgbClr val="BD96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šļîḓê">
                <a:extLst>
                  <a:ext uri="{FF2B5EF4-FFF2-40B4-BE49-F238E27FC236}">
                    <a16:creationId xmlns:a16="http://schemas.microsoft.com/office/drawing/2014/main" id="{3415F057-436D-46EC-9486-5056FBDAE5F2}"/>
                  </a:ext>
                </a:extLst>
              </p:cNvPr>
              <p:cNvSpPr/>
              <p:nvPr/>
            </p:nvSpPr>
            <p:spPr bwMode="auto">
              <a:xfrm>
                <a:off x="6162675" y="3947663"/>
                <a:ext cx="85725" cy="393700"/>
              </a:xfrm>
              <a:custGeom>
                <a:avLst/>
                <a:gdLst>
                  <a:gd name="T0" fmla="*/ 0 w 25"/>
                  <a:gd name="T1" fmla="*/ 116 h 117"/>
                  <a:gd name="T2" fmla="*/ 17 w 25"/>
                  <a:gd name="T3" fmla="*/ 95 h 117"/>
                  <a:gd name="T4" fmla="*/ 17 w 25"/>
                  <a:gd name="T5" fmla="*/ 95 h 117"/>
                  <a:gd name="T6" fmla="*/ 0 w 25"/>
                  <a:gd name="T7" fmla="*/ 0 h 117"/>
                  <a:gd name="T8" fmla="*/ 23 w 25"/>
                  <a:gd name="T9" fmla="*/ 37 h 117"/>
                  <a:gd name="T10" fmla="*/ 23 w 25"/>
                  <a:gd name="T11" fmla="*/ 38 h 117"/>
                  <a:gd name="T12" fmla="*/ 23 w 25"/>
                  <a:gd name="T13" fmla="*/ 38 h 117"/>
                  <a:gd name="T14" fmla="*/ 23 w 25"/>
                  <a:gd name="T15" fmla="*/ 38 h 117"/>
                  <a:gd name="T16" fmla="*/ 23 w 25"/>
                  <a:gd name="T17" fmla="*/ 38 h 117"/>
                  <a:gd name="T18" fmla="*/ 23 w 25"/>
                  <a:gd name="T19" fmla="*/ 39 h 117"/>
                  <a:gd name="T20" fmla="*/ 23 w 25"/>
                  <a:gd name="T21" fmla="*/ 39 h 117"/>
                  <a:gd name="T22" fmla="*/ 23 w 25"/>
                  <a:gd name="T23" fmla="*/ 39 h 117"/>
                  <a:gd name="T24" fmla="*/ 25 w 25"/>
                  <a:gd name="T25" fmla="*/ 53 h 117"/>
                  <a:gd name="T26" fmla="*/ 25 w 25"/>
                  <a:gd name="T27" fmla="*/ 53 h 117"/>
                  <a:gd name="T28" fmla="*/ 25 w 25"/>
                  <a:gd name="T29" fmla="*/ 53 h 117"/>
                  <a:gd name="T30" fmla="*/ 25 w 25"/>
                  <a:gd name="T31" fmla="*/ 54 h 117"/>
                  <a:gd name="T32" fmla="*/ 25 w 25"/>
                  <a:gd name="T33" fmla="*/ 54 h 117"/>
                  <a:gd name="T34" fmla="*/ 25 w 25"/>
                  <a:gd name="T35" fmla="*/ 54 h 117"/>
                  <a:gd name="T36" fmla="*/ 25 w 25"/>
                  <a:gd name="T37" fmla="*/ 54 h 117"/>
                  <a:gd name="T38" fmla="*/ 25 w 25"/>
                  <a:gd name="T39" fmla="*/ 55 h 117"/>
                  <a:gd name="T40" fmla="*/ 25 w 25"/>
                  <a:gd name="T41" fmla="*/ 55 h 117"/>
                  <a:gd name="T42" fmla="*/ 25 w 25"/>
                  <a:gd name="T43" fmla="*/ 55 h 117"/>
                  <a:gd name="T44" fmla="*/ 25 w 25"/>
                  <a:gd name="T45" fmla="*/ 55 h 117"/>
                  <a:gd name="T46" fmla="*/ 25 w 25"/>
                  <a:gd name="T47" fmla="*/ 56 h 117"/>
                  <a:gd name="T48" fmla="*/ 25 w 25"/>
                  <a:gd name="T49" fmla="*/ 56 h 117"/>
                  <a:gd name="T50" fmla="*/ 25 w 25"/>
                  <a:gd name="T51" fmla="*/ 56 h 117"/>
                  <a:gd name="T52" fmla="*/ 25 w 25"/>
                  <a:gd name="T53" fmla="*/ 56 h 117"/>
                  <a:gd name="T54" fmla="*/ 25 w 25"/>
                  <a:gd name="T55" fmla="*/ 57 h 117"/>
                  <a:gd name="T56" fmla="*/ 25 w 25"/>
                  <a:gd name="T57" fmla="*/ 57 h 117"/>
                  <a:gd name="T58" fmla="*/ 25 w 25"/>
                  <a:gd name="T59" fmla="*/ 57 h 117"/>
                  <a:gd name="T60" fmla="*/ 25 w 25"/>
                  <a:gd name="T61" fmla="*/ 58 h 117"/>
                  <a:gd name="T62" fmla="*/ 25 w 25"/>
                  <a:gd name="T63" fmla="*/ 58 h 117"/>
                  <a:gd name="T64" fmla="*/ 25 w 25"/>
                  <a:gd name="T65" fmla="*/ 58 h 117"/>
                  <a:gd name="T66" fmla="*/ 25 w 25"/>
                  <a:gd name="T67" fmla="*/ 58 h 117"/>
                  <a:gd name="T68" fmla="*/ 0 w 25"/>
                  <a:gd name="T6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117">
                    <a:moveTo>
                      <a:pt x="17" y="95"/>
                    </a:moveTo>
                    <a:cubicBezTo>
                      <a:pt x="12" y="103"/>
                      <a:pt x="7" y="110"/>
                      <a:pt x="0" y="116"/>
                    </a:cubicBezTo>
                    <a:cubicBezTo>
                      <a:pt x="0" y="117"/>
                      <a:pt x="0" y="117"/>
                      <a:pt x="0" y="117"/>
                    </a:cubicBezTo>
                    <a:cubicBezTo>
                      <a:pt x="7" y="110"/>
                      <a:pt x="12" y="103"/>
                      <a:pt x="17" y="95"/>
                    </a:cubicBezTo>
                    <a:moveTo>
                      <a:pt x="17" y="95"/>
                    </a:moveTo>
                    <a:cubicBezTo>
                      <a:pt x="17" y="95"/>
                      <a:pt x="17" y="95"/>
                      <a:pt x="17" y="95"/>
                    </a:cubicBezTo>
                    <a:cubicBezTo>
                      <a:pt x="17" y="95"/>
                      <a:pt x="17" y="95"/>
                      <a:pt x="17" y="95"/>
                    </a:cubicBezTo>
                    <a:moveTo>
                      <a:pt x="0" y="0"/>
                    </a:moveTo>
                    <a:cubicBezTo>
                      <a:pt x="0" y="0"/>
                      <a:pt x="0" y="0"/>
                      <a:pt x="0" y="0"/>
                    </a:cubicBezTo>
                    <a:cubicBezTo>
                      <a:pt x="11" y="10"/>
                      <a:pt x="19" y="23"/>
                      <a:pt x="23" y="37"/>
                    </a:cubicBezTo>
                    <a:cubicBezTo>
                      <a:pt x="23" y="37"/>
                      <a:pt x="23" y="37"/>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9"/>
                    </a:cubicBezTo>
                    <a:cubicBezTo>
                      <a:pt x="23" y="39"/>
                      <a:pt x="23" y="39"/>
                      <a:pt x="23" y="39"/>
                    </a:cubicBezTo>
                    <a:cubicBezTo>
                      <a:pt x="23" y="39"/>
                      <a:pt x="23" y="39"/>
                      <a:pt x="23" y="39"/>
                    </a:cubicBezTo>
                    <a:cubicBezTo>
                      <a:pt x="23" y="39"/>
                      <a:pt x="23" y="39"/>
                      <a:pt x="23" y="39"/>
                    </a:cubicBezTo>
                    <a:cubicBezTo>
                      <a:pt x="23" y="39"/>
                      <a:pt x="23" y="39"/>
                      <a:pt x="23" y="39"/>
                    </a:cubicBezTo>
                    <a:cubicBezTo>
                      <a:pt x="23" y="39"/>
                      <a:pt x="23" y="39"/>
                      <a:pt x="23" y="39"/>
                    </a:cubicBezTo>
                    <a:cubicBezTo>
                      <a:pt x="24" y="44"/>
                      <a:pt x="25" y="48"/>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35"/>
                      <a:pt x="16" y="15"/>
                      <a:pt x="0" y="0"/>
                    </a:cubicBezTo>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ṡḷîḑe">
                <a:extLst>
                  <a:ext uri="{FF2B5EF4-FFF2-40B4-BE49-F238E27FC236}">
                    <a16:creationId xmlns:a16="http://schemas.microsoft.com/office/drawing/2014/main" id="{4349CB30-85E8-4FB2-B369-9638CC37B9D7}"/>
                  </a:ext>
                </a:extLst>
              </p:cNvPr>
              <p:cNvSpPr/>
              <p:nvPr/>
            </p:nvSpPr>
            <p:spPr bwMode="auto">
              <a:xfrm>
                <a:off x="6162675" y="3947663"/>
                <a:ext cx="85725" cy="390525"/>
              </a:xfrm>
              <a:custGeom>
                <a:avLst/>
                <a:gdLst>
                  <a:gd name="T0" fmla="*/ 1 w 25"/>
                  <a:gd name="T1" fmla="*/ 116 h 116"/>
                  <a:gd name="T2" fmla="*/ 0 w 25"/>
                  <a:gd name="T3" fmla="*/ 116 h 116"/>
                  <a:gd name="T4" fmla="*/ 17 w 25"/>
                  <a:gd name="T5" fmla="*/ 95 h 116"/>
                  <a:gd name="T6" fmla="*/ 20 w 25"/>
                  <a:gd name="T7" fmla="*/ 86 h 116"/>
                  <a:gd name="T8" fmla="*/ 25 w 25"/>
                  <a:gd name="T9" fmla="*/ 58 h 116"/>
                  <a:gd name="T10" fmla="*/ 25 w 25"/>
                  <a:gd name="T11" fmla="*/ 58 h 116"/>
                  <a:gd name="T12" fmla="*/ 25 w 25"/>
                  <a:gd name="T13" fmla="*/ 58 h 116"/>
                  <a:gd name="T14" fmla="*/ 25 w 25"/>
                  <a:gd name="T15" fmla="*/ 58 h 116"/>
                  <a:gd name="T16" fmla="*/ 25 w 25"/>
                  <a:gd name="T17" fmla="*/ 58 h 116"/>
                  <a:gd name="T18" fmla="*/ 25 w 25"/>
                  <a:gd name="T19" fmla="*/ 58 h 116"/>
                  <a:gd name="T20" fmla="*/ 25 w 25"/>
                  <a:gd name="T21" fmla="*/ 57 h 116"/>
                  <a:gd name="T22" fmla="*/ 25 w 25"/>
                  <a:gd name="T23" fmla="*/ 57 h 116"/>
                  <a:gd name="T24" fmla="*/ 25 w 25"/>
                  <a:gd name="T25" fmla="*/ 57 h 116"/>
                  <a:gd name="T26" fmla="*/ 25 w 25"/>
                  <a:gd name="T27" fmla="*/ 57 h 116"/>
                  <a:gd name="T28" fmla="*/ 25 w 25"/>
                  <a:gd name="T29" fmla="*/ 57 h 116"/>
                  <a:gd name="T30" fmla="*/ 25 w 25"/>
                  <a:gd name="T31" fmla="*/ 56 h 116"/>
                  <a:gd name="T32" fmla="*/ 25 w 25"/>
                  <a:gd name="T33" fmla="*/ 56 h 116"/>
                  <a:gd name="T34" fmla="*/ 25 w 25"/>
                  <a:gd name="T35" fmla="*/ 56 h 116"/>
                  <a:gd name="T36" fmla="*/ 25 w 25"/>
                  <a:gd name="T37" fmla="*/ 56 h 116"/>
                  <a:gd name="T38" fmla="*/ 25 w 25"/>
                  <a:gd name="T39" fmla="*/ 56 h 116"/>
                  <a:gd name="T40" fmla="*/ 25 w 25"/>
                  <a:gd name="T41" fmla="*/ 56 h 116"/>
                  <a:gd name="T42" fmla="*/ 25 w 25"/>
                  <a:gd name="T43" fmla="*/ 55 h 116"/>
                  <a:gd name="T44" fmla="*/ 25 w 25"/>
                  <a:gd name="T45" fmla="*/ 55 h 116"/>
                  <a:gd name="T46" fmla="*/ 25 w 25"/>
                  <a:gd name="T47" fmla="*/ 55 h 116"/>
                  <a:gd name="T48" fmla="*/ 25 w 25"/>
                  <a:gd name="T49" fmla="*/ 55 h 116"/>
                  <a:gd name="T50" fmla="*/ 25 w 25"/>
                  <a:gd name="T51" fmla="*/ 55 h 116"/>
                  <a:gd name="T52" fmla="*/ 25 w 25"/>
                  <a:gd name="T53" fmla="*/ 55 h 116"/>
                  <a:gd name="T54" fmla="*/ 25 w 25"/>
                  <a:gd name="T55" fmla="*/ 54 h 116"/>
                  <a:gd name="T56" fmla="*/ 25 w 25"/>
                  <a:gd name="T57" fmla="*/ 54 h 116"/>
                  <a:gd name="T58" fmla="*/ 25 w 25"/>
                  <a:gd name="T59" fmla="*/ 54 h 116"/>
                  <a:gd name="T60" fmla="*/ 25 w 25"/>
                  <a:gd name="T61" fmla="*/ 54 h 116"/>
                  <a:gd name="T62" fmla="*/ 25 w 25"/>
                  <a:gd name="T63" fmla="*/ 54 h 116"/>
                  <a:gd name="T64" fmla="*/ 25 w 25"/>
                  <a:gd name="T65" fmla="*/ 54 h 116"/>
                  <a:gd name="T66" fmla="*/ 25 w 25"/>
                  <a:gd name="T67" fmla="*/ 53 h 116"/>
                  <a:gd name="T68" fmla="*/ 25 w 25"/>
                  <a:gd name="T69" fmla="*/ 53 h 116"/>
                  <a:gd name="T70" fmla="*/ 25 w 25"/>
                  <a:gd name="T71" fmla="*/ 53 h 116"/>
                  <a:gd name="T72" fmla="*/ 25 w 25"/>
                  <a:gd name="T73" fmla="*/ 53 h 116"/>
                  <a:gd name="T74" fmla="*/ 23 w 25"/>
                  <a:gd name="T75" fmla="*/ 39 h 116"/>
                  <a:gd name="T76" fmla="*/ 23 w 25"/>
                  <a:gd name="T77" fmla="*/ 39 h 116"/>
                  <a:gd name="T78" fmla="*/ 23 w 25"/>
                  <a:gd name="T79" fmla="*/ 39 h 116"/>
                  <a:gd name="T80" fmla="*/ 23 w 25"/>
                  <a:gd name="T81" fmla="*/ 39 h 116"/>
                  <a:gd name="T82" fmla="*/ 23 w 25"/>
                  <a:gd name="T83" fmla="*/ 39 h 116"/>
                  <a:gd name="T84" fmla="*/ 23 w 25"/>
                  <a:gd name="T85" fmla="*/ 38 h 116"/>
                  <a:gd name="T86" fmla="*/ 23 w 25"/>
                  <a:gd name="T87" fmla="*/ 38 h 116"/>
                  <a:gd name="T88" fmla="*/ 23 w 25"/>
                  <a:gd name="T89" fmla="*/ 38 h 116"/>
                  <a:gd name="T90" fmla="*/ 23 w 25"/>
                  <a:gd name="T91" fmla="*/ 38 h 116"/>
                  <a:gd name="T92" fmla="*/ 23 w 25"/>
                  <a:gd name="T93" fmla="*/ 38 h 116"/>
                  <a:gd name="T94" fmla="*/ 23 w 25"/>
                  <a:gd name="T95" fmla="*/ 38 h 116"/>
                  <a:gd name="T96" fmla="*/ 0 w 25"/>
                  <a:gd name="T97" fmla="*/ 1 h 116"/>
                  <a:gd name="T98" fmla="*/ 23 w 25"/>
                  <a:gd name="T99" fmla="*/ 3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 h="116">
                    <a:moveTo>
                      <a:pt x="20" y="86"/>
                    </a:moveTo>
                    <a:cubicBezTo>
                      <a:pt x="16" y="98"/>
                      <a:pt x="9" y="108"/>
                      <a:pt x="1" y="116"/>
                    </a:cubicBezTo>
                    <a:cubicBezTo>
                      <a:pt x="0" y="116"/>
                      <a:pt x="0" y="116"/>
                      <a:pt x="0" y="116"/>
                    </a:cubicBezTo>
                    <a:cubicBezTo>
                      <a:pt x="0" y="116"/>
                      <a:pt x="0" y="116"/>
                      <a:pt x="0" y="116"/>
                    </a:cubicBezTo>
                    <a:cubicBezTo>
                      <a:pt x="7" y="110"/>
                      <a:pt x="12" y="103"/>
                      <a:pt x="17" y="95"/>
                    </a:cubicBezTo>
                    <a:cubicBezTo>
                      <a:pt x="17" y="95"/>
                      <a:pt x="17" y="95"/>
                      <a:pt x="17" y="95"/>
                    </a:cubicBezTo>
                    <a:cubicBezTo>
                      <a:pt x="17" y="95"/>
                      <a:pt x="17" y="95"/>
                      <a:pt x="17" y="95"/>
                    </a:cubicBezTo>
                    <a:cubicBezTo>
                      <a:pt x="18" y="92"/>
                      <a:pt x="19" y="89"/>
                      <a:pt x="20" y="86"/>
                    </a:cubicBezTo>
                    <a:moveTo>
                      <a:pt x="25" y="58"/>
                    </a:moveTo>
                    <a:cubicBezTo>
                      <a:pt x="25" y="58"/>
                      <a:pt x="25" y="58"/>
                      <a:pt x="25" y="58"/>
                    </a:cubicBezTo>
                    <a:cubicBezTo>
                      <a:pt x="25" y="58"/>
                      <a:pt x="25" y="58"/>
                      <a:pt x="25" y="58"/>
                    </a:cubicBezTo>
                    <a:cubicBezTo>
                      <a:pt x="25" y="58"/>
                      <a:pt x="25" y="58"/>
                      <a:pt x="25" y="58"/>
                    </a:cubicBezTo>
                    <a:moveTo>
                      <a:pt x="25" y="58"/>
                    </a:moveTo>
                    <a:cubicBezTo>
                      <a:pt x="25" y="58"/>
                      <a:pt x="25" y="58"/>
                      <a:pt x="25" y="58"/>
                    </a:cubicBezTo>
                    <a:cubicBezTo>
                      <a:pt x="25" y="58"/>
                      <a:pt x="25" y="58"/>
                      <a:pt x="25" y="58"/>
                    </a:cubicBezTo>
                    <a:moveTo>
                      <a:pt x="25" y="58"/>
                    </a:moveTo>
                    <a:cubicBezTo>
                      <a:pt x="25" y="58"/>
                      <a:pt x="25" y="58"/>
                      <a:pt x="25" y="58"/>
                    </a:cubicBezTo>
                    <a:cubicBezTo>
                      <a:pt x="25" y="58"/>
                      <a:pt x="25" y="58"/>
                      <a:pt x="25" y="58"/>
                    </a:cubicBezTo>
                    <a:moveTo>
                      <a:pt x="25" y="57"/>
                    </a:moveTo>
                    <a:cubicBezTo>
                      <a:pt x="25" y="57"/>
                      <a:pt x="25" y="57"/>
                      <a:pt x="25" y="58"/>
                    </a:cubicBezTo>
                    <a:cubicBezTo>
                      <a:pt x="25" y="57"/>
                      <a:pt x="25" y="57"/>
                      <a:pt x="25" y="57"/>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3" y="39"/>
                    </a:moveTo>
                    <a:cubicBezTo>
                      <a:pt x="23" y="39"/>
                      <a:pt x="23" y="39"/>
                      <a:pt x="23" y="39"/>
                    </a:cubicBezTo>
                    <a:cubicBezTo>
                      <a:pt x="23" y="39"/>
                      <a:pt x="23" y="39"/>
                      <a:pt x="23" y="39"/>
                    </a:cubicBezTo>
                    <a:moveTo>
                      <a:pt x="23" y="39"/>
                    </a:moveTo>
                    <a:cubicBezTo>
                      <a:pt x="23" y="39"/>
                      <a:pt x="23" y="39"/>
                      <a:pt x="23" y="39"/>
                    </a:cubicBezTo>
                    <a:cubicBezTo>
                      <a:pt x="23" y="39"/>
                      <a:pt x="23" y="39"/>
                      <a:pt x="23" y="39"/>
                    </a:cubicBezTo>
                    <a:moveTo>
                      <a:pt x="23" y="39"/>
                    </a:moveTo>
                    <a:cubicBezTo>
                      <a:pt x="23" y="39"/>
                      <a:pt x="23" y="39"/>
                      <a:pt x="23" y="39"/>
                    </a:cubicBezTo>
                    <a:cubicBezTo>
                      <a:pt x="23" y="39"/>
                      <a:pt x="23" y="39"/>
                      <a:pt x="23" y="39"/>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0" y="0"/>
                    </a:moveTo>
                    <a:cubicBezTo>
                      <a:pt x="0" y="1"/>
                      <a:pt x="0" y="1"/>
                      <a:pt x="0" y="1"/>
                    </a:cubicBezTo>
                    <a:cubicBezTo>
                      <a:pt x="1" y="1"/>
                      <a:pt x="1" y="1"/>
                      <a:pt x="1" y="1"/>
                    </a:cubicBezTo>
                    <a:cubicBezTo>
                      <a:pt x="11" y="11"/>
                      <a:pt x="19" y="23"/>
                      <a:pt x="23" y="37"/>
                    </a:cubicBezTo>
                    <a:cubicBezTo>
                      <a:pt x="19" y="23"/>
                      <a:pt x="11" y="10"/>
                      <a:pt x="0" y="0"/>
                    </a:cubicBezTo>
                  </a:path>
                </a:pathLst>
              </a:custGeom>
              <a:solidFill>
                <a:srgbClr val="4D96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ṣliḍê">
                <a:extLst>
                  <a:ext uri="{FF2B5EF4-FFF2-40B4-BE49-F238E27FC236}">
                    <a16:creationId xmlns:a16="http://schemas.microsoft.com/office/drawing/2014/main" id="{40356F9F-167F-42C6-8789-0E6396EA63CD}"/>
                  </a:ext>
                </a:extLst>
              </p:cNvPr>
              <p:cNvSpPr/>
              <p:nvPr/>
            </p:nvSpPr>
            <p:spPr bwMode="auto">
              <a:xfrm>
                <a:off x="5334000" y="3876225"/>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close/>
                  </a:path>
                </a:pathLst>
              </a:custGeom>
              <a:solidFill>
                <a:srgbClr val="53A5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şḻiḋè">
                <a:extLst>
                  <a:ext uri="{FF2B5EF4-FFF2-40B4-BE49-F238E27FC236}">
                    <a16:creationId xmlns:a16="http://schemas.microsoft.com/office/drawing/2014/main" id="{8F565B30-AD61-48A9-9440-771ACB08442D}"/>
                  </a:ext>
                </a:extLst>
              </p:cNvPr>
              <p:cNvSpPr/>
              <p:nvPr/>
            </p:nvSpPr>
            <p:spPr bwMode="auto">
              <a:xfrm>
                <a:off x="5334000" y="3876225"/>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ṡļiḓê">
                <a:extLst>
                  <a:ext uri="{FF2B5EF4-FFF2-40B4-BE49-F238E27FC236}">
                    <a16:creationId xmlns:a16="http://schemas.microsoft.com/office/drawing/2014/main" id="{27A3E51E-6D9D-4130-A901-AB09B8C9639D}"/>
                  </a:ext>
                </a:extLst>
              </p:cNvPr>
              <p:cNvSpPr/>
              <p:nvPr/>
            </p:nvSpPr>
            <p:spPr bwMode="auto">
              <a:xfrm>
                <a:off x="5603875" y="3933375"/>
                <a:ext cx="212725" cy="209550"/>
              </a:xfrm>
              <a:custGeom>
                <a:avLst/>
                <a:gdLst>
                  <a:gd name="T0" fmla="*/ 63 w 63"/>
                  <a:gd name="T1" fmla="*/ 0 h 62"/>
                  <a:gd name="T2" fmla="*/ 62 w 63"/>
                  <a:gd name="T3" fmla="*/ 1 h 62"/>
                  <a:gd name="T4" fmla="*/ 50 w 63"/>
                  <a:gd name="T5" fmla="*/ 12 h 62"/>
                  <a:gd name="T6" fmla="*/ 0 w 63"/>
                  <a:gd name="T7" fmla="*/ 62 h 62"/>
                  <a:gd name="T8" fmla="*/ 0 w 63"/>
                  <a:gd name="T9" fmla="*/ 62 h 62"/>
                  <a:gd name="T10" fmla="*/ 50 w 63"/>
                  <a:gd name="T11" fmla="*/ 12 h 62"/>
                  <a:gd name="T12" fmla="*/ 62 w 63"/>
                  <a:gd name="T13" fmla="*/ 1 h 62"/>
                  <a:gd name="T14" fmla="*/ 63 w 6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2">
                    <a:moveTo>
                      <a:pt x="63" y="0"/>
                    </a:moveTo>
                    <a:cubicBezTo>
                      <a:pt x="63" y="0"/>
                      <a:pt x="62" y="0"/>
                      <a:pt x="62" y="1"/>
                    </a:cubicBezTo>
                    <a:cubicBezTo>
                      <a:pt x="50" y="12"/>
                      <a:pt x="50" y="12"/>
                      <a:pt x="50" y="12"/>
                    </a:cubicBezTo>
                    <a:cubicBezTo>
                      <a:pt x="0" y="62"/>
                      <a:pt x="0" y="62"/>
                      <a:pt x="0" y="62"/>
                    </a:cubicBezTo>
                    <a:cubicBezTo>
                      <a:pt x="0" y="62"/>
                      <a:pt x="0" y="62"/>
                      <a:pt x="0" y="62"/>
                    </a:cubicBezTo>
                    <a:cubicBezTo>
                      <a:pt x="50" y="12"/>
                      <a:pt x="50" y="12"/>
                      <a:pt x="50" y="12"/>
                    </a:cubicBezTo>
                    <a:cubicBezTo>
                      <a:pt x="62" y="1"/>
                      <a:pt x="62" y="1"/>
                      <a:pt x="62" y="1"/>
                    </a:cubicBezTo>
                    <a:cubicBezTo>
                      <a:pt x="62" y="0"/>
                      <a:pt x="63" y="0"/>
                      <a:pt x="63" y="0"/>
                    </a:cubicBezTo>
                  </a:path>
                </a:pathLst>
              </a:custGeom>
              <a:solidFill>
                <a:srgbClr val="4989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ļiḓè">
                <a:extLst>
                  <a:ext uri="{FF2B5EF4-FFF2-40B4-BE49-F238E27FC236}">
                    <a16:creationId xmlns:a16="http://schemas.microsoft.com/office/drawing/2014/main" id="{B9A6F816-889D-4C70-ABE1-4B4F9F7C8E73}"/>
                  </a:ext>
                </a:extLst>
              </p:cNvPr>
              <p:cNvSpPr/>
              <p:nvPr/>
            </p:nvSpPr>
            <p:spPr bwMode="auto">
              <a:xfrm>
                <a:off x="5334000" y="4142925"/>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 name="T10" fmla="*/ 170 w 170"/>
                  <a:gd name="T11" fmla="*/ 0 h 170"/>
                </a:gdLst>
                <a:ahLst/>
                <a:cxnLst>
                  <a:cxn ang="0">
                    <a:pos x="T0" y="T1"/>
                  </a:cxn>
                  <a:cxn ang="0">
                    <a:pos x="T2" y="T3"/>
                  </a:cxn>
                  <a:cxn ang="0">
                    <a:pos x="T4" y="T5"/>
                  </a:cxn>
                  <a:cxn ang="0">
                    <a:pos x="T6" y="T7"/>
                  </a:cxn>
                  <a:cxn ang="0">
                    <a:pos x="T8" y="T9"/>
                  </a:cxn>
                  <a:cxn ang="0">
                    <a:pos x="T10" y="T11"/>
                  </a:cxn>
                </a:cxnLst>
                <a:rect l="0" t="0" r="r" b="b"/>
                <a:pathLst>
                  <a:path w="170" h="170">
                    <a:moveTo>
                      <a:pt x="170" y="0"/>
                    </a:moveTo>
                    <a:lnTo>
                      <a:pt x="170" y="0"/>
                    </a:lnTo>
                    <a:lnTo>
                      <a:pt x="0" y="170"/>
                    </a:lnTo>
                    <a:lnTo>
                      <a:pt x="0" y="170"/>
                    </a:lnTo>
                    <a:lnTo>
                      <a:pt x="170" y="0"/>
                    </a:lnTo>
                    <a:lnTo>
                      <a:pt x="170" y="0"/>
                    </a:lnTo>
                    <a:close/>
                  </a:path>
                </a:pathLst>
              </a:custGeom>
              <a:solidFill>
                <a:srgbClr val="53A5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ṡḷîďè">
                <a:extLst>
                  <a:ext uri="{FF2B5EF4-FFF2-40B4-BE49-F238E27FC236}">
                    <a16:creationId xmlns:a16="http://schemas.microsoft.com/office/drawing/2014/main" id="{1ECF8308-81DB-4866-9B0C-05F9FCF8A4CE}"/>
                  </a:ext>
                </a:extLst>
              </p:cNvPr>
              <p:cNvSpPr/>
              <p:nvPr/>
            </p:nvSpPr>
            <p:spPr bwMode="auto">
              <a:xfrm>
                <a:off x="5334000" y="4142925"/>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 name="T10" fmla="*/ 170 w 170"/>
                  <a:gd name="T11" fmla="*/ 0 h 170"/>
                </a:gdLst>
                <a:ahLst/>
                <a:cxnLst>
                  <a:cxn ang="0">
                    <a:pos x="T0" y="T1"/>
                  </a:cxn>
                  <a:cxn ang="0">
                    <a:pos x="T2" y="T3"/>
                  </a:cxn>
                  <a:cxn ang="0">
                    <a:pos x="T4" y="T5"/>
                  </a:cxn>
                  <a:cxn ang="0">
                    <a:pos x="T6" y="T7"/>
                  </a:cxn>
                  <a:cxn ang="0">
                    <a:pos x="T8" y="T9"/>
                  </a:cxn>
                  <a:cxn ang="0">
                    <a:pos x="T10" y="T11"/>
                  </a:cxn>
                </a:cxnLst>
                <a:rect l="0" t="0" r="r" b="b"/>
                <a:pathLst>
                  <a:path w="170" h="170">
                    <a:moveTo>
                      <a:pt x="170" y="0"/>
                    </a:moveTo>
                    <a:lnTo>
                      <a:pt x="170" y="0"/>
                    </a:lnTo>
                    <a:lnTo>
                      <a:pt x="0" y="170"/>
                    </a:lnTo>
                    <a:lnTo>
                      <a:pt x="0" y="170"/>
                    </a:lnTo>
                    <a:lnTo>
                      <a:pt x="170" y="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ṡ1ïḋé">
                <a:extLst>
                  <a:ext uri="{FF2B5EF4-FFF2-40B4-BE49-F238E27FC236}">
                    <a16:creationId xmlns:a16="http://schemas.microsoft.com/office/drawing/2014/main" id="{9212BBE0-653D-4352-B626-D0301C69A8F9}"/>
                  </a:ext>
                </a:extLst>
              </p:cNvPr>
              <p:cNvSpPr/>
              <p:nvPr/>
            </p:nvSpPr>
            <p:spPr bwMode="auto">
              <a:xfrm>
                <a:off x="5700713" y="4242938"/>
                <a:ext cx="280988" cy="169863"/>
              </a:xfrm>
              <a:custGeom>
                <a:avLst/>
                <a:gdLst>
                  <a:gd name="T0" fmla="*/ 83 w 83"/>
                  <a:gd name="T1" fmla="*/ 50 h 50"/>
                  <a:gd name="T2" fmla="*/ 83 w 83"/>
                  <a:gd name="T3" fmla="*/ 50 h 50"/>
                  <a:gd name="T4" fmla="*/ 83 w 83"/>
                  <a:gd name="T5" fmla="*/ 50 h 50"/>
                  <a:gd name="T6" fmla="*/ 0 w 83"/>
                  <a:gd name="T7" fmla="*/ 0 h 50"/>
                  <a:gd name="T8" fmla="*/ 21 w 83"/>
                  <a:gd name="T9" fmla="*/ 21 h 50"/>
                  <a:gd name="T10" fmla="*/ 33 w 83"/>
                  <a:gd name="T11" fmla="*/ 32 h 50"/>
                  <a:gd name="T12" fmla="*/ 44 w 83"/>
                  <a:gd name="T13" fmla="*/ 40 h 50"/>
                  <a:gd name="T14" fmla="*/ 33 w 83"/>
                  <a:gd name="T15" fmla="*/ 32 h 50"/>
                  <a:gd name="T16" fmla="*/ 21 w 83"/>
                  <a:gd name="T17" fmla="*/ 21 h 50"/>
                  <a:gd name="T18" fmla="*/ 0 w 83"/>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50">
                    <a:moveTo>
                      <a:pt x="83" y="50"/>
                    </a:moveTo>
                    <a:cubicBezTo>
                      <a:pt x="83" y="50"/>
                      <a:pt x="83" y="50"/>
                      <a:pt x="83" y="50"/>
                    </a:cubicBezTo>
                    <a:cubicBezTo>
                      <a:pt x="83" y="50"/>
                      <a:pt x="83" y="50"/>
                      <a:pt x="83" y="50"/>
                    </a:cubicBezTo>
                    <a:moveTo>
                      <a:pt x="0" y="0"/>
                    </a:moveTo>
                    <a:cubicBezTo>
                      <a:pt x="21" y="21"/>
                      <a:pt x="21" y="21"/>
                      <a:pt x="21" y="21"/>
                    </a:cubicBezTo>
                    <a:cubicBezTo>
                      <a:pt x="33" y="32"/>
                      <a:pt x="33" y="32"/>
                      <a:pt x="33" y="32"/>
                    </a:cubicBezTo>
                    <a:cubicBezTo>
                      <a:pt x="36" y="35"/>
                      <a:pt x="40" y="38"/>
                      <a:pt x="44" y="40"/>
                    </a:cubicBezTo>
                    <a:cubicBezTo>
                      <a:pt x="40" y="38"/>
                      <a:pt x="36" y="35"/>
                      <a:pt x="33" y="32"/>
                    </a:cubicBezTo>
                    <a:cubicBezTo>
                      <a:pt x="21" y="21"/>
                      <a:pt x="21" y="21"/>
                      <a:pt x="21" y="21"/>
                    </a:cubicBezTo>
                    <a:cubicBezTo>
                      <a:pt x="0" y="0"/>
                      <a:pt x="0" y="0"/>
                      <a:pt x="0" y="0"/>
                    </a:cubicBezTo>
                  </a:path>
                </a:pathLst>
              </a:custGeom>
              <a:solidFill>
                <a:srgbClr val="4989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ṡļïďe">
                <a:extLst>
                  <a:ext uri="{FF2B5EF4-FFF2-40B4-BE49-F238E27FC236}">
                    <a16:creationId xmlns:a16="http://schemas.microsoft.com/office/drawing/2014/main" id="{0FCFF5BD-941E-487D-9345-FBD6D4AD9762}"/>
                  </a:ext>
                </a:extLst>
              </p:cNvPr>
              <p:cNvSpPr/>
              <p:nvPr/>
            </p:nvSpPr>
            <p:spPr bwMode="auto">
              <a:xfrm>
                <a:off x="5943600" y="2949125"/>
                <a:ext cx="85725" cy="195263"/>
              </a:xfrm>
              <a:custGeom>
                <a:avLst/>
                <a:gdLst>
                  <a:gd name="T0" fmla="*/ 25 w 25"/>
                  <a:gd name="T1" fmla="*/ 0 h 58"/>
                  <a:gd name="T2" fmla="*/ 0 w 25"/>
                  <a:gd name="T3" fmla="*/ 58 h 58"/>
                  <a:gd name="T4" fmla="*/ 0 w 25"/>
                  <a:gd name="T5" fmla="*/ 58 h 58"/>
                  <a:gd name="T6" fmla="*/ 0 w 25"/>
                  <a:gd name="T7" fmla="*/ 57 h 58"/>
                  <a:gd name="T8" fmla="*/ 0 w 25"/>
                  <a:gd name="T9" fmla="*/ 57 h 58"/>
                  <a:gd name="T10" fmla="*/ 0 w 25"/>
                  <a:gd name="T11" fmla="*/ 57 h 58"/>
                  <a:gd name="T12" fmla="*/ 0 w 25"/>
                  <a:gd name="T13" fmla="*/ 57 h 58"/>
                  <a:gd name="T14" fmla="*/ 0 w 25"/>
                  <a:gd name="T15" fmla="*/ 57 h 58"/>
                  <a:gd name="T16" fmla="*/ 0 w 25"/>
                  <a:gd name="T17" fmla="*/ 57 h 58"/>
                  <a:gd name="T18" fmla="*/ 0 w 25"/>
                  <a:gd name="T19" fmla="*/ 57 h 58"/>
                  <a:gd name="T20" fmla="*/ 0 w 25"/>
                  <a:gd name="T21" fmla="*/ 57 h 58"/>
                  <a:gd name="T22" fmla="*/ 0 w 25"/>
                  <a:gd name="T23" fmla="*/ 56 h 58"/>
                  <a:gd name="T24" fmla="*/ 0 w 25"/>
                  <a:gd name="T25" fmla="*/ 56 h 58"/>
                  <a:gd name="T26" fmla="*/ 0 w 25"/>
                  <a:gd name="T27" fmla="*/ 56 h 58"/>
                  <a:gd name="T28" fmla="*/ 0 w 25"/>
                  <a:gd name="T29" fmla="*/ 56 h 58"/>
                  <a:gd name="T30" fmla="*/ 0 w 25"/>
                  <a:gd name="T31" fmla="*/ 56 h 58"/>
                  <a:gd name="T32" fmla="*/ 0 w 25"/>
                  <a:gd name="T33" fmla="*/ 56 h 58"/>
                  <a:gd name="T34" fmla="*/ 0 w 25"/>
                  <a:gd name="T35" fmla="*/ 56 h 58"/>
                  <a:gd name="T36" fmla="*/ 0 w 25"/>
                  <a:gd name="T37" fmla="*/ 56 h 58"/>
                  <a:gd name="T38" fmla="*/ 0 w 25"/>
                  <a:gd name="T39" fmla="*/ 55 h 58"/>
                  <a:gd name="T40" fmla="*/ 0 w 25"/>
                  <a:gd name="T41" fmla="*/ 55 h 58"/>
                  <a:gd name="T42" fmla="*/ 0 w 25"/>
                  <a:gd name="T43" fmla="*/ 55 h 58"/>
                  <a:gd name="T44" fmla="*/ 0 w 25"/>
                  <a:gd name="T45" fmla="*/ 55 h 58"/>
                  <a:gd name="T46" fmla="*/ 0 w 25"/>
                  <a:gd name="T47" fmla="*/ 55 h 58"/>
                  <a:gd name="T48" fmla="*/ 0 w 25"/>
                  <a:gd name="T49" fmla="*/ 55 h 58"/>
                  <a:gd name="T50" fmla="*/ 0 w 25"/>
                  <a:gd name="T51" fmla="*/ 55 h 58"/>
                  <a:gd name="T52" fmla="*/ 0 w 25"/>
                  <a:gd name="T53" fmla="*/ 54 h 58"/>
                  <a:gd name="T54" fmla="*/ 0 w 25"/>
                  <a:gd name="T55" fmla="*/ 54 h 58"/>
                  <a:gd name="T56" fmla="*/ 0 w 25"/>
                  <a:gd name="T57" fmla="*/ 54 h 58"/>
                  <a:gd name="T58" fmla="*/ 0 w 25"/>
                  <a:gd name="T59" fmla="*/ 54 h 58"/>
                  <a:gd name="T60" fmla="*/ 0 w 25"/>
                  <a:gd name="T61" fmla="*/ 54 h 58"/>
                  <a:gd name="T62" fmla="*/ 0 w 25"/>
                  <a:gd name="T63" fmla="*/ 54 h 58"/>
                  <a:gd name="T64" fmla="*/ 0 w 25"/>
                  <a:gd name="T65" fmla="*/ 54 h 58"/>
                  <a:gd name="T66" fmla="*/ 0 w 25"/>
                  <a:gd name="T67" fmla="*/ 54 h 58"/>
                  <a:gd name="T68" fmla="*/ 0 w 25"/>
                  <a:gd name="T69" fmla="*/ 53 h 58"/>
                  <a:gd name="T70" fmla="*/ 0 w 25"/>
                  <a:gd name="T71" fmla="*/ 53 h 58"/>
                  <a:gd name="T72" fmla="*/ 0 w 25"/>
                  <a:gd name="T73" fmla="*/ 53 h 58"/>
                  <a:gd name="T74" fmla="*/ 0 w 25"/>
                  <a:gd name="T75" fmla="*/ 53 h 58"/>
                  <a:gd name="T76" fmla="*/ 0 w 25"/>
                  <a:gd name="T77" fmla="*/ 53 h 58"/>
                  <a:gd name="T78" fmla="*/ 0 w 25"/>
                  <a:gd name="T79" fmla="*/ 53 h 58"/>
                  <a:gd name="T80" fmla="*/ 0 w 25"/>
                  <a:gd name="T81" fmla="*/ 53 h 58"/>
                  <a:gd name="T82" fmla="*/ 0 w 25"/>
                  <a:gd name="T83" fmla="*/ 53 h 58"/>
                  <a:gd name="T84" fmla="*/ 0 w 25"/>
                  <a:gd name="T85" fmla="*/ 52 h 58"/>
                  <a:gd name="T86" fmla="*/ 0 w 25"/>
                  <a:gd name="T87" fmla="*/ 52 h 58"/>
                  <a:gd name="T88" fmla="*/ 3 w 25"/>
                  <a:gd name="T89" fmla="*/ 36 h 58"/>
                  <a:gd name="T90" fmla="*/ 3 w 25"/>
                  <a:gd name="T91" fmla="*/ 36 h 58"/>
                  <a:gd name="T92" fmla="*/ 3 w 25"/>
                  <a:gd name="T93" fmla="*/ 36 h 58"/>
                  <a:gd name="T94" fmla="*/ 3 w 25"/>
                  <a:gd name="T95" fmla="*/ 36 h 58"/>
                  <a:gd name="T96" fmla="*/ 3 w 25"/>
                  <a:gd name="T97" fmla="*/ 35 h 58"/>
                  <a:gd name="T98" fmla="*/ 3 w 25"/>
                  <a:gd name="T99" fmla="*/ 35 h 58"/>
                  <a:gd name="T100" fmla="*/ 3 w 25"/>
                  <a:gd name="T101" fmla="*/ 35 h 58"/>
                  <a:gd name="T102" fmla="*/ 3 w 25"/>
                  <a:gd name="T103" fmla="*/ 35 h 58"/>
                  <a:gd name="T104" fmla="*/ 3 w 25"/>
                  <a:gd name="T105" fmla="*/ 35 h 58"/>
                  <a:gd name="T106" fmla="*/ 25 w 25"/>
                  <a:gd name="T107" fmla="*/ 0 h 58"/>
                  <a:gd name="T108" fmla="*/ 25 w 25"/>
                  <a:gd name="T10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 h="58">
                    <a:moveTo>
                      <a:pt x="25" y="0"/>
                    </a:moveTo>
                    <a:cubicBezTo>
                      <a:pt x="9" y="14"/>
                      <a:pt x="0" y="35"/>
                      <a:pt x="0" y="58"/>
                    </a:cubicBezTo>
                    <a:cubicBezTo>
                      <a:pt x="0" y="58"/>
                      <a:pt x="0" y="58"/>
                      <a:pt x="0" y="58"/>
                    </a:cubicBezTo>
                    <a:cubicBezTo>
                      <a:pt x="0" y="58"/>
                      <a:pt x="0" y="58"/>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2"/>
                      <a:pt x="0" y="52"/>
                    </a:cubicBezTo>
                    <a:cubicBezTo>
                      <a:pt x="0" y="52"/>
                      <a:pt x="0" y="52"/>
                      <a:pt x="0" y="52"/>
                    </a:cubicBezTo>
                    <a:cubicBezTo>
                      <a:pt x="0" y="47"/>
                      <a:pt x="1" y="41"/>
                      <a:pt x="3" y="36"/>
                    </a:cubicBezTo>
                    <a:cubicBezTo>
                      <a:pt x="3" y="36"/>
                      <a:pt x="3" y="36"/>
                      <a:pt x="3" y="36"/>
                    </a:cubicBezTo>
                    <a:cubicBezTo>
                      <a:pt x="3" y="36"/>
                      <a:pt x="3" y="36"/>
                      <a:pt x="3" y="36"/>
                    </a:cubicBezTo>
                    <a:cubicBezTo>
                      <a:pt x="3" y="36"/>
                      <a:pt x="3" y="36"/>
                      <a:pt x="3" y="36"/>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7" y="21"/>
                      <a:pt x="15" y="9"/>
                      <a:pt x="25" y="0"/>
                    </a:cubicBezTo>
                    <a:cubicBezTo>
                      <a:pt x="25" y="0"/>
                      <a:pt x="25" y="0"/>
                      <a:pt x="25" y="0"/>
                    </a:cubicBezTo>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ṡḷïḓé">
                <a:extLst>
                  <a:ext uri="{FF2B5EF4-FFF2-40B4-BE49-F238E27FC236}">
                    <a16:creationId xmlns:a16="http://schemas.microsoft.com/office/drawing/2014/main" id="{9CAAA08C-5681-4EE8-8CA5-8B99B7CE74C2}"/>
                  </a:ext>
                </a:extLst>
              </p:cNvPr>
              <p:cNvSpPr/>
              <p:nvPr/>
            </p:nvSpPr>
            <p:spPr bwMode="auto">
              <a:xfrm>
                <a:off x="5943600" y="2949125"/>
                <a:ext cx="85725" cy="195263"/>
              </a:xfrm>
              <a:custGeom>
                <a:avLst/>
                <a:gdLst>
                  <a:gd name="T0" fmla="*/ 0 w 25"/>
                  <a:gd name="T1" fmla="*/ 58 h 58"/>
                  <a:gd name="T2" fmla="*/ 0 w 25"/>
                  <a:gd name="T3" fmla="*/ 57 h 58"/>
                  <a:gd name="T4" fmla="*/ 0 w 25"/>
                  <a:gd name="T5" fmla="*/ 57 h 58"/>
                  <a:gd name="T6" fmla="*/ 0 w 25"/>
                  <a:gd name="T7" fmla="*/ 57 h 58"/>
                  <a:gd name="T8" fmla="*/ 0 w 25"/>
                  <a:gd name="T9" fmla="*/ 57 h 58"/>
                  <a:gd name="T10" fmla="*/ 0 w 25"/>
                  <a:gd name="T11" fmla="*/ 57 h 58"/>
                  <a:gd name="T12" fmla="*/ 0 w 25"/>
                  <a:gd name="T13" fmla="*/ 56 h 58"/>
                  <a:gd name="T14" fmla="*/ 0 w 25"/>
                  <a:gd name="T15" fmla="*/ 56 h 58"/>
                  <a:gd name="T16" fmla="*/ 0 w 25"/>
                  <a:gd name="T17" fmla="*/ 56 h 58"/>
                  <a:gd name="T18" fmla="*/ 0 w 25"/>
                  <a:gd name="T19" fmla="*/ 56 h 58"/>
                  <a:gd name="T20" fmla="*/ 0 w 25"/>
                  <a:gd name="T21" fmla="*/ 56 h 58"/>
                  <a:gd name="T22" fmla="*/ 0 w 25"/>
                  <a:gd name="T23" fmla="*/ 56 h 58"/>
                  <a:gd name="T24" fmla="*/ 0 w 25"/>
                  <a:gd name="T25" fmla="*/ 55 h 58"/>
                  <a:gd name="T26" fmla="*/ 0 w 25"/>
                  <a:gd name="T27" fmla="*/ 55 h 58"/>
                  <a:gd name="T28" fmla="*/ 0 w 25"/>
                  <a:gd name="T29" fmla="*/ 55 h 58"/>
                  <a:gd name="T30" fmla="*/ 0 w 25"/>
                  <a:gd name="T31" fmla="*/ 55 h 58"/>
                  <a:gd name="T32" fmla="*/ 0 w 25"/>
                  <a:gd name="T33" fmla="*/ 55 h 58"/>
                  <a:gd name="T34" fmla="*/ 0 w 25"/>
                  <a:gd name="T35" fmla="*/ 55 h 58"/>
                  <a:gd name="T36" fmla="*/ 0 w 25"/>
                  <a:gd name="T37" fmla="*/ 54 h 58"/>
                  <a:gd name="T38" fmla="*/ 0 w 25"/>
                  <a:gd name="T39" fmla="*/ 54 h 58"/>
                  <a:gd name="T40" fmla="*/ 0 w 25"/>
                  <a:gd name="T41" fmla="*/ 54 h 58"/>
                  <a:gd name="T42" fmla="*/ 0 w 25"/>
                  <a:gd name="T43" fmla="*/ 54 h 58"/>
                  <a:gd name="T44" fmla="*/ 0 w 25"/>
                  <a:gd name="T45" fmla="*/ 54 h 58"/>
                  <a:gd name="T46" fmla="*/ 0 w 25"/>
                  <a:gd name="T47" fmla="*/ 54 h 58"/>
                  <a:gd name="T48" fmla="*/ 0 w 25"/>
                  <a:gd name="T49" fmla="*/ 53 h 58"/>
                  <a:gd name="T50" fmla="*/ 0 w 25"/>
                  <a:gd name="T51" fmla="*/ 53 h 58"/>
                  <a:gd name="T52" fmla="*/ 0 w 25"/>
                  <a:gd name="T53" fmla="*/ 53 h 58"/>
                  <a:gd name="T54" fmla="*/ 0 w 25"/>
                  <a:gd name="T55" fmla="*/ 53 h 58"/>
                  <a:gd name="T56" fmla="*/ 0 w 25"/>
                  <a:gd name="T57" fmla="*/ 53 h 58"/>
                  <a:gd name="T58" fmla="*/ 0 w 25"/>
                  <a:gd name="T59" fmla="*/ 53 h 58"/>
                  <a:gd name="T60" fmla="*/ 0 w 25"/>
                  <a:gd name="T61" fmla="*/ 52 h 58"/>
                  <a:gd name="T62" fmla="*/ 0 w 25"/>
                  <a:gd name="T63" fmla="*/ 52 h 58"/>
                  <a:gd name="T64" fmla="*/ 3 w 25"/>
                  <a:gd name="T65" fmla="*/ 36 h 58"/>
                  <a:gd name="T66" fmla="*/ 3 w 25"/>
                  <a:gd name="T67" fmla="*/ 36 h 58"/>
                  <a:gd name="T68" fmla="*/ 3 w 25"/>
                  <a:gd name="T69" fmla="*/ 36 h 58"/>
                  <a:gd name="T70" fmla="*/ 3 w 25"/>
                  <a:gd name="T71" fmla="*/ 35 h 58"/>
                  <a:gd name="T72" fmla="*/ 3 w 25"/>
                  <a:gd name="T73" fmla="*/ 35 h 58"/>
                  <a:gd name="T74" fmla="*/ 3 w 25"/>
                  <a:gd name="T75" fmla="*/ 35 h 58"/>
                  <a:gd name="T76" fmla="*/ 3 w 25"/>
                  <a:gd name="T77" fmla="*/ 35 h 58"/>
                  <a:gd name="T78" fmla="*/ 25 w 25"/>
                  <a:gd name="T7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58">
                    <a:moveTo>
                      <a:pt x="0" y="57"/>
                    </a:moveTo>
                    <a:cubicBezTo>
                      <a:pt x="0" y="58"/>
                      <a:pt x="0" y="58"/>
                      <a:pt x="0" y="58"/>
                    </a:cubicBezTo>
                    <a:cubicBezTo>
                      <a:pt x="0" y="58"/>
                      <a:pt x="0" y="58"/>
                      <a:pt x="0" y="58"/>
                    </a:cubicBezTo>
                    <a:cubicBezTo>
                      <a:pt x="0" y="58"/>
                      <a:pt x="0" y="58"/>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6"/>
                    </a:moveTo>
                    <a:cubicBezTo>
                      <a:pt x="0" y="56"/>
                      <a:pt x="0" y="57"/>
                      <a:pt x="0" y="57"/>
                    </a:cubicBezTo>
                    <a:cubicBezTo>
                      <a:pt x="0" y="57"/>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5"/>
                    </a:moveTo>
                    <a:cubicBezTo>
                      <a:pt x="0" y="55"/>
                      <a:pt x="0" y="55"/>
                      <a:pt x="0" y="56"/>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0" y="52"/>
                    </a:moveTo>
                    <a:cubicBezTo>
                      <a:pt x="0" y="52"/>
                      <a:pt x="0" y="52"/>
                      <a:pt x="0" y="52"/>
                    </a:cubicBezTo>
                    <a:cubicBezTo>
                      <a:pt x="0" y="52"/>
                      <a:pt x="0" y="52"/>
                      <a:pt x="0" y="52"/>
                    </a:cubicBezTo>
                    <a:moveTo>
                      <a:pt x="3" y="36"/>
                    </a:moveTo>
                    <a:cubicBezTo>
                      <a:pt x="3" y="36"/>
                      <a:pt x="3" y="36"/>
                      <a:pt x="3" y="36"/>
                    </a:cubicBezTo>
                    <a:cubicBezTo>
                      <a:pt x="3" y="36"/>
                      <a:pt x="3" y="36"/>
                      <a:pt x="3" y="36"/>
                    </a:cubicBezTo>
                    <a:moveTo>
                      <a:pt x="3" y="36"/>
                    </a:moveTo>
                    <a:cubicBezTo>
                      <a:pt x="3" y="36"/>
                      <a:pt x="3" y="36"/>
                      <a:pt x="3" y="36"/>
                    </a:cubicBezTo>
                    <a:cubicBezTo>
                      <a:pt x="3" y="36"/>
                      <a:pt x="3" y="36"/>
                      <a:pt x="3" y="36"/>
                    </a:cubicBezTo>
                    <a:moveTo>
                      <a:pt x="3" y="35"/>
                    </a:moveTo>
                    <a:cubicBezTo>
                      <a:pt x="3" y="35"/>
                      <a:pt x="3" y="35"/>
                      <a:pt x="3" y="35"/>
                    </a:cubicBezTo>
                    <a:cubicBezTo>
                      <a:pt x="3" y="35"/>
                      <a:pt x="3" y="35"/>
                      <a:pt x="3" y="35"/>
                    </a:cubicBezTo>
                    <a:moveTo>
                      <a:pt x="3" y="35"/>
                    </a:moveTo>
                    <a:cubicBezTo>
                      <a:pt x="3" y="35"/>
                      <a:pt x="3" y="35"/>
                      <a:pt x="3" y="35"/>
                    </a:cubicBezTo>
                    <a:cubicBezTo>
                      <a:pt x="3" y="35"/>
                      <a:pt x="3" y="35"/>
                      <a:pt x="3" y="35"/>
                    </a:cubicBezTo>
                    <a:moveTo>
                      <a:pt x="25" y="0"/>
                    </a:moveTo>
                    <a:cubicBezTo>
                      <a:pt x="15" y="9"/>
                      <a:pt x="7" y="21"/>
                      <a:pt x="3" y="35"/>
                    </a:cubicBezTo>
                    <a:cubicBezTo>
                      <a:pt x="7" y="22"/>
                      <a:pt x="14" y="10"/>
                      <a:pt x="24" y="0"/>
                    </a:cubicBezTo>
                    <a:cubicBezTo>
                      <a:pt x="25" y="0"/>
                      <a:pt x="25" y="0"/>
                      <a:pt x="25" y="0"/>
                    </a:cubicBezTo>
                    <a:cubicBezTo>
                      <a:pt x="25" y="0"/>
                      <a:pt x="25" y="0"/>
                      <a:pt x="25" y="0"/>
                    </a:cubicBezTo>
                  </a:path>
                </a:pathLst>
              </a:custGeom>
              <a:solidFill>
                <a:srgbClr val="C149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ṣľïḋe">
                <a:extLst>
                  <a:ext uri="{FF2B5EF4-FFF2-40B4-BE49-F238E27FC236}">
                    <a16:creationId xmlns:a16="http://schemas.microsoft.com/office/drawing/2014/main" id="{9702400D-364E-48DC-831D-501B5EAE5F56}"/>
                  </a:ext>
                </a:extLst>
              </p:cNvPr>
              <p:cNvSpPr/>
              <p:nvPr/>
            </p:nvSpPr>
            <p:spPr bwMode="auto">
              <a:xfrm>
                <a:off x="5970588" y="3261863"/>
                <a:ext cx="58738" cy="77788"/>
              </a:xfrm>
              <a:custGeom>
                <a:avLst/>
                <a:gdLst>
                  <a:gd name="T0" fmla="*/ 0 w 17"/>
                  <a:gd name="T1" fmla="*/ 0 h 23"/>
                  <a:gd name="T2" fmla="*/ 17 w 17"/>
                  <a:gd name="T3" fmla="*/ 23 h 23"/>
                  <a:gd name="T4" fmla="*/ 17 w 17"/>
                  <a:gd name="T5" fmla="*/ 23 h 23"/>
                  <a:gd name="T6" fmla="*/ 0 w 17"/>
                  <a:gd name="T7" fmla="*/ 0 h 23"/>
                  <a:gd name="T8" fmla="*/ 0 w 17"/>
                  <a:gd name="T9" fmla="*/ 0 h 23"/>
                  <a:gd name="T10" fmla="*/ 0 w 17"/>
                  <a:gd name="T11" fmla="*/ 0 h 23"/>
                  <a:gd name="T12" fmla="*/ 0 w 17"/>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7" h="23">
                    <a:moveTo>
                      <a:pt x="0" y="0"/>
                    </a:moveTo>
                    <a:cubicBezTo>
                      <a:pt x="4" y="9"/>
                      <a:pt x="10" y="16"/>
                      <a:pt x="17" y="23"/>
                    </a:cubicBezTo>
                    <a:cubicBezTo>
                      <a:pt x="17" y="23"/>
                      <a:pt x="17" y="23"/>
                      <a:pt x="17" y="23"/>
                    </a:cubicBezTo>
                    <a:cubicBezTo>
                      <a:pt x="10" y="16"/>
                      <a:pt x="4" y="9"/>
                      <a:pt x="0" y="0"/>
                    </a:cubicBezTo>
                    <a:moveTo>
                      <a:pt x="0" y="0"/>
                    </a:moveTo>
                    <a:cubicBezTo>
                      <a:pt x="0" y="0"/>
                      <a:pt x="0" y="0"/>
                      <a:pt x="0" y="0"/>
                    </a:cubicBezTo>
                    <a:cubicBezTo>
                      <a:pt x="0" y="0"/>
                      <a:pt x="0" y="0"/>
                      <a:pt x="0" y="0"/>
                    </a:cubicBezTo>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ḻiḓé">
                <a:extLst>
                  <a:ext uri="{FF2B5EF4-FFF2-40B4-BE49-F238E27FC236}">
                    <a16:creationId xmlns:a16="http://schemas.microsoft.com/office/drawing/2014/main" id="{1D0A62AA-E869-49E4-8D47-C623E7E10616}"/>
                  </a:ext>
                </a:extLst>
              </p:cNvPr>
              <p:cNvSpPr/>
              <p:nvPr/>
            </p:nvSpPr>
            <p:spPr bwMode="auto">
              <a:xfrm>
                <a:off x="5961063" y="3239638"/>
                <a:ext cx="68263" cy="100013"/>
              </a:xfrm>
              <a:custGeom>
                <a:avLst/>
                <a:gdLst>
                  <a:gd name="T0" fmla="*/ 0 w 20"/>
                  <a:gd name="T1" fmla="*/ 0 h 30"/>
                  <a:gd name="T2" fmla="*/ 3 w 20"/>
                  <a:gd name="T3" fmla="*/ 7 h 30"/>
                  <a:gd name="T4" fmla="*/ 3 w 20"/>
                  <a:gd name="T5" fmla="*/ 7 h 30"/>
                  <a:gd name="T6" fmla="*/ 3 w 20"/>
                  <a:gd name="T7" fmla="*/ 7 h 30"/>
                  <a:gd name="T8" fmla="*/ 20 w 20"/>
                  <a:gd name="T9" fmla="*/ 30 h 30"/>
                  <a:gd name="T10" fmla="*/ 20 w 20"/>
                  <a:gd name="T11" fmla="*/ 30 h 30"/>
                  <a:gd name="T12" fmla="*/ 19 w 20"/>
                  <a:gd name="T13" fmla="*/ 29 h 30"/>
                  <a:gd name="T14" fmla="*/ 0 w 20"/>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0" y="0"/>
                    </a:moveTo>
                    <a:cubicBezTo>
                      <a:pt x="1" y="3"/>
                      <a:pt x="2" y="5"/>
                      <a:pt x="3" y="7"/>
                    </a:cubicBezTo>
                    <a:cubicBezTo>
                      <a:pt x="3" y="7"/>
                      <a:pt x="3" y="7"/>
                      <a:pt x="3" y="7"/>
                    </a:cubicBezTo>
                    <a:cubicBezTo>
                      <a:pt x="3" y="7"/>
                      <a:pt x="3" y="7"/>
                      <a:pt x="3" y="7"/>
                    </a:cubicBezTo>
                    <a:cubicBezTo>
                      <a:pt x="7" y="16"/>
                      <a:pt x="13" y="23"/>
                      <a:pt x="20" y="30"/>
                    </a:cubicBezTo>
                    <a:cubicBezTo>
                      <a:pt x="20" y="30"/>
                      <a:pt x="20" y="30"/>
                      <a:pt x="20" y="30"/>
                    </a:cubicBezTo>
                    <a:cubicBezTo>
                      <a:pt x="19" y="29"/>
                      <a:pt x="19" y="29"/>
                      <a:pt x="19" y="29"/>
                    </a:cubicBezTo>
                    <a:cubicBezTo>
                      <a:pt x="11" y="21"/>
                      <a:pt x="4" y="11"/>
                      <a:pt x="0" y="0"/>
                    </a:cubicBezTo>
                  </a:path>
                </a:pathLst>
              </a:custGeom>
              <a:solidFill>
                <a:srgbClr val="C149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ṩ1îḑe">
                <a:extLst>
                  <a:ext uri="{FF2B5EF4-FFF2-40B4-BE49-F238E27FC236}">
                    <a16:creationId xmlns:a16="http://schemas.microsoft.com/office/drawing/2014/main" id="{3674EA1C-C9D6-4EE5-984D-DF65958A57D2}"/>
                  </a:ext>
                </a:extLst>
              </p:cNvPr>
              <p:cNvSpPr/>
              <p:nvPr/>
            </p:nvSpPr>
            <p:spPr bwMode="auto">
              <a:xfrm>
                <a:off x="6588125" y="2874513"/>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Lst>
                <a:ahLst/>
                <a:cxnLst>
                  <a:cxn ang="0">
                    <a:pos x="T0" y="T1"/>
                  </a:cxn>
                  <a:cxn ang="0">
                    <a:pos x="T2" y="T3"/>
                  </a:cxn>
                  <a:cxn ang="0">
                    <a:pos x="T4" y="T5"/>
                  </a:cxn>
                  <a:cxn ang="0">
                    <a:pos x="T6" y="T7"/>
                  </a:cxn>
                  <a:cxn ang="0">
                    <a:pos x="T8" y="T9"/>
                  </a:cxn>
                </a:cxnLst>
                <a:rect l="0" t="0" r="r" b="b"/>
                <a:pathLst>
                  <a:path w="170" h="170">
                    <a:moveTo>
                      <a:pt x="170" y="0"/>
                    </a:moveTo>
                    <a:lnTo>
                      <a:pt x="170" y="0"/>
                    </a:lnTo>
                    <a:lnTo>
                      <a:pt x="0" y="170"/>
                    </a:lnTo>
                    <a:lnTo>
                      <a:pt x="0" y="170"/>
                    </a:lnTo>
                    <a:lnTo>
                      <a:pt x="170" y="0"/>
                    </a:lnTo>
                    <a:close/>
                  </a:path>
                </a:pathLst>
              </a:custGeom>
              <a:solidFill>
                <a:srgbClr val="D54F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ļïdè">
                <a:extLst>
                  <a:ext uri="{FF2B5EF4-FFF2-40B4-BE49-F238E27FC236}">
                    <a16:creationId xmlns:a16="http://schemas.microsoft.com/office/drawing/2014/main" id="{D0D11D7D-A784-43F7-9BC1-E58D194E7054}"/>
                  </a:ext>
                </a:extLst>
              </p:cNvPr>
              <p:cNvSpPr/>
              <p:nvPr/>
            </p:nvSpPr>
            <p:spPr bwMode="auto">
              <a:xfrm>
                <a:off x="6588125" y="2874513"/>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Lst>
                <a:ahLst/>
                <a:cxnLst>
                  <a:cxn ang="0">
                    <a:pos x="T0" y="T1"/>
                  </a:cxn>
                  <a:cxn ang="0">
                    <a:pos x="T2" y="T3"/>
                  </a:cxn>
                  <a:cxn ang="0">
                    <a:pos x="T4" y="T5"/>
                  </a:cxn>
                  <a:cxn ang="0">
                    <a:pos x="T6" y="T7"/>
                  </a:cxn>
                  <a:cxn ang="0">
                    <a:pos x="T8" y="T9"/>
                  </a:cxn>
                </a:cxnLst>
                <a:rect l="0" t="0" r="r" b="b"/>
                <a:pathLst>
                  <a:path w="170" h="170">
                    <a:moveTo>
                      <a:pt x="170" y="0"/>
                    </a:moveTo>
                    <a:lnTo>
                      <a:pt x="170" y="0"/>
                    </a:lnTo>
                    <a:lnTo>
                      <a:pt x="0" y="170"/>
                    </a:lnTo>
                    <a:lnTo>
                      <a:pt x="0" y="17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ṡlïḍe">
                <a:extLst>
                  <a:ext uri="{FF2B5EF4-FFF2-40B4-BE49-F238E27FC236}">
                    <a16:creationId xmlns:a16="http://schemas.microsoft.com/office/drawing/2014/main" id="{8C8D5E4B-10BB-4714-90B6-9804686A5CD1}"/>
                  </a:ext>
                </a:extLst>
              </p:cNvPr>
              <p:cNvSpPr/>
              <p:nvPr/>
            </p:nvSpPr>
            <p:spPr bwMode="auto">
              <a:xfrm>
                <a:off x="6375400" y="2931663"/>
                <a:ext cx="212725" cy="212725"/>
              </a:xfrm>
              <a:custGeom>
                <a:avLst/>
                <a:gdLst>
                  <a:gd name="T0" fmla="*/ 0 w 63"/>
                  <a:gd name="T1" fmla="*/ 0 h 63"/>
                  <a:gd name="T2" fmla="*/ 1 w 63"/>
                  <a:gd name="T3" fmla="*/ 1 h 63"/>
                  <a:gd name="T4" fmla="*/ 13 w 63"/>
                  <a:gd name="T5" fmla="*/ 13 h 63"/>
                  <a:gd name="T6" fmla="*/ 63 w 63"/>
                  <a:gd name="T7" fmla="*/ 63 h 63"/>
                  <a:gd name="T8" fmla="*/ 63 w 63"/>
                  <a:gd name="T9" fmla="*/ 63 h 63"/>
                  <a:gd name="T10" fmla="*/ 13 w 63"/>
                  <a:gd name="T11" fmla="*/ 12 h 63"/>
                  <a:gd name="T12" fmla="*/ 1 w 63"/>
                  <a:gd name="T13" fmla="*/ 1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cubicBezTo>
                      <a:pt x="0" y="0"/>
                      <a:pt x="1" y="1"/>
                      <a:pt x="1" y="1"/>
                    </a:cubicBezTo>
                    <a:cubicBezTo>
                      <a:pt x="13" y="13"/>
                      <a:pt x="13" y="13"/>
                      <a:pt x="13" y="13"/>
                    </a:cubicBezTo>
                    <a:cubicBezTo>
                      <a:pt x="63" y="63"/>
                      <a:pt x="63" y="63"/>
                      <a:pt x="63" y="63"/>
                    </a:cubicBezTo>
                    <a:cubicBezTo>
                      <a:pt x="63" y="63"/>
                      <a:pt x="63" y="63"/>
                      <a:pt x="63" y="63"/>
                    </a:cubicBezTo>
                    <a:cubicBezTo>
                      <a:pt x="13" y="12"/>
                      <a:pt x="13" y="12"/>
                      <a:pt x="13" y="12"/>
                    </a:cubicBezTo>
                    <a:cubicBezTo>
                      <a:pt x="1" y="1"/>
                      <a:pt x="1" y="1"/>
                      <a:pt x="1" y="1"/>
                    </a:cubicBezTo>
                    <a:cubicBezTo>
                      <a:pt x="1" y="1"/>
                      <a:pt x="0" y="0"/>
                      <a:pt x="0" y="0"/>
                    </a:cubicBezTo>
                  </a:path>
                </a:pathLst>
              </a:custGeom>
              <a:solidFill>
                <a:srgbClr val="B144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şľîḍe">
                <a:extLst>
                  <a:ext uri="{FF2B5EF4-FFF2-40B4-BE49-F238E27FC236}">
                    <a16:creationId xmlns:a16="http://schemas.microsoft.com/office/drawing/2014/main" id="{00E8D46D-4826-491E-B162-C52C320B60B9}"/>
                  </a:ext>
                </a:extLst>
              </p:cNvPr>
              <p:cNvSpPr/>
              <p:nvPr/>
            </p:nvSpPr>
            <p:spPr bwMode="auto">
              <a:xfrm>
                <a:off x="6588125" y="3144388"/>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close/>
                  </a:path>
                </a:pathLst>
              </a:custGeom>
              <a:solidFill>
                <a:srgbClr val="D54F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šlíḋé">
                <a:extLst>
                  <a:ext uri="{FF2B5EF4-FFF2-40B4-BE49-F238E27FC236}">
                    <a16:creationId xmlns:a16="http://schemas.microsoft.com/office/drawing/2014/main" id="{9E71073F-C3A6-45CF-B969-7D38911A932F}"/>
                  </a:ext>
                </a:extLst>
              </p:cNvPr>
              <p:cNvSpPr/>
              <p:nvPr/>
            </p:nvSpPr>
            <p:spPr bwMode="auto">
              <a:xfrm>
                <a:off x="6588125" y="3144388"/>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sḷiḓê">
                <a:extLst>
                  <a:ext uri="{FF2B5EF4-FFF2-40B4-BE49-F238E27FC236}">
                    <a16:creationId xmlns:a16="http://schemas.microsoft.com/office/drawing/2014/main" id="{76E49C20-1912-4152-A720-CE06F21F83F5}"/>
                  </a:ext>
                </a:extLst>
              </p:cNvPr>
              <p:cNvSpPr/>
              <p:nvPr/>
            </p:nvSpPr>
            <p:spPr bwMode="auto">
              <a:xfrm>
                <a:off x="6210300" y="3239638"/>
                <a:ext cx="284163" cy="171450"/>
              </a:xfrm>
              <a:custGeom>
                <a:avLst/>
                <a:gdLst>
                  <a:gd name="T0" fmla="*/ 0 w 84"/>
                  <a:gd name="T1" fmla="*/ 51 h 51"/>
                  <a:gd name="T2" fmla="*/ 0 w 84"/>
                  <a:gd name="T3" fmla="*/ 51 h 51"/>
                  <a:gd name="T4" fmla="*/ 0 w 84"/>
                  <a:gd name="T5" fmla="*/ 51 h 51"/>
                  <a:gd name="T6" fmla="*/ 84 w 84"/>
                  <a:gd name="T7" fmla="*/ 0 h 51"/>
                  <a:gd name="T8" fmla="*/ 62 w 84"/>
                  <a:gd name="T9" fmla="*/ 22 h 51"/>
                  <a:gd name="T10" fmla="*/ 50 w 84"/>
                  <a:gd name="T11" fmla="*/ 33 h 51"/>
                  <a:gd name="T12" fmla="*/ 40 w 84"/>
                  <a:gd name="T13" fmla="*/ 40 h 51"/>
                  <a:gd name="T14" fmla="*/ 50 w 84"/>
                  <a:gd name="T15" fmla="*/ 33 h 51"/>
                  <a:gd name="T16" fmla="*/ 62 w 84"/>
                  <a:gd name="T17" fmla="*/ 22 h 51"/>
                  <a:gd name="T18" fmla="*/ 84 w 8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51">
                    <a:moveTo>
                      <a:pt x="0" y="51"/>
                    </a:moveTo>
                    <a:cubicBezTo>
                      <a:pt x="0" y="51"/>
                      <a:pt x="0" y="51"/>
                      <a:pt x="0" y="51"/>
                    </a:cubicBezTo>
                    <a:cubicBezTo>
                      <a:pt x="0" y="51"/>
                      <a:pt x="0" y="51"/>
                      <a:pt x="0" y="51"/>
                    </a:cubicBezTo>
                    <a:moveTo>
                      <a:pt x="84" y="0"/>
                    </a:moveTo>
                    <a:cubicBezTo>
                      <a:pt x="62" y="22"/>
                      <a:pt x="62" y="22"/>
                      <a:pt x="62" y="22"/>
                    </a:cubicBezTo>
                    <a:cubicBezTo>
                      <a:pt x="50" y="33"/>
                      <a:pt x="50" y="33"/>
                      <a:pt x="50" y="33"/>
                    </a:cubicBezTo>
                    <a:cubicBezTo>
                      <a:pt x="47" y="36"/>
                      <a:pt x="44" y="38"/>
                      <a:pt x="40" y="40"/>
                    </a:cubicBezTo>
                    <a:cubicBezTo>
                      <a:pt x="44" y="38"/>
                      <a:pt x="47" y="36"/>
                      <a:pt x="50" y="33"/>
                    </a:cubicBezTo>
                    <a:cubicBezTo>
                      <a:pt x="62" y="22"/>
                      <a:pt x="62" y="22"/>
                      <a:pt x="62" y="22"/>
                    </a:cubicBezTo>
                    <a:cubicBezTo>
                      <a:pt x="84" y="0"/>
                      <a:pt x="84" y="0"/>
                      <a:pt x="84" y="0"/>
                    </a:cubicBezTo>
                  </a:path>
                </a:pathLst>
              </a:custGeom>
              <a:solidFill>
                <a:srgbClr val="B144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ṧļîḍe">
                <a:extLst>
                  <a:ext uri="{FF2B5EF4-FFF2-40B4-BE49-F238E27FC236}">
                    <a16:creationId xmlns:a16="http://schemas.microsoft.com/office/drawing/2014/main" id="{84AA5A1F-48E4-4CAD-BD30-3C80A18C513F}"/>
                  </a:ext>
                </a:extLst>
              </p:cNvPr>
              <p:cNvSpPr/>
              <p:nvPr/>
            </p:nvSpPr>
            <p:spPr bwMode="auto">
              <a:xfrm>
                <a:off x="5943600" y="4947788"/>
                <a:ext cx="85725" cy="392113"/>
              </a:xfrm>
              <a:custGeom>
                <a:avLst/>
                <a:gdLst>
                  <a:gd name="T0" fmla="*/ 25 w 25"/>
                  <a:gd name="T1" fmla="*/ 116 h 116"/>
                  <a:gd name="T2" fmla="*/ 8 w 25"/>
                  <a:gd name="T3" fmla="*/ 93 h 116"/>
                  <a:gd name="T4" fmla="*/ 8 w 25"/>
                  <a:gd name="T5" fmla="*/ 93 h 116"/>
                  <a:gd name="T6" fmla="*/ 25 w 25"/>
                  <a:gd name="T7" fmla="*/ 0 h 116"/>
                  <a:gd name="T8" fmla="*/ 0 w 25"/>
                  <a:gd name="T9" fmla="*/ 58 h 116"/>
                  <a:gd name="T10" fmla="*/ 0 w 25"/>
                  <a:gd name="T11" fmla="*/ 58 h 116"/>
                  <a:gd name="T12" fmla="*/ 0 w 25"/>
                  <a:gd name="T13" fmla="*/ 57 h 116"/>
                  <a:gd name="T14" fmla="*/ 0 w 25"/>
                  <a:gd name="T15" fmla="*/ 57 h 116"/>
                  <a:gd name="T16" fmla="*/ 0 w 25"/>
                  <a:gd name="T17" fmla="*/ 57 h 116"/>
                  <a:gd name="T18" fmla="*/ 0 w 25"/>
                  <a:gd name="T19" fmla="*/ 57 h 116"/>
                  <a:gd name="T20" fmla="*/ 0 w 25"/>
                  <a:gd name="T21" fmla="*/ 56 h 116"/>
                  <a:gd name="T22" fmla="*/ 0 w 25"/>
                  <a:gd name="T23" fmla="*/ 56 h 116"/>
                  <a:gd name="T24" fmla="*/ 0 w 25"/>
                  <a:gd name="T25" fmla="*/ 56 h 116"/>
                  <a:gd name="T26" fmla="*/ 0 w 25"/>
                  <a:gd name="T27" fmla="*/ 56 h 116"/>
                  <a:gd name="T28" fmla="*/ 0 w 25"/>
                  <a:gd name="T29" fmla="*/ 55 h 116"/>
                  <a:gd name="T30" fmla="*/ 0 w 25"/>
                  <a:gd name="T31" fmla="*/ 55 h 116"/>
                  <a:gd name="T32" fmla="*/ 0 w 25"/>
                  <a:gd name="T33" fmla="*/ 55 h 116"/>
                  <a:gd name="T34" fmla="*/ 0 w 25"/>
                  <a:gd name="T35" fmla="*/ 55 h 116"/>
                  <a:gd name="T36" fmla="*/ 0 w 25"/>
                  <a:gd name="T37" fmla="*/ 54 h 116"/>
                  <a:gd name="T38" fmla="*/ 0 w 25"/>
                  <a:gd name="T39" fmla="*/ 54 h 116"/>
                  <a:gd name="T40" fmla="*/ 0 w 25"/>
                  <a:gd name="T41" fmla="*/ 54 h 116"/>
                  <a:gd name="T42" fmla="*/ 0 w 25"/>
                  <a:gd name="T43" fmla="*/ 54 h 116"/>
                  <a:gd name="T44" fmla="*/ 0 w 25"/>
                  <a:gd name="T45" fmla="*/ 53 h 116"/>
                  <a:gd name="T46" fmla="*/ 0 w 25"/>
                  <a:gd name="T47" fmla="*/ 53 h 116"/>
                  <a:gd name="T48" fmla="*/ 3 w 25"/>
                  <a:gd name="T49" fmla="*/ 34 h 116"/>
                  <a:gd name="T50" fmla="*/ 3 w 25"/>
                  <a:gd name="T51" fmla="*/ 34 h 116"/>
                  <a:gd name="T52" fmla="*/ 3 w 25"/>
                  <a:gd name="T53" fmla="*/ 34 h 116"/>
                  <a:gd name="T54" fmla="*/ 3 w 25"/>
                  <a:gd name="T55" fmla="*/ 34 h 116"/>
                  <a:gd name="T56" fmla="*/ 4 w 25"/>
                  <a:gd name="T57" fmla="*/ 33 h 116"/>
                  <a:gd name="T58" fmla="*/ 4 w 25"/>
                  <a:gd name="T59" fmla="*/ 33 h 116"/>
                  <a:gd name="T60" fmla="*/ 4 w 25"/>
                  <a:gd name="T61" fmla="*/ 33 h 116"/>
                  <a:gd name="T62" fmla="*/ 4 w 25"/>
                  <a:gd name="T63" fmla="*/ 33 h 116"/>
                  <a:gd name="T64" fmla="*/ 4 w 25"/>
                  <a:gd name="T65" fmla="*/ 33 h 116"/>
                  <a:gd name="T66" fmla="*/ 25 w 25"/>
                  <a:gd name="T6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116">
                    <a:moveTo>
                      <a:pt x="8" y="93"/>
                    </a:moveTo>
                    <a:cubicBezTo>
                      <a:pt x="12" y="102"/>
                      <a:pt x="18" y="110"/>
                      <a:pt x="25" y="116"/>
                    </a:cubicBezTo>
                    <a:cubicBezTo>
                      <a:pt x="25" y="116"/>
                      <a:pt x="25" y="116"/>
                      <a:pt x="25" y="116"/>
                    </a:cubicBezTo>
                    <a:cubicBezTo>
                      <a:pt x="18" y="109"/>
                      <a:pt x="12" y="102"/>
                      <a:pt x="8" y="93"/>
                    </a:cubicBezTo>
                    <a:moveTo>
                      <a:pt x="8" y="93"/>
                    </a:moveTo>
                    <a:cubicBezTo>
                      <a:pt x="8" y="93"/>
                      <a:pt x="8" y="93"/>
                      <a:pt x="8" y="93"/>
                    </a:cubicBezTo>
                    <a:cubicBezTo>
                      <a:pt x="8" y="93"/>
                      <a:pt x="8" y="93"/>
                      <a:pt x="8" y="93"/>
                    </a:cubicBezTo>
                    <a:moveTo>
                      <a:pt x="25" y="0"/>
                    </a:moveTo>
                    <a:cubicBezTo>
                      <a:pt x="9" y="14"/>
                      <a:pt x="0" y="35"/>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3"/>
                      <a:pt x="0" y="53"/>
                      <a:pt x="0" y="53"/>
                    </a:cubicBezTo>
                    <a:cubicBezTo>
                      <a:pt x="0" y="53"/>
                      <a:pt x="0" y="53"/>
                      <a:pt x="0" y="53"/>
                    </a:cubicBezTo>
                    <a:cubicBezTo>
                      <a:pt x="0" y="53"/>
                      <a:pt x="0" y="53"/>
                      <a:pt x="0" y="53"/>
                    </a:cubicBezTo>
                    <a:cubicBezTo>
                      <a:pt x="0" y="53"/>
                      <a:pt x="0" y="53"/>
                      <a:pt x="0" y="53"/>
                    </a:cubicBezTo>
                    <a:cubicBezTo>
                      <a:pt x="0" y="47"/>
                      <a:pt x="1" y="40"/>
                      <a:pt x="3" y="34"/>
                    </a:cubicBezTo>
                    <a:cubicBezTo>
                      <a:pt x="3" y="34"/>
                      <a:pt x="3" y="34"/>
                      <a:pt x="3" y="34"/>
                    </a:cubicBezTo>
                    <a:cubicBezTo>
                      <a:pt x="3" y="34"/>
                      <a:pt x="3" y="34"/>
                      <a:pt x="3" y="34"/>
                    </a:cubicBezTo>
                    <a:cubicBezTo>
                      <a:pt x="3" y="34"/>
                      <a:pt x="3" y="34"/>
                      <a:pt x="3" y="34"/>
                    </a:cubicBezTo>
                    <a:cubicBezTo>
                      <a:pt x="3" y="34"/>
                      <a:pt x="3" y="34"/>
                      <a:pt x="3" y="34"/>
                    </a:cubicBezTo>
                    <a:cubicBezTo>
                      <a:pt x="3" y="34"/>
                      <a:pt x="3" y="34"/>
                      <a:pt x="3" y="34"/>
                    </a:cubicBezTo>
                    <a:cubicBezTo>
                      <a:pt x="3" y="34"/>
                      <a:pt x="3" y="34"/>
                      <a:pt x="3" y="34"/>
                    </a:cubicBezTo>
                    <a:cubicBezTo>
                      <a:pt x="4" y="34"/>
                      <a:pt x="4" y="34"/>
                      <a:pt x="4" y="34"/>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8" y="20"/>
                      <a:pt x="15" y="9"/>
                      <a:pt x="25" y="0"/>
                    </a:cubicBezTo>
                    <a:cubicBezTo>
                      <a:pt x="25" y="0"/>
                      <a:pt x="25" y="0"/>
                      <a:pt x="25" y="0"/>
                    </a:cubicBezTo>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ṥḷiďé">
                <a:extLst>
                  <a:ext uri="{FF2B5EF4-FFF2-40B4-BE49-F238E27FC236}">
                    <a16:creationId xmlns:a16="http://schemas.microsoft.com/office/drawing/2014/main" id="{A313B1DA-0634-4894-853C-1A26AA0DE877}"/>
                  </a:ext>
                </a:extLst>
              </p:cNvPr>
              <p:cNvSpPr/>
              <p:nvPr/>
            </p:nvSpPr>
            <p:spPr bwMode="auto">
              <a:xfrm>
                <a:off x="5943600" y="4947788"/>
                <a:ext cx="85725" cy="392113"/>
              </a:xfrm>
              <a:custGeom>
                <a:avLst/>
                <a:gdLst>
                  <a:gd name="T0" fmla="*/ 8 w 25"/>
                  <a:gd name="T1" fmla="*/ 93 h 116"/>
                  <a:gd name="T2" fmla="*/ 8 w 25"/>
                  <a:gd name="T3" fmla="*/ 93 h 116"/>
                  <a:gd name="T4" fmla="*/ 25 w 25"/>
                  <a:gd name="T5" fmla="*/ 116 h 116"/>
                  <a:gd name="T6" fmla="*/ 5 w 25"/>
                  <a:gd name="T7" fmla="*/ 86 h 116"/>
                  <a:gd name="T8" fmla="*/ 0 w 25"/>
                  <a:gd name="T9" fmla="*/ 58 h 116"/>
                  <a:gd name="T10" fmla="*/ 0 w 25"/>
                  <a:gd name="T11" fmla="*/ 58 h 116"/>
                  <a:gd name="T12" fmla="*/ 0 w 25"/>
                  <a:gd name="T13" fmla="*/ 58 h 116"/>
                  <a:gd name="T14" fmla="*/ 0 w 25"/>
                  <a:gd name="T15" fmla="*/ 57 h 116"/>
                  <a:gd name="T16" fmla="*/ 0 w 25"/>
                  <a:gd name="T17" fmla="*/ 57 h 116"/>
                  <a:gd name="T18" fmla="*/ 0 w 25"/>
                  <a:gd name="T19" fmla="*/ 57 h 116"/>
                  <a:gd name="T20" fmla="*/ 0 w 25"/>
                  <a:gd name="T21" fmla="*/ 57 h 116"/>
                  <a:gd name="T22" fmla="*/ 0 w 25"/>
                  <a:gd name="T23" fmla="*/ 57 h 116"/>
                  <a:gd name="T24" fmla="*/ 0 w 25"/>
                  <a:gd name="T25" fmla="*/ 57 h 116"/>
                  <a:gd name="T26" fmla="*/ 0 w 25"/>
                  <a:gd name="T27" fmla="*/ 56 h 116"/>
                  <a:gd name="T28" fmla="*/ 0 w 25"/>
                  <a:gd name="T29" fmla="*/ 56 h 116"/>
                  <a:gd name="T30" fmla="*/ 0 w 25"/>
                  <a:gd name="T31" fmla="*/ 56 h 116"/>
                  <a:gd name="T32" fmla="*/ 0 w 25"/>
                  <a:gd name="T33" fmla="*/ 56 h 116"/>
                  <a:gd name="T34" fmla="*/ 0 w 25"/>
                  <a:gd name="T35" fmla="*/ 56 h 116"/>
                  <a:gd name="T36" fmla="*/ 0 w 25"/>
                  <a:gd name="T37" fmla="*/ 56 h 116"/>
                  <a:gd name="T38" fmla="*/ 0 w 25"/>
                  <a:gd name="T39" fmla="*/ 55 h 116"/>
                  <a:gd name="T40" fmla="*/ 0 w 25"/>
                  <a:gd name="T41" fmla="*/ 55 h 116"/>
                  <a:gd name="T42" fmla="*/ 0 w 25"/>
                  <a:gd name="T43" fmla="*/ 55 h 116"/>
                  <a:gd name="T44" fmla="*/ 0 w 25"/>
                  <a:gd name="T45" fmla="*/ 55 h 116"/>
                  <a:gd name="T46" fmla="*/ 0 w 25"/>
                  <a:gd name="T47" fmla="*/ 55 h 116"/>
                  <a:gd name="T48" fmla="*/ 0 w 25"/>
                  <a:gd name="T49" fmla="*/ 55 h 116"/>
                  <a:gd name="T50" fmla="*/ 0 w 25"/>
                  <a:gd name="T51" fmla="*/ 54 h 116"/>
                  <a:gd name="T52" fmla="*/ 0 w 25"/>
                  <a:gd name="T53" fmla="*/ 54 h 116"/>
                  <a:gd name="T54" fmla="*/ 0 w 25"/>
                  <a:gd name="T55" fmla="*/ 54 h 116"/>
                  <a:gd name="T56" fmla="*/ 0 w 25"/>
                  <a:gd name="T57" fmla="*/ 54 h 116"/>
                  <a:gd name="T58" fmla="*/ 0 w 25"/>
                  <a:gd name="T59" fmla="*/ 54 h 116"/>
                  <a:gd name="T60" fmla="*/ 0 w 25"/>
                  <a:gd name="T61" fmla="*/ 54 h 116"/>
                  <a:gd name="T62" fmla="*/ 0 w 25"/>
                  <a:gd name="T63" fmla="*/ 53 h 116"/>
                  <a:gd name="T64" fmla="*/ 0 w 25"/>
                  <a:gd name="T65" fmla="*/ 53 h 116"/>
                  <a:gd name="T66" fmla="*/ 0 w 25"/>
                  <a:gd name="T67" fmla="*/ 53 h 116"/>
                  <a:gd name="T68" fmla="*/ 3 w 25"/>
                  <a:gd name="T69" fmla="*/ 34 h 116"/>
                  <a:gd name="T70" fmla="*/ 3 w 25"/>
                  <a:gd name="T71" fmla="*/ 34 h 116"/>
                  <a:gd name="T72" fmla="*/ 3 w 25"/>
                  <a:gd name="T73" fmla="*/ 34 h 116"/>
                  <a:gd name="T74" fmla="*/ 3 w 25"/>
                  <a:gd name="T75" fmla="*/ 34 h 116"/>
                  <a:gd name="T76" fmla="*/ 3 w 25"/>
                  <a:gd name="T77" fmla="*/ 34 h 116"/>
                  <a:gd name="T78" fmla="*/ 3 w 25"/>
                  <a:gd name="T79" fmla="*/ 34 h 116"/>
                  <a:gd name="T80" fmla="*/ 4 w 25"/>
                  <a:gd name="T81" fmla="*/ 33 h 116"/>
                  <a:gd name="T82" fmla="*/ 4 w 25"/>
                  <a:gd name="T83" fmla="*/ 33 h 116"/>
                  <a:gd name="T84" fmla="*/ 4 w 25"/>
                  <a:gd name="T85" fmla="*/ 33 h 116"/>
                  <a:gd name="T86" fmla="*/ 4 w 25"/>
                  <a:gd name="T87" fmla="*/ 33 h 116"/>
                  <a:gd name="T88" fmla="*/ 4 w 25"/>
                  <a:gd name="T89" fmla="*/ 33 h 116"/>
                  <a:gd name="T90" fmla="*/ 4 w 25"/>
                  <a:gd name="T91" fmla="*/ 33 h 116"/>
                  <a:gd name="T92" fmla="*/ 25 w 25"/>
                  <a:gd name="T93" fmla="*/ 0 h 116"/>
                  <a:gd name="T94" fmla="*/ 24 w 25"/>
                  <a:gd name="T95" fmla="*/ 0 h 116"/>
                  <a:gd name="T96" fmla="*/ 25 w 25"/>
                  <a:gd name="T9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 h="116">
                    <a:moveTo>
                      <a:pt x="5" y="86"/>
                    </a:moveTo>
                    <a:cubicBezTo>
                      <a:pt x="6" y="89"/>
                      <a:pt x="7" y="91"/>
                      <a:pt x="8" y="93"/>
                    </a:cubicBezTo>
                    <a:cubicBezTo>
                      <a:pt x="8" y="93"/>
                      <a:pt x="8" y="93"/>
                      <a:pt x="8" y="93"/>
                    </a:cubicBezTo>
                    <a:cubicBezTo>
                      <a:pt x="8" y="93"/>
                      <a:pt x="8" y="93"/>
                      <a:pt x="8" y="93"/>
                    </a:cubicBezTo>
                    <a:cubicBezTo>
                      <a:pt x="12" y="102"/>
                      <a:pt x="18" y="109"/>
                      <a:pt x="25" y="116"/>
                    </a:cubicBezTo>
                    <a:cubicBezTo>
                      <a:pt x="25" y="116"/>
                      <a:pt x="25" y="116"/>
                      <a:pt x="25" y="116"/>
                    </a:cubicBezTo>
                    <a:cubicBezTo>
                      <a:pt x="24" y="116"/>
                      <a:pt x="24" y="116"/>
                      <a:pt x="24" y="116"/>
                    </a:cubicBezTo>
                    <a:cubicBezTo>
                      <a:pt x="16" y="108"/>
                      <a:pt x="9" y="98"/>
                      <a:pt x="5" y="86"/>
                    </a:cubicBezTo>
                    <a:moveTo>
                      <a:pt x="0" y="58"/>
                    </a:moveTo>
                    <a:cubicBezTo>
                      <a:pt x="0" y="58"/>
                      <a:pt x="0" y="58"/>
                      <a:pt x="0" y="58"/>
                    </a:cubicBezTo>
                    <a:cubicBezTo>
                      <a:pt x="0" y="58"/>
                      <a:pt x="0" y="58"/>
                      <a:pt x="0" y="58"/>
                    </a:cubicBezTo>
                    <a:cubicBezTo>
                      <a:pt x="0" y="58"/>
                      <a:pt x="0" y="58"/>
                      <a:pt x="0" y="58"/>
                    </a:cubicBezTo>
                    <a:moveTo>
                      <a:pt x="0" y="58"/>
                    </a:moveTo>
                    <a:cubicBezTo>
                      <a:pt x="0" y="58"/>
                      <a:pt x="0" y="58"/>
                      <a:pt x="0" y="58"/>
                    </a:cubicBezTo>
                    <a:cubicBezTo>
                      <a:pt x="0" y="58"/>
                      <a:pt x="0" y="58"/>
                      <a:pt x="0" y="58"/>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3" y="34"/>
                    </a:moveTo>
                    <a:cubicBezTo>
                      <a:pt x="3" y="34"/>
                      <a:pt x="3" y="34"/>
                      <a:pt x="3" y="34"/>
                    </a:cubicBezTo>
                    <a:cubicBezTo>
                      <a:pt x="3" y="34"/>
                      <a:pt x="3" y="34"/>
                      <a:pt x="3" y="34"/>
                    </a:cubicBezTo>
                    <a:moveTo>
                      <a:pt x="3" y="34"/>
                    </a:moveTo>
                    <a:cubicBezTo>
                      <a:pt x="3" y="34"/>
                      <a:pt x="3" y="34"/>
                      <a:pt x="3" y="34"/>
                    </a:cubicBezTo>
                    <a:cubicBezTo>
                      <a:pt x="3" y="34"/>
                      <a:pt x="3" y="34"/>
                      <a:pt x="3" y="34"/>
                    </a:cubicBezTo>
                    <a:moveTo>
                      <a:pt x="3" y="34"/>
                    </a:moveTo>
                    <a:cubicBezTo>
                      <a:pt x="3" y="34"/>
                      <a:pt x="3" y="34"/>
                      <a:pt x="3" y="34"/>
                    </a:cubicBezTo>
                    <a:cubicBezTo>
                      <a:pt x="3" y="34"/>
                      <a:pt x="3" y="34"/>
                      <a:pt x="3" y="34"/>
                    </a:cubicBezTo>
                    <a:moveTo>
                      <a:pt x="4" y="34"/>
                    </a:moveTo>
                    <a:cubicBezTo>
                      <a:pt x="4" y="34"/>
                      <a:pt x="4" y="34"/>
                      <a:pt x="3" y="34"/>
                    </a:cubicBezTo>
                    <a:cubicBezTo>
                      <a:pt x="4" y="34"/>
                      <a:pt x="4" y="34"/>
                      <a:pt x="4" y="34"/>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25" y="0"/>
                    </a:moveTo>
                    <a:cubicBezTo>
                      <a:pt x="15" y="9"/>
                      <a:pt x="8" y="20"/>
                      <a:pt x="4" y="33"/>
                    </a:cubicBezTo>
                    <a:cubicBezTo>
                      <a:pt x="8" y="20"/>
                      <a:pt x="15" y="9"/>
                      <a:pt x="24" y="0"/>
                    </a:cubicBezTo>
                    <a:cubicBezTo>
                      <a:pt x="25" y="0"/>
                      <a:pt x="25" y="0"/>
                      <a:pt x="25" y="0"/>
                    </a:cubicBezTo>
                    <a:cubicBezTo>
                      <a:pt x="25" y="0"/>
                      <a:pt x="25" y="0"/>
                      <a:pt x="25" y="0"/>
                    </a:cubicBezTo>
                  </a:path>
                </a:pathLst>
              </a:custGeom>
              <a:solidFill>
                <a:srgbClr val="8EAA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ṡḷîďé">
                <a:extLst>
                  <a:ext uri="{FF2B5EF4-FFF2-40B4-BE49-F238E27FC236}">
                    <a16:creationId xmlns:a16="http://schemas.microsoft.com/office/drawing/2014/main" id="{F46E1CC2-A75E-4082-B49F-F371072EF73F}"/>
                  </a:ext>
                </a:extLst>
              </p:cNvPr>
              <p:cNvSpPr/>
              <p:nvPr/>
            </p:nvSpPr>
            <p:spPr bwMode="auto">
              <a:xfrm>
                <a:off x="6588125" y="4877938"/>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Lst>
                <a:ahLst/>
                <a:cxnLst>
                  <a:cxn ang="0">
                    <a:pos x="T0" y="T1"/>
                  </a:cxn>
                  <a:cxn ang="0">
                    <a:pos x="T2" y="T3"/>
                  </a:cxn>
                  <a:cxn ang="0">
                    <a:pos x="T4" y="T5"/>
                  </a:cxn>
                  <a:cxn ang="0">
                    <a:pos x="T6" y="T7"/>
                  </a:cxn>
                  <a:cxn ang="0">
                    <a:pos x="T8" y="T9"/>
                  </a:cxn>
                </a:cxnLst>
                <a:rect l="0" t="0" r="r" b="b"/>
                <a:pathLst>
                  <a:path w="170" h="168">
                    <a:moveTo>
                      <a:pt x="170" y="0"/>
                    </a:moveTo>
                    <a:lnTo>
                      <a:pt x="170" y="0"/>
                    </a:lnTo>
                    <a:lnTo>
                      <a:pt x="0" y="168"/>
                    </a:lnTo>
                    <a:lnTo>
                      <a:pt x="0" y="168"/>
                    </a:lnTo>
                    <a:lnTo>
                      <a:pt x="170" y="0"/>
                    </a:lnTo>
                    <a:close/>
                  </a:path>
                </a:pathLst>
              </a:custGeom>
              <a:solidFill>
                <a:srgbClr val="9BBB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1îďè">
                <a:extLst>
                  <a:ext uri="{FF2B5EF4-FFF2-40B4-BE49-F238E27FC236}">
                    <a16:creationId xmlns:a16="http://schemas.microsoft.com/office/drawing/2014/main" id="{3F00A605-FB02-4A24-8661-6E20722052A1}"/>
                  </a:ext>
                </a:extLst>
              </p:cNvPr>
              <p:cNvSpPr/>
              <p:nvPr/>
            </p:nvSpPr>
            <p:spPr bwMode="auto">
              <a:xfrm>
                <a:off x="6588125" y="4877938"/>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Lst>
                <a:ahLst/>
                <a:cxnLst>
                  <a:cxn ang="0">
                    <a:pos x="T0" y="T1"/>
                  </a:cxn>
                  <a:cxn ang="0">
                    <a:pos x="T2" y="T3"/>
                  </a:cxn>
                  <a:cxn ang="0">
                    <a:pos x="T4" y="T5"/>
                  </a:cxn>
                  <a:cxn ang="0">
                    <a:pos x="T6" y="T7"/>
                  </a:cxn>
                  <a:cxn ang="0">
                    <a:pos x="T8" y="T9"/>
                  </a:cxn>
                </a:cxnLst>
                <a:rect l="0" t="0" r="r" b="b"/>
                <a:pathLst>
                  <a:path w="170" h="168">
                    <a:moveTo>
                      <a:pt x="170" y="0"/>
                    </a:moveTo>
                    <a:lnTo>
                      <a:pt x="170" y="0"/>
                    </a:lnTo>
                    <a:lnTo>
                      <a:pt x="0" y="168"/>
                    </a:lnTo>
                    <a:lnTo>
                      <a:pt x="0" y="168"/>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ś1ïďe">
                <a:extLst>
                  <a:ext uri="{FF2B5EF4-FFF2-40B4-BE49-F238E27FC236}">
                    <a16:creationId xmlns:a16="http://schemas.microsoft.com/office/drawing/2014/main" id="{435AB35D-53F0-4E45-86FD-5E3E6778C98B}"/>
                  </a:ext>
                </a:extLst>
              </p:cNvPr>
              <p:cNvSpPr/>
              <p:nvPr/>
            </p:nvSpPr>
            <p:spPr bwMode="auto">
              <a:xfrm>
                <a:off x="6375400" y="4931913"/>
                <a:ext cx="212725" cy="212725"/>
              </a:xfrm>
              <a:custGeom>
                <a:avLst/>
                <a:gdLst>
                  <a:gd name="T0" fmla="*/ 0 w 63"/>
                  <a:gd name="T1" fmla="*/ 0 h 63"/>
                  <a:gd name="T2" fmla="*/ 1 w 63"/>
                  <a:gd name="T3" fmla="*/ 1 h 63"/>
                  <a:gd name="T4" fmla="*/ 13 w 63"/>
                  <a:gd name="T5" fmla="*/ 13 h 63"/>
                  <a:gd name="T6" fmla="*/ 63 w 63"/>
                  <a:gd name="T7" fmla="*/ 63 h 63"/>
                  <a:gd name="T8" fmla="*/ 63 w 63"/>
                  <a:gd name="T9" fmla="*/ 63 h 63"/>
                  <a:gd name="T10" fmla="*/ 13 w 63"/>
                  <a:gd name="T11" fmla="*/ 13 h 63"/>
                  <a:gd name="T12" fmla="*/ 1 w 63"/>
                  <a:gd name="T13" fmla="*/ 2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cubicBezTo>
                      <a:pt x="0" y="1"/>
                      <a:pt x="1" y="1"/>
                      <a:pt x="1" y="1"/>
                    </a:cubicBezTo>
                    <a:cubicBezTo>
                      <a:pt x="13" y="13"/>
                      <a:pt x="13" y="13"/>
                      <a:pt x="13" y="13"/>
                    </a:cubicBezTo>
                    <a:cubicBezTo>
                      <a:pt x="63" y="63"/>
                      <a:pt x="63" y="63"/>
                      <a:pt x="63" y="63"/>
                    </a:cubicBezTo>
                    <a:cubicBezTo>
                      <a:pt x="63" y="63"/>
                      <a:pt x="63" y="63"/>
                      <a:pt x="63" y="63"/>
                    </a:cubicBezTo>
                    <a:cubicBezTo>
                      <a:pt x="13" y="13"/>
                      <a:pt x="13" y="13"/>
                      <a:pt x="13" y="13"/>
                    </a:cubicBezTo>
                    <a:cubicBezTo>
                      <a:pt x="1" y="2"/>
                      <a:pt x="1" y="2"/>
                      <a:pt x="1" y="2"/>
                    </a:cubicBezTo>
                    <a:cubicBezTo>
                      <a:pt x="1" y="1"/>
                      <a:pt x="0" y="1"/>
                      <a:pt x="0" y="0"/>
                    </a:cubicBezTo>
                  </a:path>
                </a:pathLst>
              </a:custGeom>
              <a:solidFill>
                <a:srgbClr val="839B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şḷïḓe">
                <a:extLst>
                  <a:ext uri="{FF2B5EF4-FFF2-40B4-BE49-F238E27FC236}">
                    <a16:creationId xmlns:a16="http://schemas.microsoft.com/office/drawing/2014/main" id="{356D8F99-191D-49C6-B633-BA0741109FA8}"/>
                  </a:ext>
                </a:extLst>
              </p:cNvPr>
              <p:cNvSpPr/>
              <p:nvPr/>
            </p:nvSpPr>
            <p:spPr bwMode="auto">
              <a:xfrm>
                <a:off x="6588125" y="5144638"/>
                <a:ext cx="269875" cy="268288"/>
              </a:xfrm>
              <a:custGeom>
                <a:avLst/>
                <a:gdLst>
                  <a:gd name="T0" fmla="*/ 0 w 170"/>
                  <a:gd name="T1" fmla="*/ 0 h 169"/>
                  <a:gd name="T2" fmla="*/ 0 w 170"/>
                  <a:gd name="T3" fmla="*/ 0 h 169"/>
                  <a:gd name="T4" fmla="*/ 170 w 170"/>
                  <a:gd name="T5" fmla="*/ 169 h 169"/>
                  <a:gd name="T6" fmla="*/ 170 w 170"/>
                  <a:gd name="T7" fmla="*/ 169 h 169"/>
                  <a:gd name="T8" fmla="*/ 0 w 170"/>
                  <a:gd name="T9" fmla="*/ 0 h 169"/>
                </a:gdLst>
                <a:ahLst/>
                <a:cxnLst>
                  <a:cxn ang="0">
                    <a:pos x="T0" y="T1"/>
                  </a:cxn>
                  <a:cxn ang="0">
                    <a:pos x="T2" y="T3"/>
                  </a:cxn>
                  <a:cxn ang="0">
                    <a:pos x="T4" y="T5"/>
                  </a:cxn>
                  <a:cxn ang="0">
                    <a:pos x="T6" y="T7"/>
                  </a:cxn>
                  <a:cxn ang="0">
                    <a:pos x="T8" y="T9"/>
                  </a:cxn>
                </a:cxnLst>
                <a:rect l="0" t="0" r="r" b="b"/>
                <a:pathLst>
                  <a:path w="170" h="169">
                    <a:moveTo>
                      <a:pt x="0" y="0"/>
                    </a:moveTo>
                    <a:lnTo>
                      <a:pt x="0" y="0"/>
                    </a:lnTo>
                    <a:lnTo>
                      <a:pt x="170" y="169"/>
                    </a:lnTo>
                    <a:lnTo>
                      <a:pt x="170" y="169"/>
                    </a:lnTo>
                    <a:lnTo>
                      <a:pt x="0" y="0"/>
                    </a:lnTo>
                    <a:close/>
                  </a:path>
                </a:pathLst>
              </a:custGeom>
              <a:solidFill>
                <a:srgbClr val="9BBB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Sḻíde">
                <a:extLst>
                  <a:ext uri="{FF2B5EF4-FFF2-40B4-BE49-F238E27FC236}">
                    <a16:creationId xmlns:a16="http://schemas.microsoft.com/office/drawing/2014/main" id="{83C89C2E-CDF3-4F51-9DF0-5735B9F77B96}"/>
                  </a:ext>
                </a:extLst>
              </p:cNvPr>
              <p:cNvSpPr/>
              <p:nvPr/>
            </p:nvSpPr>
            <p:spPr bwMode="auto">
              <a:xfrm>
                <a:off x="6588125" y="5144638"/>
                <a:ext cx="269875" cy="268288"/>
              </a:xfrm>
              <a:custGeom>
                <a:avLst/>
                <a:gdLst>
                  <a:gd name="T0" fmla="*/ 0 w 170"/>
                  <a:gd name="T1" fmla="*/ 0 h 169"/>
                  <a:gd name="T2" fmla="*/ 0 w 170"/>
                  <a:gd name="T3" fmla="*/ 0 h 169"/>
                  <a:gd name="T4" fmla="*/ 170 w 170"/>
                  <a:gd name="T5" fmla="*/ 169 h 169"/>
                  <a:gd name="T6" fmla="*/ 170 w 170"/>
                  <a:gd name="T7" fmla="*/ 169 h 169"/>
                  <a:gd name="T8" fmla="*/ 0 w 170"/>
                  <a:gd name="T9" fmla="*/ 0 h 169"/>
                </a:gdLst>
                <a:ahLst/>
                <a:cxnLst>
                  <a:cxn ang="0">
                    <a:pos x="T0" y="T1"/>
                  </a:cxn>
                  <a:cxn ang="0">
                    <a:pos x="T2" y="T3"/>
                  </a:cxn>
                  <a:cxn ang="0">
                    <a:pos x="T4" y="T5"/>
                  </a:cxn>
                  <a:cxn ang="0">
                    <a:pos x="T6" y="T7"/>
                  </a:cxn>
                  <a:cxn ang="0">
                    <a:pos x="T8" y="T9"/>
                  </a:cxn>
                </a:cxnLst>
                <a:rect l="0" t="0" r="r" b="b"/>
                <a:pathLst>
                  <a:path w="170" h="169">
                    <a:moveTo>
                      <a:pt x="0" y="0"/>
                    </a:moveTo>
                    <a:lnTo>
                      <a:pt x="0" y="0"/>
                    </a:lnTo>
                    <a:lnTo>
                      <a:pt x="170" y="169"/>
                    </a:lnTo>
                    <a:lnTo>
                      <a:pt x="170" y="1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ṡľiḓé">
                <a:extLst>
                  <a:ext uri="{FF2B5EF4-FFF2-40B4-BE49-F238E27FC236}">
                    <a16:creationId xmlns:a16="http://schemas.microsoft.com/office/drawing/2014/main" id="{0FAF6B95-24A8-4F8E-A5EF-25DA3B55DFAD}"/>
                  </a:ext>
                </a:extLst>
              </p:cNvPr>
              <p:cNvSpPr/>
              <p:nvPr/>
            </p:nvSpPr>
            <p:spPr bwMode="auto">
              <a:xfrm>
                <a:off x="6210300" y="5238300"/>
                <a:ext cx="284163" cy="174625"/>
              </a:xfrm>
              <a:custGeom>
                <a:avLst/>
                <a:gdLst>
                  <a:gd name="T0" fmla="*/ 0 w 84"/>
                  <a:gd name="T1" fmla="*/ 52 h 52"/>
                  <a:gd name="T2" fmla="*/ 0 w 84"/>
                  <a:gd name="T3" fmla="*/ 52 h 52"/>
                  <a:gd name="T4" fmla="*/ 0 w 84"/>
                  <a:gd name="T5" fmla="*/ 52 h 52"/>
                  <a:gd name="T6" fmla="*/ 84 w 84"/>
                  <a:gd name="T7" fmla="*/ 0 h 52"/>
                  <a:gd name="T8" fmla="*/ 62 w 84"/>
                  <a:gd name="T9" fmla="*/ 22 h 52"/>
                  <a:gd name="T10" fmla="*/ 50 w 84"/>
                  <a:gd name="T11" fmla="*/ 34 h 52"/>
                  <a:gd name="T12" fmla="*/ 40 w 84"/>
                  <a:gd name="T13" fmla="*/ 41 h 52"/>
                  <a:gd name="T14" fmla="*/ 50 w 84"/>
                  <a:gd name="T15" fmla="*/ 34 h 52"/>
                  <a:gd name="T16" fmla="*/ 62 w 84"/>
                  <a:gd name="T17" fmla="*/ 22 h 52"/>
                  <a:gd name="T18" fmla="*/ 84 w 84"/>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52">
                    <a:moveTo>
                      <a:pt x="0" y="52"/>
                    </a:moveTo>
                    <a:cubicBezTo>
                      <a:pt x="0" y="52"/>
                      <a:pt x="0" y="52"/>
                      <a:pt x="0" y="52"/>
                    </a:cubicBezTo>
                    <a:cubicBezTo>
                      <a:pt x="0" y="52"/>
                      <a:pt x="0" y="52"/>
                      <a:pt x="0" y="52"/>
                    </a:cubicBezTo>
                    <a:moveTo>
                      <a:pt x="84" y="0"/>
                    </a:moveTo>
                    <a:cubicBezTo>
                      <a:pt x="62" y="22"/>
                      <a:pt x="62" y="22"/>
                      <a:pt x="62" y="22"/>
                    </a:cubicBezTo>
                    <a:cubicBezTo>
                      <a:pt x="50" y="34"/>
                      <a:pt x="50" y="34"/>
                      <a:pt x="50" y="34"/>
                    </a:cubicBezTo>
                    <a:cubicBezTo>
                      <a:pt x="47" y="36"/>
                      <a:pt x="44" y="39"/>
                      <a:pt x="40" y="41"/>
                    </a:cubicBezTo>
                    <a:cubicBezTo>
                      <a:pt x="44" y="39"/>
                      <a:pt x="47" y="36"/>
                      <a:pt x="50" y="34"/>
                    </a:cubicBezTo>
                    <a:cubicBezTo>
                      <a:pt x="62" y="22"/>
                      <a:pt x="62" y="22"/>
                      <a:pt x="62" y="22"/>
                    </a:cubicBezTo>
                    <a:cubicBezTo>
                      <a:pt x="84" y="0"/>
                      <a:pt x="84" y="0"/>
                      <a:pt x="84" y="0"/>
                    </a:cubicBezTo>
                  </a:path>
                </a:pathLst>
              </a:custGeom>
              <a:solidFill>
                <a:srgbClr val="839B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şľîḑé">
                <a:extLst>
                  <a:ext uri="{FF2B5EF4-FFF2-40B4-BE49-F238E27FC236}">
                    <a16:creationId xmlns:a16="http://schemas.microsoft.com/office/drawing/2014/main" id="{A255B107-FF34-447F-9D8A-0559C9C90FD0}"/>
                  </a:ext>
                </a:extLst>
              </p:cNvPr>
              <p:cNvSpPr/>
              <p:nvPr/>
            </p:nvSpPr>
            <p:spPr bwMode="auto">
              <a:xfrm>
                <a:off x="5943600" y="4877938"/>
                <a:ext cx="2105025" cy="534988"/>
              </a:xfrm>
              <a:custGeom>
                <a:avLst/>
                <a:gdLst>
                  <a:gd name="T0" fmla="*/ 79 w 624"/>
                  <a:gd name="T1" fmla="*/ 159 h 159"/>
                  <a:gd name="T2" fmla="*/ 545 w 624"/>
                  <a:gd name="T3" fmla="*/ 159 h 159"/>
                  <a:gd name="T4" fmla="*/ 624 w 624"/>
                  <a:gd name="T5" fmla="*/ 79 h 159"/>
                  <a:gd name="T6" fmla="*/ 545 w 624"/>
                  <a:gd name="T7" fmla="*/ 0 h 159"/>
                  <a:gd name="T8" fmla="*/ 79 w 624"/>
                  <a:gd name="T9" fmla="*/ 0 h 159"/>
                  <a:gd name="T10" fmla="*/ 0 w 624"/>
                  <a:gd name="T11" fmla="*/ 79 h 159"/>
                  <a:gd name="T12" fmla="*/ 79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79" y="159"/>
                    </a:moveTo>
                    <a:cubicBezTo>
                      <a:pt x="545" y="159"/>
                      <a:pt x="545" y="159"/>
                      <a:pt x="545" y="159"/>
                    </a:cubicBezTo>
                    <a:cubicBezTo>
                      <a:pt x="589" y="159"/>
                      <a:pt x="624" y="123"/>
                      <a:pt x="624" y="79"/>
                    </a:cubicBezTo>
                    <a:cubicBezTo>
                      <a:pt x="624" y="35"/>
                      <a:pt x="589" y="0"/>
                      <a:pt x="545" y="0"/>
                    </a:cubicBezTo>
                    <a:cubicBezTo>
                      <a:pt x="79" y="0"/>
                      <a:pt x="79" y="0"/>
                      <a:pt x="79" y="0"/>
                    </a:cubicBezTo>
                    <a:cubicBezTo>
                      <a:pt x="35" y="0"/>
                      <a:pt x="0" y="35"/>
                      <a:pt x="0" y="79"/>
                    </a:cubicBezTo>
                    <a:cubicBezTo>
                      <a:pt x="0" y="123"/>
                      <a:pt x="35" y="159"/>
                      <a:pt x="79" y="15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ṧḻîḑê">
                <a:extLst>
                  <a:ext uri="{FF2B5EF4-FFF2-40B4-BE49-F238E27FC236}">
                    <a16:creationId xmlns:a16="http://schemas.microsoft.com/office/drawing/2014/main" id="{A031D55D-0B4A-481C-890D-64C1E601932E}"/>
                  </a:ext>
                </a:extLst>
              </p:cNvPr>
              <p:cNvSpPr/>
              <p:nvPr/>
            </p:nvSpPr>
            <p:spPr bwMode="auto">
              <a:xfrm>
                <a:off x="5943600" y="4314375"/>
                <a:ext cx="1096963" cy="1658938"/>
              </a:xfrm>
              <a:custGeom>
                <a:avLst/>
                <a:gdLst>
                  <a:gd name="T0" fmla="*/ 0 w 325"/>
                  <a:gd name="T1" fmla="*/ 246 h 492"/>
                  <a:gd name="T2" fmla="*/ 24 w 325"/>
                  <a:gd name="T3" fmla="*/ 304 h 492"/>
                  <a:gd name="T4" fmla="*/ 25 w 325"/>
                  <a:gd name="T5" fmla="*/ 304 h 492"/>
                  <a:gd name="T6" fmla="*/ 182 w 325"/>
                  <a:gd name="T7" fmla="*/ 461 h 492"/>
                  <a:gd name="T8" fmla="*/ 294 w 325"/>
                  <a:gd name="T9" fmla="*/ 461 h 492"/>
                  <a:gd name="T10" fmla="*/ 294 w 325"/>
                  <a:gd name="T11" fmla="*/ 349 h 492"/>
                  <a:gd name="T12" fmla="*/ 191 w 325"/>
                  <a:gd name="T13" fmla="*/ 246 h 492"/>
                  <a:gd name="T14" fmla="*/ 294 w 325"/>
                  <a:gd name="T15" fmla="*/ 144 h 492"/>
                  <a:gd name="T16" fmla="*/ 294 w 325"/>
                  <a:gd name="T17" fmla="*/ 31 h 492"/>
                  <a:gd name="T18" fmla="*/ 182 w 325"/>
                  <a:gd name="T19" fmla="*/ 31 h 492"/>
                  <a:gd name="T20" fmla="*/ 25 w 325"/>
                  <a:gd name="T21" fmla="*/ 188 h 492"/>
                  <a:gd name="T22" fmla="*/ 24 w 325"/>
                  <a:gd name="T23" fmla="*/ 188 h 492"/>
                  <a:gd name="T24" fmla="*/ 0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0" y="246"/>
                    </a:moveTo>
                    <a:cubicBezTo>
                      <a:pt x="0" y="269"/>
                      <a:pt x="9" y="289"/>
                      <a:pt x="24" y="304"/>
                    </a:cubicBezTo>
                    <a:cubicBezTo>
                      <a:pt x="25" y="304"/>
                      <a:pt x="25" y="304"/>
                      <a:pt x="25" y="304"/>
                    </a:cubicBezTo>
                    <a:cubicBezTo>
                      <a:pt x="182" y="461"/>
                      <a:pt x="182" y="461"/>
                      <a:pt x="182" y="461"/>
                    </a:cubicBezTo>
                    <a:cubicBezTo>
                      <a:pt x="213" y="492"/>
                      <a:pt x="263" y="492"/>
                      <a:pt x="294" y="461"/>
                    </a:cubicBezTo>
                    <a:cubicBezTo>
                      <a:pt x="325" y="430"/>
                      <a:pt x="325" y="380"/>
                      <a:pt x="294" y="349"/>
                    </a:cubicBezTo>
                    <a:cubicBezTo>
                      <a:pt x="191" y="246"/>
                      <a:pt x="191" y="246"/>
                      <a:pt x="191" y="246"/>
                    </a:cubicBezTo>
                    <a:cubicBezTo>
                      <a:pt x="294" y="144"/>
                      <a:pt x="294" y="144"/>
                      <a:pt x="294" y="144"/>
                    </a:cubicBezTo>
                    <a:cubicBezTo>
                      <a:pt x="325" y="113"/>
                      <a:pt x="325" y="62"/>
                      <a:pt x="294" y="31"/>
                    </a:cubicBezTo>
                    <a:cubicBezTo>
                      <a:pt x="263" y="0"/>
                      <a:pt x="213" y="0"/>
                      <a:pt x="182" y="31"/>
                    </a:cubicBezTo>
                    <a:cubicBezTo>
                      <a:pt x="25" y="188"/>
                      <a:pt x="25" y="188"/>
                      <a:pt x="25" y="188"/>
                    </a:cubicBezTo>
                    <a:cubicBezTo>
                      <a:pt x="24" y="188"/>
                      <a:pt x="24" y="188"/>
                      <a:pt x="24" y="188"/>
                    </a:cubicBezTo>
                    <a:cubicBezTo>
                      <a:pt x="9" y="203"/>
                      <a:pt x="0" y="223"/>
                      <a:pt x="0" y="246"/>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ṥļïďè">
                <a:extLst>
                  <a:ext uri="{FF2B5EF4-FFF2-40B4-BE49-F238E27FC236}">
                    <a16:creationId xmlns:a16="http://schemas.microsoft.com/office/drawing/2014/main" id="{6A82150C-9F0E-4A31-B66A-014922B68B80}"/>
                  </a:ext>
                </a:extLst>
              </p:cNvPr>
              <p:cNvSpPr/>
              <p:nvPr/>
            </p:nvSpPr>
            <p:spPr bwMode="auto">
              <a:xfrm>
                <a:off x="5943600" y="4877938"/>
                <a:ext cx="644525" cy="534988"/>
              </a:xfrm>
              <a:custGeom>
                <a:avLst/>
                <a:gdLst>
                  <a:gd name="T0" fmla="*/ 25 w 191"/>
                  <a:gd name="T1" fmla="*/ 21 h 159"/>
                  <a:gd name="T2" fmla="*/ 25 w 191"/>
                  <a:gd name="T3" fmla="*/ 21 h 159"/>
                  <a:gd name="T4" fmla="*/ 4 w 191"/>
                  <a:gd name="T5" fmla="*/ 54 h 159"/>
                  <a:gd name="T6" fmla="*/ 4 w 191"/>
                  <a:gd name="T7" fmla="*/ 54 h 159"/>
                  <a:gd name="T8" fmla="*/ 4 w 191"/>
                  <a:gd name="T9" fmla="*/ 54 h 159"/>
                  <a:gd name="T10" fmla="*/ 4 w 191"/>
                  <a:gd name="T11" fmla="*/ 54 h 159"/>
                  <a:gd name="T12" fmla="*/ 4 w 191"/>
                  <a:gd name="T13" fmla="*/ 54 h 159"/>
                  <a:gd name="T14" fmla="*/ 3 w 191"/>
                  <a:gd name="T15" fmla="*/ 55 h 159"/>
                  <a:gd name="T16" fmla="*/ 3 w 191"/>
                  <a:gd name="T17" fmla="*/ 55 h 159"/>
                  <a:gd name="T18" fmla="*/ 3 w 191"/>
                  <a:gd name="T19" fmla="*/ 55 h 159"/>
                  <a:gd name="T20" fmla="*/ 3 w 191"/>
                  <a:gd name="T21" fmla="*/ 55 h 159"/>
                  <a:gd name="T22" fmla="*/ 0 w 191"/>
                  <a:gd name="T23" fmla="*/ 74 h 159"/>
                  <a:gd name="T24" fmla="*/ 0 w 191"/>
                  <a:gd name="T25" fmla="*/ 74 h 159"/>
                  <a:gd name="T26" fmla="*/ 0 w 191"/>
                  <a:gd name="T27" fmla="*/ 75 h 159"/>
                  <a:gd name="T28" fmla="*/ 0 w 191"/>
                  <a:gd name="T29" fmla="*/ 75 h 159"/>
                  <a:gd name="T30" fmla="*/ 0 w 191"/>
                  <a:gd name="T31" fmla="*/ 75 h 159"/>
                  <a:gd name="T32" fmla="*/ 0 w 191"/>
                  <a:gd name="T33" fmla="*/ 75 h 159"/>
                  <a:gd name="T34" fmla="*/ 0 w 191"/>
                  <a:gd name="T35" fmla="*/ 76 h 159"/>
                  <a:gd name="T36" fmla="*/ 0 w 191"/>
                  <a:gd name="T37" fmla="*/ 76 h 159"/>
                  <a:gd name="T38" fmla="*/ 0 w 191"/>
                  <a:gd name="T39" fmla="*/ 76 h 159"/>
                  <a:gd name="T40" fmla="*/ 0 w 191"/>
                  <a:gd name="T41" fmla="*/ 76 h 159"/>
                  <a:gd name="T42" fmla="*/ 0 w 191"/>
                  <a:gd name="T43" fmla="*/ 77 h 159"/>
                  <a:gd name="T44" fmla="*/ 0 w 191"/>
                  <a:gd name="T45" fmla="*/ 77 h 159"/>
                  <a:gd name="T46" fmla="*/ 0 w 191"/>
                  <a:gd name="T47" fmla="*/ 77 h 159"/>
                  <a:gd name="T48" fmla="*/ 0 w 191"/>
                  <a:gd name="T49" fmla="*/ 77 h 159"/>
                  <a:gd name="T50" fmla="*/ 0 w 191"/>
                  <a:gd name="T51" fmla="*/ 78 h 159"/>
                  <a:gd name="T52" fmla="*/ 0 w 191"/>
                  <a:gd name="T53" fmla="*/ 78 h 159"/>
                  <a:gd name="T54" fmla="*/ 0 w 191"/>
                  <a:gd name="T55" fmla="*/ 78 h 159"/>
                  <a:gd name="T56" fmla="*/ 0 w 191"/>
                  <a:gd name="T57" fmla="*/ 78 h 159"/>
                  <a:gd name="T58" fmla="*/ 0 w 191"/>
                  <a:gd name="T59" fmla="*/ 79 h 159"/>
                  <a:gd name="T60" fmla="*/ 0 w 191"/>
                  <a:gd name="T61" fmla="*/ 79 h 159"/>
                  <a:gd name="T62" fmla="*/ 24 w 191"/>
                  <a:gd name="T63" fmla="*/ 137 h 159"/>
                  <a:gd name="T64" fmla="*/ 25 w 191"/>
                  <a:gd name="T65" fmla="*/ 137 h 159"/>
                  <a:gd name="T66" fmla="*/ 79 w 191"/>
                  <a:gd name="T67" fmla="*/ 159 h 159"/>
                  <a:gd name="T68" fmla="*/ 79 w 191"/>
                  <a:gd name="T69" fmla="*/ 159 h 159"/>
                  <a:gd name="T70" fmla="*/ 129 w 191"/>
                  <a:gd name="T71" fmla="*/ 141 h 159"/>
                  <a:gd name="T72" fmla="*/ 163 w 191"/>
                  <a:gd name="T73" fmla="*/ 107 h 159"/>
                  <a:gd name="T74" fmla="*/ 141 w 191"/>
                  <a:gd name="T75" fmla="*/ 29 h 159"/>
                  <a:gd name="T76" fmla="*/ 128 w 191"/>
                  <a:gd name="T7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59">
                    <a:moveTo>
                      <a:pt x="79" y="0"/>
                    </a:moveTo>
                    <a:cubicBezTo>
                      <a:pt x="58" y="0"/>
                      <a:pt x="39" y="8"/>
                      <a:pt x="25" y="21"/>
                    </a:cubicBezTo>
                    <a:cubicBezTo>
                      <a:pt x="25" y="21"/>
                      <a:pt x="25" y="21"/>
                      <a:pt x="25" y="21"/>
                    </a:cubicBezTo>
                    <a:cubicBezTo>
                      <a:pt x="25" y="21"/>
                      <a:pt x="25" y="21"/>
                      <a:pt x="25" y="21"/>
                    </a:cubicBezTo>
                    <a:cubicBezTo>
                      <a:pt x="24" y="21"/>
                      <a:pt x="24" y="21"/>
                      <a:pt x="24" y="21"/>
                    </a:cubicBezTo>
                    <a:cubicBezTo>
                      <a:pt x="15" y="30"/>
                      <a:pt x="8" y="41"/>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5"/>
                    </a:cubicBezTo>
                    <a:cubicBezTo>
                      <a:pt x="4" y="55"/>
                      <a:pt x="4"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61"/>
                      <a:pt x="0" y="68"/>
                      <a:pt x="0" y="74"/>
                    </a:cubicBezTo>
                    <a:cubicBezTo>
                      <a:pt x="0" y="74"/>
                      <a:pt x="0" y="74"/>
                      <a:pt x="0" y="74"/>
                    </a:cubicBezTo>
                    <a:cubicBezTo>
                      <a:pt x="0" y="74"/>
                      <a:pt x="0" y="74"/>
                      <a:pt x="0" y="74"/>
                    </a:cubicBezTo>
                    <a:cubicBezTo>
                      <a:pt x="0" y="74"/>
                      <a:pt x="0" y="74"/>
                      <a:pt x="0" y="74"/>
                    </a:cubicBezTo>
                    <a:cubicBezTo>
                      <a:pt x="0" y="74"/>
                      <a:pt x="0" y="74"/>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9"/>
                      <a:pt x="0" y="79"/>
                      <a:pt x="0" y="79"/>
                    </a:cubicBezTo>
                    <a:cubicBezTo>
                      <a:pt x="0" y="79"/>
                      <a:pt x="0" y="79"/>
                      <a:pt x="0" y="79"/>
                    </a:cubicBezTo>
                    <a:cubicBezTo>
                      <a:pt x="0" y="79"/>
                      <a:pt x="0" y="79"/>
                      <a:pt x="0" y="79"/>
                    </a:cubicBezTo>
                    <a:cubicBezTo>
                      <a:pt x="0" y="79"/>
                      <a:pt x="0" y="79"/>
                      <a:pt x="0" y="79"/>
                    </a:cubicBezTo>
                    <a:cubicBezTo>
                      <a:pt x="0" y="89"/>
                      <a:pt x="1" y="99"/>
                      <a:pt x="5" y="107"/>
                    </a:cubicBezTo>
                    <a:cubicBezTo>
                      <a:pt x="9" y="119"/>
                      <a:pt x="16" y="129"/>
                      <a:pt x="24" y="137"/>
                    </a:cubicBezTo>
                    <a:cubicBezTo>
                      <a:pt x="25" y="137"/>
                      <a:pt x="25" y="137"/>
                      <a:pt x="25" y="137"/>
                    </a:cubicBezTo>
                    <a:cubicBezTo>
                      <a:pt x="25" y="137"/>
                      <a:pt x="25" y="137"/>
                      <a:pt x="25" y="137"/>
                    </a:cubicBezTo>
                    <a:cubicBezTo>
                      <a:pt x="25" y="137"/>
                      <a:pt x="25" y="137"/>
                      <a:pt x="25" y="137"/>
                    </a:cubicBezTo>
                    <a:cubicBezTo>
                      <a:pt x="39" y="150"/>
                      <a:pt x="58" y="159"/>
                      <a:pt x="79" y="159"/>
                    </a:cubicBezTo>
                    <a:cubicBezTo>
                      <a:pt x="79" y="159"/>
                      <a:pt x="79" y="159"/>
                      <a:pt x="79" y="159"/>
                    </a:cubicBezTo>
                    <a:cubicBezTo>
                      <a:pt x="79" y="159"/>
                      <a:pt x="79" y="159"/>
                      <a:pt x="79" y="159"/>
                    </a:cubicBezTo>
                    <a:cubicBezTo>
                      <a:pt x="94" y="159"/>
                      <a:pt x="107" y="155"/>
                      <a:pt x="119" y="148"/>
                    </a:cubicBezTo>
                    <a:cubicBezTo>
                      <a:pt x="123" y="146"/>
                      <a:pt x="126" y="143"/>
                      <a:pt x="129" y="141"/>
                    </a:cubicBezTo>
                    <a:cubicBezTo>
                      <a:pt x="141" y="129"/>
                      <a:pt x="141" y="129"/>
                      <a:pt x="141" y="129"/>
                    </a:cubicBezTo>
                    <a:cubicBezTo>
                      <a:pt x="163" y="107"/>
                      <a:pt x="163" y="107"/>
                      <a:pt x="163" y="107"/>
                    </a:cubicBezTo>
                    <a:cubicBezTo>
                      <a:pt x="191" y="79"/>
                      <a:pt x="191" y="79"/>
                      <a:pt x="191" y="79"/>
                    </a:cubicBezTo>
                    <a:cubicBezTo>
                      <a:pt x="141" y="29"/>
                      <a:pt x="141" y="29"/>
                      <a:pt x="141" y="29"/>
                    </a:cubicBezTo>
                    <a:cubicBezTo>
                      <a:pt x="129" y="17"/>
                      <a:pt x="129" y="17"/>
                      <a:pt x="129" y="17"/>
                    </a:cubicBezTo>
                    <a:cubicBezTo>
                      <a:pt x="129" y="17"/>
                      <a:pt x="128" y="17"/>
                      <a:pt x="128" y="16"/>
                    </a:cubicBezTo>
                    <a:cubicBezTo>
                      <a:pt x="114" y="6"/>
                      <a:pt x="97" y="0"/>
                      <a:pt x="79" y="0"/>
                    </a:cubicBezTo>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śḻîḋe">
                <a:extLst>
                  <a:ext uri="{FF2B5EF4-FFF2-40B4-BE49-F238E27FC236}">
                    <a16:creationId xmlns:a16="http://schemas.microsoft.com/office/drawing/2014/main" id="{AD49E2B2-8F04-4F5D-A145-A2563F2EC190}"/>
                  </a:ext>
                </a:extLst>
              </p:cNvPr>
              <p:cNvSpPr/>
              <p:nvPr/>
            </p:nvSpPr>
            <p:spPr bwMode="auto">
              <a:xfrm>
                <a:off x="6210300" y="4877938"/>
                <a:ext cx="647700" cy="266700"/>
              </a:xfrm>
              <a:custGeom>
                <a:avLst/>
                <a:gdLst>
                  <a:gd name="T0" fmla="*/ 0 w 192"/>
                  <a:gd name="T1" fmla="*/ 0 h 79"/>
                  <a:gd name="T2" fmla="*/ 49 w 192"/>
                  <a:gd name="T3" fmla="*/ 16 h 79"/>
                  <a:gd name="T4" fmla="*/ 50 w 192"/>
                  <a:gd name="T5" fmla="*/ 18 h 79"/>
                  <a:gd name="T6" fmla="*/ 62 w 192"/>
                  <a:gd name="T7" fmla="*/ 29 h 79"/>
                  <a:gd name="T8" fmla="*/ 112 w 192"/>
                  <a:gd name="T9" fmla="*/ 79 h 79"/>
                  <a:gd name="T10" fmla="*/ 112 w 192"/>
                  <a:gd name="T11" fmla="*/ 79 h 79"/>
                  <a:gd name="T12" fmla="*/ 112 w 192"/>
                  <a:gd name="T13" fmla="*/ 79 h 79"/>
                  <a:gd name="T14" fmla="*/ 192 w 192"/>
                  <a:gd name="T15" fmla="*/ 0 h 79"/>
                  <a:gd name="T16" fmla="*/ 0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0" y="0"/>
                    </a:moveTo>
                    <a:cubicBezTo>
                      <a:pt x="18" y="0"/>
                      <a:pt x="35" y="6"/>
                      <a:pt x="49" y="16"/>
                    </a:cubicBezTo>
                    <a:cubicBezTo>
                      <a:pt x="49" y="17"/>
                      <a:pt x="50" y="17"/>
                      <a:pt x="50" y="18"/>
                    </a:cubicBezTo>
                    <a:cubicBezTo>
                      <a:pt x="62" y="29"/>
                      <a:pt x="62" y="29"/>
                      <a:pt x="62" y="29"/>
                    </a:cubicBezTo>
                    <a:cubicBezTo>
                      <a:pt x="112" y="79"/>
                      <a:pt x="112" y="79"/>
                      <a:pt x="112" y="79"/>
                    </a:cubicBezTo>
                    <a:cubicBezTo>
                      <a:pt x="112" y="79"/>
                      <a:pt x="112" y="79"/>
                      <a:pt x="112" y="79"/>
                    </a:cubicBezTo>
                    <a:cubicBezTo>
                      <a:pt x="112" y="79"/>
                      <a:pt x="112" y="79"/>
                      <a:pt x="112" y="79"/>
                    </a:cubicBezTo>
                    <a:cubicBezTo>
                      <a:pt x="192" y="0"/>
                      <a:pt x="192" y="0"/>
                      <a:pt x="192" y="0"/>
                    </a:cubicBezTo>
                    <a:cubicBezTo>
                      <a:pt x="0" y="0"/>
                      <a:pt x="0" y="0"/>
                      <a:pt x="0" y="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śḻídè">
                <a:extLst>
                  <a:ext uri="{FF2B5EF4-FFF2-40B4-BE49-F238E27FC236}">
                    <a16:creationId xmlns:a16="http://schemas.microsoft.com/office/drawing/2014/main" id="{0F4E4E51-82DA-44D7-A0FA-76EB26B13E67}"/>
                  </a:ext>
                </a:extLst>
              </p:cNvPr>
              <p:cNvSpPr/>
              <p:nvPr/>
            </p:nvSpPr>
            <p:spPr bwMode="auto">
              <a:xfrm>
                <a:off x="6210300" y="5144638"/>
                <a:ext cx="647700" cy="268288"/>
              </a:xfrm>
              <a:custGeom>
                <a:avLst/>
                <a:gdLst>
                  <a:gd name="T0" fmla="*/ 112 w 192"/>
                  <a:gd name="T1" fmla="*/ 0 h 80"/>
                  <a:gd name="T2" fmla="*/ 84 w 192"/>
                  <a:gd name="T3" fmla="*/ 28 h 80"/>
                  <a:gd name="T4" fmla="*/ 62 w 192"/>
                  <a:gd name="T5" fmla="*/ 50 h 80"/>
                  <a:gd name="T6" fmla="*/ 50 w 192"/>
                  <a:gd name="T7" fmla="*/ 62 h 80"/>
                  <a:gd name="T8" fmla="*/ 40 w 192"/>
                  <a:gd name="T9" fmla="*/ 69 h 80"/>
                  <a:gd name="T10" fmla="*/ 0 w 192"/>
                  <a:gd name="T11" fmla="*/ 80 h 80"/>
                  <a:gd name="T12" fmla="*/ 0 w 192"/>
                  <a:gd name="T13" fmla="*/ 80 h 80"/>
                  <a:gd name="T14" fmla="*/ 192 w 192"/>
                  <a:gd name="T15" fmla="*/ 80 h 80"/>
                  <a:gd name="T16" fmla="*/ 112 w 19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0">
                    <a:moveTo>
                      <a:pt x="112" y="0"/>
                    </a:moveTo>
                    <a:cubicBezTo>
                      <a:pt x="84" y="28"/>
                      <a:pt x="84" y="28"/>
                      <a:pt x="84" y="28"/>
                    </a:cubicBezTo>
                    <a:cubicBezTo>
                      <a:pt x="62" y="50"/>
                      <a:pt x="62" y="50"/>
                      <a:pt x="62" y="50"/>
                    </a:cubicBezTo>
                    <a:cubicBezTo>
                      <a:pt x="50" y="62"/>
                      <a:pt x="50" y="62"/>
                      <a:pt x="50" y="62"/>
                    </a:cubicBezTo>
                    <a:cubicBezTo>
                      <a:pt x="47" y="64"/>
                      <a:pt x="44" y="67"/>
                      <a:pt x="40" y="69"/>
                    </a:cubicBezTo>
                    <a:cubicBezTo>
                      <a:pt x="28" y="76"/>
                      <a:pt x="15" y="80"/>
                      <a:pt x="0" y="80"/>
                    </a:cubicBezTo>
                    <a:cubicBezTo>
                      <a:pt x="0" y="80"/>
                      <a:pt x="0" y="80"/>
                      <a:pt x="0" y="80"/>
                    </a:cubicBezTo>
                    <a:cubicBezTo>
                      <a:pt x="192" y="80"/>
                      <a:pt x="192" y="80"/>
                      <a:pt x="192" y="80"/>
                    </a:cubicBezTo>
                    <a:cubicBezTo>
                      <a:pt x="112" y="0"/>
                      <a:pt x="112" y="0"/>
                      <a:pt x="112" y="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ŝļîḋè">
                <a:extLst>
                  <a:ext uri="{FF2B5EF4-FFF2-40B4-BE49-F238E27FC236}">
                    <a16:creationId xmlns:a16="http://schemas.microsoft.com/office/drawing/2014/main" id="{2F6D1710-009D-439C-BA0C-1AA88738AFD4}"/>
                  </a:ext>
                </a:extLst>
              </p:cNvPr>
              <p:cNvSpPr/>
              <p:nvPr/>
            </p:nvSpPr>
            <p:spPr>
              <a:xfrm>
                <a:off x="6073053" y="500497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anchor="ctr"/>
              <a:lstStyle/>
              <a:p>
                <a:pPr algn="ctr"/>
                <a:endParaRPr/>
              </a:p>
            </p:txBody>
          </p:sp>
          <p:sp>
            <p:nvSpPr>
              <p:cNvPr id="54" name="íṣliďé">
                <a:extLst>
                  <a:ext uri="{FF2B5EF4-FFF2-40B4-BE49-F238E27FC236}">
                    <a16:creationId xmlns:a16="http://schemas.microsoft.com/office/drawing/2014/main" id="{982D723E-B424-4729-A10E-1F3119AF543F}"/>
                  </a:ext>
                </a:extLst>
              </p:cNvPr>
              <p:cNvSpPr/>
              <p:nvPr/>
            </p:nvSpPr>
            <p:spPr bwMode="auto">
              <a:xfrm>
                <a:off x="4143375" y="3876753"/>
                <a:ext cx="2105025" cy="536575"/>
              </a:xfrm>
              <a:custGeom>
                <a:avLst/>
                <a:gdLst>
                  <a:gd name="T0" fmla="*/ 545 w 624"/>
                  <a:gd name="T1" fmla="*/ 159 h 159"/>
                  <a:gd name="T2" fmla="*/ 79 w 624"/>
                  <a:gd name="T3" fmla="*/ 159 h 159"/>
                  <a:gd name="T4" fmla="*/ 0 w 624"/>
                  <a:gd name="T5" fmla="*/ 79 h 159"/>
                  <a:gd name="T6" fmla="*/ 79 w 624"/>
                  <a:gd name="T7" fmla="*/ 0 h 159"/>
                  <a:gd name="T8" fmla="*/ 545 w 624"/>
                  <a:gd name="T9" fmla="*/ 0 h 159"/>
                  <a:gd name="T10" fmla="*/ 624 w 624"/>
                  <a:gd name="T11" fmla="*/ 79 h 159"/>
                  <a:gd name="T12" fmla="*/ 545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545" y="159"/>
                    </a:moveTo>
                    <a:cubicBezTo>
                      <a:pt x="79" y="159"/>
                      <a:pt x="79" y="159"/>
                      <a:pt x="79" y="159"/>
                    </a:cubicBezTo>
                    <a:cubicBezTo>
                      <a:pt x="35" y="159"/>
                      <a:pt x="0" y="123"/>
                      <a:pt x="0" y="79"/>
                    </a:cubicBezTo>
                    <a:cubicBezTo>
                      <a:pt x="0" y="36"/>
                      <a:pt x="35" y="0"/>
                      <a:pt x="79" y="0"/>
                    </a:cubicBezTo>
                    <a:cubicBezTo>
                      <a:pt x="545" y="0"/>
                      <a:pt x="545" y="0"/>
                      <a:pt x="545" y="0"/>
                    </a:cubicBezTo>
                    <a:cubicBezTo>
                      <a:pt x="589" y="0"/>
                      <a:pt x="624" y="36"/>
                      <a:pt x="624" y="79"/>
                    </a:cubicBezTo>
                    <a:cubicBezTo>
                      <a:pt x="624" y="123"/>
                      <a:pt x="589" y="159"/>
                      <a:pt x="545" y="15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šlidé">
                <a:extLst>
                  <a:ext uri="{FF2B5EF4-FFF2-40B4-BE49-F238E27FC236}">
                    <a16:creationId xmlns:a16="http://schemas.microsoft.com/office/drawing/2014/main" id="{83D7CB1D-0225-42E8-AD5C-15BAE2B835C0}"/>
                  </a:ext>
                </a:extLst>
              </p:cNvPr>
              <p:cNvSpPr/>
              <p:nvPr/>
            </p:nvSpPr>
            <p:spPr bwMode="auto">
              <a:xfrm>
                <a:off x="5151438" y="3316366"/>
                <a:ext cx="1096963" cy="1655763"/>
              </a:xfrm>
              <a:custGeom>
                <a:avLst/>
                <a:gdLst>
                  <a:gd name="T0" fmla="*/ 325 w 325"/>
                  <a:gd name="T1" fmla="*/ 245 h 491"/>
                  <a:gd name="T2" fmla="*/ 301 w 325"/>
                  <a:gd name="T3" fmla="*/ 303 h 491"/>
                  <a:gd name="T4" fmla="*/ 300 w 325"/>
                  <a:gd name="T5" fmla="*/ 303 h 491"/>
                  <a:gd name="T6" fmla="*/ 143 w 325"/>
                  <a:gd name="T7" fmla="*/ 460 h 491"/>
                  <a:gd name="T8" fmla="*/ 31 w 325"/>
                  <a:gd name="T9" fmla="*/ 460 h 491"/>
                  <a:gd name="T10" fmla="*/ 31 w 325"/>
                  <a:gd name="T11" fmla="*/ 348 h 491"/>
                  <a:gd name="T12" fmla="*/ 134 w 325"/>
                  <a:gd name="T13" fmla="*/ 245 h 491"/>
                  <a:gd name="T14" fmla="*/ 31 w 325"/>
                  <a:gd name="T15" fmla="*/ 143 h 491"/>
                  <a:gd name="T16" fmla="*/ 31 w 325"/>
                  <a:gd name="T17" fmla="*/ 31 h 491"/>
                  <a:gd name="T18" fmla="*/ 143 w 325"/>
                  <a:gd name="T19" fmla="*/ 31 h 491"/>
                  <a:gd name="T20" fmla="*/ 300 w 325"/>
                  <a:gd name="T21" fmla="*/ 188 h 491"/>
                  <a:gd name="T22" fmla="*/ 301 w 325"/>
                  <a:gd name="T23" fmla="*/ 188 h 491"/>
                  <a:gd name="T24" fmla="*/ 325 w 325"/>
                  <a:gd name="T25"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1">
                    <a:moveTo>
                      <a:pt x="325" y="245"/>
                    </a:moveTo>
                    <a:cubicBezTo>
                      <a:pt x="325" y="268"/>
                      <a:pt x="316" y="289"/>
                      <a:pt x="301" y="303"/>
                    </a:cubicBezTo>
                    <a:cubicBezTo>
                      <a:pt x="300" y="303"/>
                      <a:pt x="300" y="303"/>
                      <a:pt x="300" y="303"/>
                    </a:cubicBezTo>
                    <a:cubicBezTo>
                      <a:pt x="143" y="460"/>
                      <a:pt x="143" y="460"/>
                      <a:pt x="143" y="460"/>
                    </a:cubicBezTo>
                    <a:cubicBezTo>
                      <a:pt x="112" y="491"/>
                      <a:pt x="62" y="491"/>
                      <a:pt x="31" y="460"/>
                    </a:cubicBezTo>
                    <a:cubicBezTo>
                      <a:pt x="0" y="429"/>
                      <a:pt x="0" y="379"/>
                      <a:pt x="31" y="348"/>
                    </a:cubicBezTo>
                    <a:cubicBezTo>
                      <a:pt x="134" y="245"/>
                      <a:pt x="134" y="245"/>
                      <a:pt x="134" y="245"/>
                    </a:cubicBezTo>
                    <a:cubicBezTo>
                      <a:pt x="31" y="143"/>
                      <a:pt x="31" y="143"/>
                      <a:pt x="31" y="143"/>
                    </a:cubicBezTo>
                    <a:cubicBezTo>
                      <a:pt x="0" y="112"/>
                      <a:pt x="0" y="62"/>
                      <a:pt x="31" y="31"/>
                    </a:cubicBezTo>
                    <a:cubicBezTo>
                      <a:pt x="62" y="0"/>
                      <a:pt x="112" y="0"/>
                      <a:pt x="143" y="31"/>
                    </a:cubicBezTo>
                    <a:cubicBezTo>
                      <a:pt x="300" y="188"/>
                      <a:pt x="300" y="188"/>
                      <a:pt x="300" y="188"/>
                    </a:cubicBezTo>
                    <a:cubicBezTo>
                      <a:pt x="301" y="188"/>
                      <a:pt x="301" y="188"/>
                      <a:pt x="301" y="188"/>
                    </a:cubicBezTo>
                    <a:cubicBezTo>
                      <a:pt x="316" y="202"/>
                      <a:pt x="325" y="223"/>
                      <a:pt x="325" y="245"/>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şḷidé">
                <a:extLst>
                  <a:ext uri="{FF2B5EF4-FFF2-40B4-BE49-F238E27FC236}">
                    <a16:creationId xmlns:a16="http://schemas.microsoft.com/office/drawing/2014/main" id="{7434327B-8D5B-4A31-B3E1-8EF54E448AE5}"/>
                  </a:ext>
                </a:extLst>
              </p:cNvPr>
              <p:cNvSpPr/>
              <p:nvPr/>
            </p:nvSpPr>
            <p:spPr bwMode="auto">
              <a:xfrm>
                <a:off x="5603875" y="3876753"/>
                <a:ext cx="644525" cy="536575"/>
              </a:xfrm>
              <a:custGeom>
                <a:avLst/>
                <a:gdLst>
                  <a:gd name="T0" fmla="*/ 63 w 191"/>
                  <a:gd name="T1" fmla="*/ 17 h 159"/>
                  <a:gd name="T2" fmla="*/ 50 w 191"/>
                  <a:gd name="T3" fmla="*/ 29 h 159"/>
                  <a:gd name="T4" fmla="*/ 29 w 191"/>
                  <a:gd name="T5" fmla="*/ 109 h 159"/>
                  <a:gd name="T6" fmla="*/ 62 w 191"/>
                  <a:gd name="T7" fmla="*/ 141 h 159"/>
                  <a:gd name="T8" fmla="*/ 112 w 191"/>
                  <a:gd name="T9" fmla="*/ 159 h 159"/>
                  <a:gd name="T10" fmla="*/ 112 w 191"/>
                  <a:gd name="T11" fmla="*/ 159 h 159"/>
                  <a:gd name="T12" fmla="*/ 166 w 191"/>
                  <a:gd name="T13" fmla="*/ 137 h 159"/>
                  <a:gd name="T14" fmla="*/ 167 w 191"/>
                  <a:gd name="T15" fmla="*/ 137 h 159"/>
                  <a:gd name="T16" fmla="*/ 191 w 191"/>
                  <a:gd name="T17" fmla="*/ 79 h 159"/>
                  <a:gd name="T18" fmla="*/ 191 w 191"/>
                  <a:gd name="T19" fmla="*/ 79 h 159"/>
                  <a:gd name="T20" fmla="*/ 191 w 191"/>
                  <a:gd name="T21" fmla="*/ 79 h 159"/>
                  <a:gd name="T22" fmla="*/ 191 w 191"/>
                  <a:gd name="T23" fmla="*/ 79 h 159"/>
                  <a:gd name="T24" fmla="*/ 191 w 191"/>
                  <a:gd name="T25" fmla="*/ 78 h 159"/>
                  <a:gd name="T26" fmla="*/ 191 w 191"/>
                  <a:gd name="T27" fmla="*/ 78 h 159"/>
                  <a:gd name="T28" fmla="*/ 191 w 191"/>
                  <a:gd name="T29" fmla="*/ 78 h 159"/>
                  <a:gd name="T30" fmla="*/ 191 w 191"/>
                  <a:gd name="T31" fmla="*/ 77 h 159"/>
                  <a:gd name="T32" fmla="*/ 191 w 191"/>
                  <a:gd name="T33" fmla="*/ 77 h 159"/>
                  <a:gd name="T34" fmla="*/ 191 w 191"/>
                  <a:gd name="T35" fmla="*/ 77 h 159"/>
                  <a:gd name="T36" fmla="*/ 191 w 191"/>
                  <a:gd name="T37" fmla="*/ 77 h 159"/>
                  <a:gd name="T38" fmla="*/ 191 w 191"/>
                  <a:gd name="T39" fmla="*/ 76 h 159"/>
                  <a:gd name="T40" fmla="*/ 191 w 191"/>
                  <a:gd name="T41" fmla="*/ 76 h 159"/>
                  <a:gd name="T42" fmla="*/ 191 w 191"/>
                  <a:gd name="T43" fmla="*/ 76 h 159"/>
                  <a:gd name="T44" fmla="*/ 191 w 191"/>
                  <a:gd name="T45" fmla="*/ 76 h 159"/>
                  <a:gd name="T46" fmla="*/ 191 w 191"/>
                  <a:gd name="T47" fmla="*/ 75 h 159"/>
                  <a:gd name="T48" fmla="*/ 191 w 191"/>
                  <a:gd name="T49" fmla="*/ 75 h 159"/>
                  <a:gd name="T50" fmla="*/ 191 w 191"/>
                  <a:gd name="T51" fmla="*/ 75 h 159"/>
                  <a:gd name="T52" fmla="*/ 191 w 191"/>
                  <a:gd name="T53" fmla="*/ 75 h 159"/>
                  <a:gd name="T54" fmla="*/ 191 w 191"/>
                  <a:gd name="T55" fmla="*/ 74 h 159"/>
                  <a:gd name="T56" fmla="*/ 191 w 191"/>
                  <a:gd name="T57" fmla="*/ 74 h 159"/>
                  <a:gd name="T58" fmla="*/ 191 w 191"/>
                  <a:gd name="T59" fmla="*/ 74 h 159"/>
                  <a:gd name="T60" fmla="*/ 189 w 191"/>
                  <a:gd name="T61" fmla="*/ 60 h 159"/>
                  <a:gd name="T62" fmla="*/ 189 w 191"/>
                  <a:gd name="T63" fmla="*/ 60 h 159"/>
                  <a:gd name="T64" fmla="*/ 189 w 191"/>
                  <a:gd name="T65" fmla="*/ 60 h 159"/>
                  <a:gd name="T66" fmla="*/ 189 w 191"/>
                  <a:gd name="T67" fmla="*/ 59 h 159"/>
                  <a:gd name="T68" fmla="*/ 189 w 191"/>
                  <a:gd name="T69" fmla="*/ 59 h 159"/>
                  <a:gd name="T70" fmla="*/ 189 w 191"/>
                  <a:gd name="T71" fmla="*/ 59 h 159"/>
                  <a:gd name="T72" fmla="*/ 189 w 191"/>
                  <a:gd name="T73" fmla="*/ 59 h 159"/>
                  <a:gd name="T74" fmla="*/ 189 w 191"/>
                  <a:gd name="T75" fmla="*/ 58 h 159"/>
                  <a:gd name="T76" fmla="*/ 166 w 191"/>
                  <a:gd name="T77" fmla="*/ 22 h 159"/>
                  <a:gd name="T78" fmla="*/ 166 w 191"/>
                  <a:gd name="T79" fmla="*/ 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59">
                    <a:moveTo>
                      <a:pt x="112" y="0"/>
                    </a:moveTo>
                    <a:cubicBezTo>
                      <a:pt x="94" y="0"/>
                      <a:pt x="77" y="6"/>
                      <a:pt x="63" y="17"/>
                    </a:cubicBezTo>
                    <a:cubicBezTo>
                      <a:pt x="63" y="17"/>
                      <a:pt x="62" y="17"/>
                      <a:pt x="62" y="18"/>
                    </a:cubicBezTo>
                    <a:cubicBezTo>
                      <a:pt x="50" y="29"/>
                      <a:pt x="50" y="29"/>
                      <a:pt x="50" y="29"/>
                    </a:cubicBezTo>
                    <a:cubicBezTo>
                      <a:pt x="0" y="79"/>
                      <a:pt x="0" y="79"/>
                      <a:pt x="0" y="79"/>
                    </a:cubicBezTo>
                    <a:cubicBezTo>
                      <a:pt x="29" y="109"/>
                      <a:pt x="29" y="109"/>
                      <a:pt x="29" y="109"/>
                    </a:cubicBezTo>
                    <a:cubicBezTo>
                      <a:pt x="50" y="130"/>
                      <a:pt x="50" y="130"/>
                      <a:pt x="50" y="130"/>
                    </a:cubicBezTo>
                    <a:cubicBezTo>
                      <a:pt x="62" y="141"/>
                      <a:pt x="62" y="141"/>
                      <a:pt x="62" y="141"/>
                    </a:cubicBezTo>
                    <a:cubicBezTo>
                      <a:pt x="65" y="144"/>
                      <a:pt x="69" y="147"/>
                      <a:pt x="73" y="149"/>
                    </a:cubicBezTo>
                    <a:cubicBezTo>
                      <a:pt x="85" y="155"/>
                      <a:pt x="98" y="159"/>
                      <a:pt x="112" y="159"/>
                    </a:cubicBezTo>
                    <a:cubicBezTo>
                      <a:pt x="112" y="159"/>
                      <a:pt x="112" y="159"/>
                      <a:pt x="112" y="159"/>
                    </a:cubicBezTo>
                    <a:cubicBezTo>
                      <a:pt x="112" y="159"/>
                      <a:pt x="112" y="159"/>
                      <a:pt x="112" y="159"/>
                    </a:cubicBezTo>
                    <a:cubicBezTo>
                      <a:pt x="133" y="159"/>
                      <a:pt x="152" y="151"/>
                      <a:pt x="166" y="138"/>
                    </a:cubicBezTo>
                    <a:cubicBezTo>
                      <a:pt x="166" y="137"/>
                      <a:pt x="166" y="137"/>
                      <a:pt x="166" y="137"/>
                    </a:cubicBezTo>
                    <a:cubicBezTo>
                      <a:pt x="166" y="137"/>
                      <a:pt x="166" y="137"/>
                      <a:pt x="166" y="137"/>
                    </a:cubicBezTo>
                    <a:cubicBezTo>
                      <a:pt x="167" y="137"/>
                      <a:pt x="167" y="137"/>
                      <a:pt x="167" y="137"/>
                    </a:cubicBezTo>
                    <a:cubicBezTo>
                      <a:pt x="175" y="129"/>
                      <a:pt x="182" y="119"/>
                      <a:pt x="186" y="107"/>
                    </a:cubicBezTo>
                    <a:cubicBezTo>
                      <a:pt x="190" y="99"/>
                      <a:pt x="191" y="89"/>
                      <a:pt x="191" y="79"/>
                    </a:cubicBezTo>
                    <a:cubicBezTo>
                      <a:pt x="191" y="79"/>
                      <a:pt x="191" y="79"/>
                      <a:pt x="191" y="79"/>
                    </a:cubicBezTo>
                    <a:cubicBezTo>
                      <a:pt x="191" y="79"/>
                      <a:pt x="191" y="79"/>
                      <a:pt x="191" y="79"/>
                    </a:cubicBezTo>
                    <a:cubicBezTo>
                      <a:pt x="191" y="79"/>
                      <a:pt x="191" y="79"/>
                      <a:pt x="191" y="79"/>
                    </a:cubicBezTo>
                    <a:cubicBezTo>
                      <a:pt x="191" y="79"/>
                      <a:pt x="191" y="79"/>
                      <a:pt x="191" y="79"/>
                    </a:cubicBezTo>
                    <a:cubicBezTo>
                      <a:pt x="191" y="79"/>
                      <a:pt x="191" y="79"/>
                      <a:pt x="191" y="79"/>
                    </a:cubicBezTo>
                    <a:cubicBezTo>
                      <a:pt x="191" y="79"/>
                      <a:pt x="191" y="79"/>
                      <a:pt x="191" y="79"/>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69"/>
                      <a:pt x="190" y="65"/>
                      <a:pt x="189" y="60"/>
                    </a:cubicBezTo>
                    <a:cubicBezTo>
                      <a:pt x="189" y="60"/>
                      <a:pt x="189" y="60"/>
                      <a:pt x="189" y="60"/>
                    </a:cubicBezTo>
                    <a:cubicBezTo>
                      <a:pt x="189" y="60"/>
                      <a:pt x="189" y="60"/>
                      <a:pt x="189" y="60"/>
                    </a:cubicBezTo>
                    <a:cubicBezTo>
                      <a:pt x="189" y="60"/>
                      <a:pt x="189" y="60"/>
                      <a:pt x="189" y="60"/>
                    </a:cubicBezTo>
                    <a:cubicBezTo>
                      <a:pt x="189" y="60"/>
                      <a:pt x="189" y="60"/>
                      <a:pt x="189" y="60"/>
                    </a:cubicBezTo>
                    <a:cubicBezTo>
                      <a:pt x="189" y="60"/>
                      <a:pt x="189" y="60"/>
                      <a:pt x="189" y="60"/>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8"/>
                      <a:pt x="189" y="58"/>
                      <a:pt x="189" y="58"/>
                    </a:cubicBezTo>
                    <a:cubicBezTo>
                      <a:pt x="185" y="44"/>
                      <a:pt x="177" y="32"/>
                      <a:pt x="167" y="22"/>
                    </a:cubicBezTo>
                    <a:cubicBezTo>
                      <a:pt x="166" y="22"/>
                      <a:pt x="166" y="22"/>
                      <a:pt x="166" y="22"/>
                    </a:cubicBezTo>
                    <a:cubicBezTo>
                      <a:pt x="166" y="21"/>
                      <a:pt x="166" y="21"/>
                      <a:pt x="166" y="21"/>
                    </a:cubicBezTo>
                    <a:cubicBezTo>
                      <a:pt x="166" y="21"/>
                      <a:pt x="166" y="21"/>
                      <a:pt x="166" y="21"/>
                    </a:cubicBezTo>
                    <a:cubicBezTo>
                      <a:pt x="152" y="8"/>
                      <a:pt x="133" y="0"/>
                      <a:pt x="112" y="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ṥļiḋe">
                <a:extLst>
                  <a:ext uri="{FF2B5EF4-FFF2-40B4-BE49-F238E27FC236}">
                    <a16:creationId xmlns:a16="http://schemas.microsoft.com/office/drawing/2014/main" id="{E057662D-73C5-4DB5-8367-82C42F034B1B}"/>
                  </a:ext>
                </a:extLst>
              </p:cNvPr>
              <p:cNvSpPr/>
              <p:nvPr/>
            </p:nvSpPr>
            <p:spPr bwMode="auto">
              <a:xfrm>
                <a:off x="5334000" y="3876753"/>
                <a:ext cx="647700" cy="266700"/>
              </a:xfrm>
              <a:custGeom>
                <a:avLst/>
                <a:gdLst>
                  <a:gd name="T0" fmla="*/ 192 w 192"/>
                  <a:gd name="T1" fmla="*/ 0 h 79"/>
                  <a:gd name="T2" fmla="*/ 0 w 192"/>
                  <a:gd name="T3" fmla="*/ 0 h 79"/>
                  <a:gd name="T4" fmla="*/ 80 w 192"/>
                  <a:gd name="T5" fmla="*/ 79 h 79"/>
                  <a:gd name="T6" fmla="*/ 80 w 192"/>
                  <a:gd name="T7" fmla="*/ 79 h 79"/>
                  <a:gd name="T8" fmla="*/ 80 w 192"/>
                  <a:gd name="T9" fmla="*/ 79 h 79"/>
                  <a:gd name="T10" fmla="*/ 130 w 192"/>
                  <a:gd name="T11" fmla="*/ 29 h 79"/>
                  <a:gd name="T12" fmla="*/ 142 w 192"/>
                  <a:gd name="T13" fmla="*/ 18 h 79"/>
                  <a:gd name="T14" fmla="*/ 143 w 192"/>
                  <a:gd name="T15" fmla="*/ 17 h 79"/>
                  <a:gd name="T16" fmla="*/ 192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192" y="0"/>
                    </a:moveTo>
                    <a:cubicBezTo>
                      <a:pt x="0" y="0"/>
                      <a:pt x="0" y="0"/>
                      <a:pt x="0" y="0"/>
                    </a:cubicBezTo>
                    <a:cubicBezTo>
                      <a:pt x="80" y="79"/>
                      <a:pt x="80" y="79"/>
                      <a:pt x="80" y="79"/>
                    </a:cubicBezTo>
                    <a:cubicBezTo>
                      <a:pt x="80" y="79"/>
                      <a:pt x="80" y="79"/>
                      <a:pt x="80" y="79"/>
                    </a:cubicBezTo>
                    <a:cubicBezTo>
                      <a:pt x="80" y="79"/>
                      <a:pt x="80" y="79"/>
                      <a:pt x="80" y="79"/>
                    </a:cubicBezTo>
                    <a:cubicBezTo>
                      <a:pt x="130" y="29"/>
                      <a:pt x="130" y="29"/>
                      <a:pt x="130" y="29"/>
                    </a:cubicBezTo>
                    <a:cubicBezTo>
                      <a:pt x="142" y="18"/>
                      <a:pt x="142" y="18"/>
                      <a:pt x="142" y="18"/>
                    </a:cubicBezTo>
                    <a:cubicBezTo>
                      <a:pt x="142" y="17"/>
                      <a:pt x="143" y="17"/>
                      <a:pt x="143" y="17"/>
                    </a:cubicBezTo>
                    <a:cubicBezTo>
                      <a:pt x="157" y="6"/>
                      <a:pt x="174" y="0"/>
                      <a:pt x="192"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lîḋè">
                <a:extLst>
                  <a:ext uri="{FF2B5EF4-FFF2-40B4-BE49-F238E27FC236}">
                    <a16:creationId xmlns:a16="http://schemas.microsoft.com/office/drawing/2014/main" id="{2B2850D6-BFF5-4776-9FF3-68943D49C352}"/>
                  </a:ext>
                </a:extLst>
              </p:cNvPr>
              <p:cNvSpPr/>
              <p:nvPr/>
            </p:nvSpPr>
            <p:spPr bwMode="auto">
              <a:xfrm>
                <a:off x="5334000" y="4143453"/>
                <a:ext cx="647700" cy="269875"/>
              </a:xfrm>
              <a:custGeom>
                <a:avLst/>
                <a:gdLst>
                  <a:gd name="T0" fmla="*/ 80 w 192"/>
                  <a:gd name="T1" fmla="*/ 0 h 80"/>
                  <a:gd name="T2" fmla="*/ 0 w 192"/>
                  <a:gd name="T3" fmla="*/ 80 h 80"/>
                  <a:gd name="T4" fmla="*/ 192 w 192"/>
                  <a:gd name="T5" fmla="*/ 80 h 80"/>
                  <a:gd name="T6" fmla="*/ 192 w 192"/>
                  <a:gd name="T7" fmla="*/ 80 h 80"/>
                  <a:gd name="T8" fmla="*/ 153 w 192"/>
                  <a:gd name="T9" fmla="*/ 70 h 80"/>
                  <a:gd name="T10" fmla="*/ 142 w 192"/>
                  <a:gd name="T11" fmla="*/ 62 h 80"/>
                  <a:gd name="T12" fmla="*/ 130 w 192"/>
                  <a:gd name="T13" fmla="*/ 51 h 80"/>
                  <a:gd name="T14" fmla="*/ 109 w 192"/>
                  <a:gd name="T15" fmla="*/ 30 h 80"/>
                  <a:gd name="T16" fmla="*/ 80 w 19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0">
                    <a:moveTo>
                      <a:pt x="80" y="0"/>
                    </a:moveTo>
                    <a:cubicBezTo>
                      <a:pt x="0" y="80"/>
                      <a:pt x="0" y="80"/>
                      <a:pt x="0" y="80"/>
                    </a:cubicBezTo>
                    <a:cubicBezTo>
                      <a:pt x="192" y="80"/>
                      <a:pt x="192" y="80"/>
                      <a:pt x="192" y="80"/>
                    </a:cubicBezTo>
                    <a:cubicBezTo>
                      <a:pt x="192" y="80"/>
                      <a:pt x="192" y="80"/>
                      <a:pt x="192" y="80"/>
                    </a:cubicBezTo>
                    <a:cubicBezTo>
                      <a:pt x="178" y="80"/>
                      <a:pt x="165" y="76"/>
                      <a:pt x="153" y="70"/>
                    </a:cubicBezTo>
                    <a:cubicBezTo>
                      <a:pt x="149" y="68"/>
                      <a:pt x="145" y="65"/>
                      <a:pt x="142" y="62"/>
                    </a:cubicBezTo>
                    <a:cubicBezTo>
                      <a:pt x="130" y="51"/>
                      <a:pt x="130" y="51"/>
                      <a:pt x="130" y="51"/>
                    </a:cubicBezTo>
                    <a:cubicBezTo>
                      <a:pt x="109" y="30"/>
                      <a:pt x="109" y="30"/>
                      <a:pt x="109" y="30"/>
                    </a:cubicBezTo>
                    <a:cubicBezTo>
                      <a:pt x="80" y="0"/>
                      <a:pt x="80" y="0"/>
                      <a:pt x="80"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ṧľîdè">
                <a:extLst>
                  <a:ext uri="{FF2B5EF4-FFF2-40B4-BE49-F238E27FC236}">
                    <a16:creationId xmlns:a16="http://schemas.microsoft.com/office/drawing/2014/main" id="{2762963E-6EFF-4358-A406-4B7F78BB20C2}"/>
                  </a:ext>
                </a:extLst>
              </p:cNvPr>
              <p:cNvSpPr/>
              <p:nvPr/>
            </p:nvSpPr>
            <p:spPr>
              <a:xfrm>
                <a:off x="5855530" y="398446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bg1"/>
              </a:solidFill>
              <a:ln w="12700">
                <a:miter lim="400000"/>
              </a:ln>
            </p:spPr>
            <p:txBody>
              <a:bodyPr anchor="ctr"/>
              <a:lstStyle/>
              <a:p>
                <a:pPr algn="ctr"/>
                <a:endParaRPr/>
              </a:p>
            </p:txBody>
          </p:sp>
          <p:sp>
            <p:nvSpPr>
              <p:cNvPr id="60" name="îślïdè">
                <a:extLst>
                  <a:ext uri="{FF2B5EF4-FFF2-40B4-BE49-F238E27FC236}">
                    <a16:creationId xmlns:a16="http://schemas.microsoft.com/office/drawing/2014/main" id="{A8EF5026-AEDF-40FC-A7EF-FEE6463290B2}"/>
                  </a:ext>
                </a:extLst>
              </p:cNvPr>
              <p:cNvSpPr/>
              <p:nvPr/>
            </p:nvSpPr>
            <p:spPr bwMode="auto">
              <a:xfrm>
                <a:off x="5943600" y="2873983"/>
                <a:ext cx="2105025" cy="536575"/>
              </a:xfrm>
              <a:custGeom>
                <a:avLst/>
                <a:gdLst>
                  <a:gd name="T0" fmla="*/ 79 w 624"/>
                  <a:gd name="T1" fmla="*/ 159 h 159"/>
                  <a:gd name="T2" fmla="*/ 545 w 624"/>
                  <a:gd name="T3" fmla="*/ 159 h 159"/>
                  <a:gd name="T4" fmla="*/ 624 w 624"/>
                  <a:gd name="T5" fmla="*/ 80 h 159"/>
                  <a:gd name="T6" fmla="*/ 545 w 624"/>
                  <a:gd name="T7" fmla="*/ 0 h 159"/>
                  <a:gd name="T8" fmla="*/ 79 w 624"/>
                  <a:gd name="T9" fmla="*/ 0 h 159"/>
                  <a:gd name="T10" fmla="*/ 0 w 624"/>
                  <a:gd name="T11" fmla="*/ 80 h 159"/>
                  <a:gd name="T12" fmla="*/ 79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79" y="159"/>
                    </a:moveTo>
                    <a:cubicBezTo>
                      <a:pt x="545" y="159"/>
                      <a:pt x="545" y="159"/>
                      <a:pt x="545" y="159"/>
                    </a:cubicBezTo>
                    <a:cubicBezTo>
                      <a:pt x="589" y="159"/>
                      <a:pt x="624" y="124"/>
                      <a:pt x="624" y="80"/>
                    </a:cubicBezTo>
                    <a:cubicBezTo>
                      <a:pt x="624" y="36"/>
                      <a:pt x="589" y="0"/>
                      <a:pt x="545" y="0"/>
                    </a:cubicBezTo>
                    <a:cubicBezTo>
                      <a:pt x="79" y="0"/>
                      <a:pt x="79" y="0"/>
                      <a:pt x="79" y="0"/>
                    </a:cubicBezTo>
                    <a:cubicBezTo>
                      <a:pt x="35" y="0"/>
                      <a:pt x="0" y="36"/>
                      <a:pt x="0" y="80"/>
                    </a:cubicBezTo>
                    <a:cubicBezTo>
                      <a:pt x="0" y="124"/>
                      <a:pt x="35" y="159"/>
                      <a:pt x="79" y="15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ṩlïḓê">
                <a:extLst>
                  <a:ext uri="{FF2B5EF4-FFF2-40B4-BE49-F238E27FC236}">
                    <a16:creationId xmlns:a16="http://schemas.microsoft.com/office/drawing/2014/main" id="{37A20C43-9778-4770-A1B8-195F57A1EF9F}"/>
                  </a:ext>
                </a:extLst>
              </p:cNvPr>
              <p:cNvSpPr/>
              <p:nvPr/>
            </p:nvSpPr>
            <p:spPr bwMode="auto">
              <a:xfrm>
                <a:off x="5943600" y="2315183"/>
                <a:ext cx="1096963" cy="1658938"/>
              </a:xfrm>
              <a:custGeom>
                <a:avLst/>
                <a:gdLst>
                  <a:gd name="T0" fmla="*/ 0 w 325"/>
                  <a:gd name="T1" fmla="*/ 246 h 492"/>
                  <a:gd name="T2" fmla="*/ 24 w 325"/>
                  <a:gd name="T3" fmla="*/ 303 h 492"/>
                  <a:gd name="T4" fmla="*/ 25 w 325"/>
                  <a:gd name="T5" fmla="*/ 304 h 492"/>
                  <a:gd name="T6" fmla="*/ 182 w 325"/>
                  <a:gd name="T7" fmla="*/ 461 h 492"/>
                  <a:gd name="T8" fmla="*/ 294 w 325"/>
                  <a:gd name="T9" fmla="*/ 461 h 492"/>
                  <a:gd name="T10" fmla="*/ 294 w 325"/>
                  <a:gd name="T11" fmla="*/ 348 h 492"/>
                  <a:gd name="T12" fmla="*/ 191 w 325"/>
                  <a:gd name="T13" fmla="*/ 246 h 492"/>
                  <a:gd name="T14" fmla="*/ 294 w 325"/>
                  <a:gd name="T15" fmla="*/ 143 h 492"/>
                  <a:gd name="T16" fmla="*/ 294 w 325"/>
                  <a:gd name="T17" fmla="*/ 31 h 492"/>
                  <a:gd name="T18" fmla="*/ 182 w 325"/>
                  <a:gd name="T19" fmla="*/ 31 h 492"/>
                  <a:gd name="T20" fmla="*/ 25 w 325"/>
                  <a:gd name="T21" fmla="*/ 188 h 492"/>
                  <a:gd name="T22" fmla="*/ 24 w 325"/>
                  <a:gd name="T23" fmla="*/ 188 h 492"/>
                  <a:gd name="T24" fmla="*/ 0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0" y="246"/>
                    </a:moveTo>
                    <a:cubicBezTo>
                      <a:pt x="0" y="268"/>
                      <a:pt x="9" y="289"/>
                      <a:pt x="24" y="303"/>
                    </a:cubicBezTo>
                    <a:cubicBezTo>
                      <a:pt x="25" y="304"/>
                      <a:pt x="25" y="304"/>
                      <a:pt x="25" y="304"/>
                    </a:cubicBezTo>
                    <a:cubicBezTo>
                      <a:pt x="182" y="461"/>
                      <a:pt x="182" y="461"/>
                      <a:pt x="182" y="461"/>
                    </a:cubicBezTo>
                    <a:cubicBezTo>
                      <a:pt x="213" y="492"/>
                      <a:pt x="263" y="492"/>
                      <a:pt x="294" y="461"/>
                    </a:cubicBezTo>
                    <a:cubicBezTo>
                      <a:pt x="325" y="430"/>
                      <a:pt x="325" y="379"/>
                      <a:pt x="294" y="348"/>
                    </a:cubicBezTo>
                    <a:cubicBezTo>
                      <a:pt x="191" y="246"/>
                      <a:pt x="191" y="246"/>
                      <a:pt x="191" y="246"/>
                    </a:cubicBezTo>
                    <a:cubicBezTo>
                      <a:pt x="294" y="143"/>
                      <a:pt x="294" y="143"/>
                      <a:pt x="294" y="143"/>
                    </a:cubicBezTo>
                    <a:cubicBezTo>
                      <a:pt x="325" y="112"/>
                      <a:pt x="325" y="62"/>
                      <a:pt x="294" y="31"/>
                    </a:cubicBezTo>
                    <a:cubicBezTo>
                      <a:pt x="263" y="0"/>
                      <a:pt x="213" y="0"/>
                      <a:pt x="182" y="31"/>
                    </a:cubicBezTo>
                    <a:cubicBezTo>
                      <a:pt x="25" y="188"/>
                      <a:pt x="25" y="188"/>
                      <a:pt x="25" y="188"/>
                    </a:cubicBezTo>
                    <a:cubicBezTo>
                      <a:pt x="24" y="188"/>
                      <a:pt x="24" y="188"/>
                      <a:pt x="24" y="188"/>
                    </a:cubicBezTo>
                    <a:cubicBezTo>
                      <a:pt x="9" y="203"/>
                      <a:pt x="0" y="223"/>
                      <a:pt x="0" y="246"/>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šļíḍè">
                <a:extLst>
                  <a:ext uri="{FF2B5EF4-FFF2-40B4-BE49-F238E27FC236}">
                    <a16:creationId xmlns:a16="http://schemas.microsoft.com/office/drawing/2014/main" id="{EA768E87-8BD1-4ACE-B158-2360913C8FEE}"/>
                  </a:ext>
                </a:extLst>
              </p:cNvPr>
              <p:cNvSpPr/>
              <p:nvPr/>
            </p:nvSpPr>
            <p:spPr bwMode="auto">
              <a:xfrm>
                <a:off x="5943600" y="2873983"/>
                <a:ext cx="644525" cy="536575"/>
              </a:xfrm>
              <a:custGeom>
                <a:avLst/>
                <a:gdLst>
                  <a:gd name="T0" fmla="*/ 25 w 191"/>
                  <a:gd name="T1" fmla="*/ 22 h 159"/>
                  <a:gd name="T2" fmla="*/ 25 w 191"/>
                  <a:gd name="T3" fmla="*/ 22 h 159"/>
                  <a:gd name="T4" fmla="*/ 3 w 191"/>
                  <a:gd name="T5" fmla="*/ 57 h 159"/>
                  <a:gd name="T6" fmla="*/ 3 w 191"/>
                  <a:gd name="T7" fmla="*/ 57 h 159"/>
                  <a:gd name="T8" fmla="*/ 3 w 191"/>
                  <a:gd name="T9" fmla="*/ 57 h 159"/>
                  <a:gd name="T10" fmla="*/ 3 w 191"/>
                  <a:gd name="T11" fmla="*/ 58 h 159"/>
                  <a:gd name="T12" fmla="*/ 3 w 191"/>
                  <a:gd name="T13" fmla="*/ 58 h 159"/>
                  <a:gd name="T14" fmla="*/ 0 w 191"/>
                  <a:gd name="T15" fmla="*/ 74 h 159"/>
                  <a:gd name="T16" fmla="*/ 0 w 191"/>
                  <a:gd name="T17" fmla="*/ 75 h 159"/>
                  <a:gd name="T18" fmla="*/ 0 w 191"/>
                  <a:gd name="T19" fmla="*/ 75 h 159"/>
                  <a:gd name="T20" fmla="*/ 0 w 191"/>
                  <a:gd name="T21" fmla="*/ 75 h 159"/>
                  <a:gd name="T22" fmla="*/ 0 w 191"/>
                  <a:gd name="T23" fmla="*/ 75 h 159"/>
                  <a:gd name="T24" fmla="*/ 0 w 191"/>
                  <a:gd name="T25" fmla="*/ 76 h 159"/>
                  <a:gd name="T26" fmla="*/ 0 w 191"/>
                  <a:gd name="T27" fmla="*/ 76 h 159"/>
                  <a:gd name="T28" fmla="*/ 0 w 191"/>
                  <a:gd name="T29" fmla="*/ 76 h 159"/>
                  <a:gd name="T30" fmla="*/ 0 w 191"/>
                  <a:gd name="T31" fmla="*/ 76 h 159"/>
                  <a:gd name="T32" fmla="*/ 0 w 191"/>
                  <a:gd name="T33" fmla="*/ 77 h 159"/>
                  <a:gd name="T34" fmla="*/ 0 w 191"/>
                  <a:gd name="T35" fmla="*/ 77 h 159"/>
                  <a:gd name="T36" fmla="*/ 0 w 191"/>
                  <a:gd name="T37" fmla="*/ 77 h 159"/>
                  <a:gd name="T38" fmla="*/ 0 w 191"/>
                  <a:gd name="T39" fmla="*/ 78 h 159"/>
                  <a:gd name="T40" fmla="*/ 0 w 191"/>
                  <a:gd name="T41" fmla="*/ 78 h 159"/>
                  <a:gd name="T42" fmla="*/ 0 w 191"/>
                  <a:gd name="T43" fmla="*/ 78 h 159"/>
                  <a:gd name="T44" fmla="*/ 0 w 191"/>
                  <a:gd name="T45" fmla="*/ 78 h 159"/>
                  <a:gd name="T46" fmla="*/ 0 w 191"/>
                  <a:gd name="T47" fmla="*/ 79 h 159"/>
                  <a:gd name="T48" fmla="*/ 0 w 191"/>
                  <a:gd name="T49" fmla="*/ 79 h 159"/>
                  <a:gd name="T50" fmla="*/ 0 w 191"/>
                  <a:gd name="T51" fmla="*/ 79 h 159"/>
                  <a:gd name="T52" fmla="*/ 0 w 191"/>
                  <a:gd name="T53" fmla="*/ 79 h 159"/>
                  <a:gd name="T54" fmla="*/ 0 w 191"/>
                  <a:gd name="T55" fmla="*/ 80 h 159"/>
                  <a:gd name="T56" fmla="*/ 24 w 191"/>
                  <a:gd name="T57" fmla="*/ 137 h 159"/>
                  <a:gd name="T58" fmla="*/ 25 w 191"/>
                  <a:gd name="T59" fmla="*/ 138 h 159"/>
                  <a:gd name="T60" fmla="*/ 79 w 191"/>
                  <a:gd name="T61" fmla="*/ 159 h 159"/>
                  <a:gd name="T62" fmla="*/ 79 w 191"/>
                  <a:gd name="T63" fmla="*/ 159 h 159"/>
                  <a:gd name="T64" fmla="*/ 129 w 191"/>
                  <a:gd name="T65" fmla="*/ 141 h 159"/>
                  <a:gd name="T66" fmla="*/ 163 w 191"/>
                  <a:gd name="T67" fmla="*/ 108 h 159"/>
                  <a:gd name="T68" fmla="*/ 141 w 191"/>
                  <a:gd name="T69" fmla="*/ 30 h 159"/>
                  <a:gd name="T70" fmla="*/ 128 w 191"/>
                  <a:gd name="T71" fmla="*/ 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59">
                    <a:moveTo>
                      <a:pt x="79" y="0"/>
                    </a:moveTo>
                    <a:cubicBezTo>
                      <a:pt x="58" y="0"/>
                      <a:pt x="39" y="8"/>
                      <a:pt x="25" y="22"/>
                    </a:cubicBezTo>
                    <a:cubicBezTo>
                      <a:pt x="25" y="22"/>
                      <a:pt x="25" y="22"/>
                      <a:pt x="25" y="22"/>
                    </a:cubicBezTo>
                    <a:cubicBezTo>
                      <a:pt x="25" y="22"/>
                      <a:pt x="25" y="22"/>
                      <a:pt x="25" y="22"/>
                    </a:cubicBezTo>
                    <a:cubicBezTo>
                      <a:pt x="24" y="22"/>
                      <a:pt x="24" y="22"/>
                      <a:pt x="24" y="22"/>
                    </a:cubicBezTo>
                    <a:cubicBezTo>
                      <a:pt x="14" y="32"/>
                      <a:pt x="7" y="44"/>
                      <a:pt x="3" y="57"/>
                    </a:cubicBezTo>
                    <a:cubicBezTo>
                      <a:pt x="3" y="57"/>
                      <a:pt x="3" y="57"/>
                      <a:pt x="3" y="57"/>
                    </a:cubicBezTo>
                    <a:cubicBezTo>
                      <a:pt x="3" y="57"/>
                      <a:pt x="3" y="57"/>
                      <a:pt x="3" y="57"/>
                    </a:cubicBezTo>
                    <a:cubicBezTo>
                      <a:pt x="3" y="57"/>
                      <a:pt x="3" y="57"/>
                      <a:pt x="3" y="57"/>
                    </a:cubicBezTo>
                    <a:cubicBezTo>
                      <a:pt x="3" y="57"/>
                      <a:pt x="3" y="57"/>
                      <a:pt x="3" y="57"/>
                    </a:cubicBezTo>
                    <a:cubicBezTo>
                      <a:pt x="3" y="57"/>
                      <a:pt x="3" y="57"/>
                      <a:pt x="3" y="58"/>
                    </a:cubicBezTo>
                    <a:cubicBezTo>
                      <a:pt x="3" y="58"/>
                      <a:pt x="3" y="58"/>
                      <a:pt x="3" y="58"/>
                    </a:cubicBezTo>
                    <a:cubicBezTo>
                      <a:pt x="3" y="58"/>
                      <a:pt x="3" y="58"/>
                      <a:pt x="3" y="58"/>
                    </a:cubicBezTo>
                    <a:cubicBezTo>
                      <a:pt x="3" y="58"/>
                      <a:pt x="3" y="58"/>
                      <a:pt x="3" y="58"/>
                    </a:cubicBezTo>
                    <a:cubicBezTo>
                      <a:pt x="1" y="63"/>
                      <a:pt x="0" y="69"/>
                      <a:pt x="0" y="74"/>
                    </a:cubicBezTo>
                    <a:cubicBezTo>
                      <a:pt x="0" y="74"/>
                      <a:pt x="0" y="74"/>
                      <a:pt x="0" y="74"/>
                    </a:cubicBezTo>
                    <a:cubicBezTo>
                      <a:pt x="0" y="74"/>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80"/>
                      <a:pt x="0" y="80"/>
                      <a:pt x="0" y="80"/>
                    </a:cubicBezTo>
                    <a:cubicBezTo>
                      <a:pt x="0" y="90"/>
                      <a:pt x="1" y="99"/>
                      <a:pt x="5" y="108"/>
                    </a:cubicBezTo>
                    <a:cubicBezTo>
                      <a:pt x="9" y="119"/>
                      <a:pt x="16" y="129"/>
                      <a:pt x="24" y="137"/>
                    </a:cubicBezTo>
                    <a:cubicBezTo>
                      <a:pt x="25" y="138"/>
                      <a:pt x="25" y="138"/>
                      <a:pt x="25" y="138"/>
                    </a:cubicBezTo>
                    <a:cubicBezTo>
                      <a:pt x="25" y="138"/>
                      <a:pt x="25" y="138"/>
                      <a:pt x="25" y="138"/>
                    </a:cubicBezTo>
                    <a:cubicBezTo>
                      <a:pt x="25" y="138"/>
                      <a:pt x="25" y="138"/>
                      <a:pt x="25" y="138"/>
                    </a:cubicBezTo>
                    <a:cubicBezTo>
                      <a:pt x="39" y="151"/>
                      <a:pt x="58" y="159"/>
                      <a:pt x="79" y="159"/>
                    </a:cubicBezTo>
                    <a:cubicBezTo>
                      <a:pt x="79" y="159"/>
                      <a:pt x="79" y="159"/>
                      <a:pt x="79" y="159"/>
                    </a:cubicBezTo>
                    <a:cubicBezTo>
                      <a:pt x="79" y="159"/>
                      <a:pt x="79" y="159"/>
                      <a:pt x="79" y="159"/>
                    </a:cubicBezTo>
                    <a:cubicBezTo>
                      <a:pt x="94" y="159"/>
                      <a:pt x="107" y="155"/>
                      <a:pt x="119" y="148"/>
                    </a:cubicBezTo>
                    <a:cubicBezTo>
                      <a:pt x="123" y="146"/>
                      <a:pt x="126" y="144"/>
                      <a:pt x="129" y="141"/>
                    </a:cubicBezTo>
                    <a:cubicBezTo>
                      <a:pt x="141" y="130"/>
                      <a:pt x="141" y="130"/>
                      <a:pt x="141" y="130"/>
                    </a:cubicBezTo>
                    <a:cubicBezTo>
                      <a:pt x="163" y="108"/>
                      <a:pt x="163" y="108"/>
                      <a:pt x="163" y="108"/>
                    </a:cubicBezTo>
                    <a:cubicBezTo>
                      <a:pt x="191" y="80"/>
                      <a:pt x="191" y="80"/>
                      <a:pt x="191" y="80"/>
                    </a:cubicBezTo>
                    <a:cubicBezTo>
                      <a:pt x="141" y="30"/>
                      <a:pt x="141" y="30"/>
                      <a:pt x="141" y="30"/>
                    </a:cubicBezTo>
                    <a:cubicBezTo>
                      <a:pt x="129" y="18"/>
                      <a:pt x="129" y="18"/>
                      <a:pt x="129" y="18"/>
                    </a:cubicBezTo>
                    <a:cubicBezTo>
                      <a:pt x="129" y="18"/>
                      <a:pt x="128" y="17"/>
                      <a:pt x="128" y="17"/>
                    </a:cubicBezTo>
                    <a:cubicBezTo>
                      <a:pt x="114" y="7"/>
                      <a:pt x="97" y="0"/>
                      <a:pt x="79" y="0"/>
                    </a:cubicBezTo>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Sḻïḓê">
                <a:extLst>
                  <a:ext uri="{FF2B5EF4-FFF2-40B4-BE49-F238E27FC236}">
                    <a16:creationId xmlns:a16="http://schemas.microsoft.com/office/drawing/2014/main" id="{8E6EEE8E-1D5A-4B87-B148-33949785C779}"/>
                  </a:ext>
                </a:extLst>
              </p:cNvPr>
              <p:cNvSpPr/>
              <p:nvPr/>
            </p:nvSpPr>
            <p:spPr bwMode="auto">
              <a:xfrm>
                <a:off x="6210300" y="2873983"/>
                <a:ext cx="647700" cy="269875"/>
              </a:xfrm>
              <a:custGeom>
                <a:avLst/>
                <a:gdLst>
                  <a:gd name="T0" fmla="*/ 0 w 192"/>
                  <a:gd name="T1" fmla="*/ 0 h 80"/>
                  <a:gd name="T2" fmla="*/ 49 w 192"/>
                  <a:gd name="T3" fmla="*/ 17 h 80"/>
                  <a:gd name="T4" fmla="*/ 50 w 192"/>
                  <a:gd name="T5" fmla="*/ 18 h 80"/>
                  <a:gd name="T6" fmla="*/ 62 w 192"/>
                  <a:gd name="T7" fmla="*/ 29 h 80"/>
                  <a:gd name="T8" fmla="*/ 112 w 192"/>
                  <a:gd name="T9" fmla="*/ 80 h 80"/>
                  <a:gd name="T10" fmla="*/ 112 w 192"/>
                  <a:gd name="T11" fmla="*/ 80 h 80"/>
                  <a:gd name="T12" fmla="*/ 112 w 192"/>
                  <a:gd name="T13" fmla="*/ 80 h 80"/>
                  <a:gd name="T14" fmla="*/ 192 w 192"/>
                  <a:gd name="T15" fmla="*/ 0 h 80"/>
                  <a:gd name="T16" fmla="*/ 0 w 19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0">
                    <a:moveTo>
                      <a:pt x="0" y="0"/>
                    </a:moveTo>
                    <a:cubicBezTo>
                      <a:pt x="18" y="0"/>
                      <a:pt x="35" y="7"/>
                      <a:pt x="49" y="17"/>
                    </a:cubicBezTo>
                    <a:cubicBezTo>
                      <a:pt x="49" y="17"/>
                      <a:pt x="50" y="18"/>
                      <a:pt x="50" y="18"/>
                    </a:cubicBezTo>
                    <a:cubicBezTo>
                      <a:pt x="62" y="29"/>
                      <a:pt x="62" y="29"/>
                      <a:pt x="62" y="29"/>
                    </a:cubicBezTo>
                    <a:cubicBezTo>
                      <a:pt x="112" y="80"/>
                      <a:pt x="112" y="80"/>
                      <a:pt x="112" y="80"/>
                    </a:cubicBezTo>
                    <a:cubicBezTo>
                      <a:pt x="112" y="80"/>
                      <a:pt x="112" y="80"/>
                      <a:pt x="112" y="80"/>
                    </a:cubicBezTo>
                    <a:cubicBezTo>
                      <a:pt x="112" y="80"/>
                      <a:pt x="112" y="80"/>
                      <a:pt x="112" y="80"/>
                    </a:cubicBezTo>
                    <a:cubicBezTo>
                      <a:pt x="192" y="0"/>
                      <a:pt x="192" y="0"/>
                      <a:pt x="192" y="0"/>
                    </a:cubicBezTo>
                    <a:cubicBezTo>
                      <a:pt x="0" y="0"/>
                      <a:pt x="0" y="0"/>
                      <a:pt x="0"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sliḓè">
                <a:extLst>
                  <a:ext uri="{FF2B5EF4-FFF2-40B4-BE49-F238E27FC236}">
                    <a16:creationId xmlns:a16="http://schemas.microsoft.com/office/drawing/2014/main" id="{22183094-4518-4827-BFD5-518091E64C3F}"/>
                  </a:ext>
                </a:extLst>
              </p:cNvPr>
              <p:cNvSpPr/>
              <p:nvPr/>
            </p:nvSpPr>
            <p:spPr bwMode="auto">
              <a:xfrm>
                <a:off x="6210300" y="3143858"/>
                <a:ext cx="647700" cy="266700"/>
              </a:xfrm>
              <a:custGeom>
                <a:avLst/>
                <a:gdLst>
                  <a:gd name="T0" fmla="*/ 112 w 192"/>
                  <a:gd name="T1" fmla="*/ 0 h 79"/>
                  <a:gd name="T2" fmla="*/ 84 w 192"/>
                  <a:gd name="T3" fmla="*/ 28 h 79"/>
                  <a:gd name="T4" fmla="*/ 62 w 192"/>
                  <a:gd name="T5" fmla="*/ 50 h 79"/>
                  <a:gd name="T6" fmla="*/ 50 w 192"/>
                  <a:gd name="T7" fmla="*/ 61 h 79"/>
                  <a:gd name="T8" fmla="*/ 40 w 192"/>
                  <a:gd name="T9" fmla="*/ 68 h 79"/>
                  <a:gd name="T10" fmla="*/ 0 w 192"/>
                  <a:gd name="T11" fmla="*/ 79 h 79"/>
                  <a:gd name="T12" fmla="*/ 0 w 192"/>
                  <a:gd name="T13" fmla="*/ 79 h 79"/>
                  <a:gd name="T14" fmla="*/ 192 w 192"/>
                  <a:gd name="T15" fmla="*/ 79 h 79"/>
                  <a:gd name="T16" fmla="*/ 112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112" y="0"/>
                    </a:moveTo>
                    <a:cubicBezTo>
                      <a:pt x="84" y="28"/>
                      <a:pt x="84" y="28"/>
                      <a:pt x="84" y="28"/>
                    </a:cubicBezTo>
                    <a:cubicBezTo>
                      <a:pt x="62" y="50"/>
                      <a:pt x="62" y="50"/>
                      <a:pt x="62" y="50"/>
                    </a:cubicBezTo>
                    <a:cubicBezTo>
                      <a:pt x="50" y="61"/>
                      <a:pt x="50" y="61"/>
                      <a:pt x="50" y="61"/>
                    </a:cubicBezTo>
                    <a:cubicBezTo>
                      <a:pt x="47" y="64"/>
                      <a:pt x="44" y="66"/>
                      <a:pt x="40" y="68"/>
                    </a:cubicBezTo>
                    <a:cubicBezTo>
                      <a:pt x="28" y="75"/>
                      <a:pt x="15" y="79"/>
                      <a:pt x="0" y="79"/>
                    </a:cubicBezTo>
                    <a:cubicBezTo>
                      <a:pt x="0" y="79"/>
                      <a:pt x="0" y="79"/>
                      <a:pt x="0" y="79"/>
                    </a:cubicBezTo>
                    <a:cubicBezTo>
                      <a:pt x="192" y="79"/>
                      <a:pt x="192" y="79"/>
                      <a:pt x="192" y="79"/>
                    </a:cubicBezTo>
                    <a:cubicBezTo>
                      <a:pt x="112" y="0"/>
                      <a:pt x="112" y="0"/>
                      <a:pt x="112"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ṣ1îḑê">
                <a:extLst>
                  <a:ext uri="{FF2B5EF4-FFF2-40B4-BE49-F238E27FC236}">
                    <a16:creationId xmlns:a16="http://schemas.microsoft.com/office/drawing/2014/main" id="{26D7EFE9-A682-40AF-8895-50DDC7481F2C}"/>
                  </a:ext>
                </a:extLst>
              </p:cNvPr>
              <p:cNvSpPr/>
              <p:nvPr/>
            </p:nvSpPr>
            <p:spPr>
              <a:xfrm>
                <a:off x="6063980" y="300657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bg1"/>
              </a:solidFill>
              <a:ln w="12700">
                <a:miter lim="400000"/>
              </a:ln>
            </p:spPr>
            <p:txBody>
              <a:bodyPr anchor="ctr"/>
              <a:lstStyle/>
              <a:p>
                <a:pPr algn="ctr"/>
                <a:endParaRPr/>
              </a:p>
            </p:txBody>
          </p:sp>
          <p:sp>
            <p:nvSpPr>
              <p:cNvPr id="66" name="işļïḍè">
                <a:extLst>
                  <a:ext uri="{FF2B5EF4-FFF2-40B4-BE49-F238E27FC236}">
                    <a16:creationId xmlns:a16="http://schemas.microsoft.com/office/drawing/2014/main" id="{8D2675CF-58AD-4D7E-9D4F-8369F58C97DB}"/>
                  </a:ext>
                </a:extLst>
              </p:cNvPr>
              <p:cNvSpPr/>
              <p:nvPr/>
            </p:nvSpPr>
            <p:spPr bwMode="auto">
              <a:xfrm>
                <a:off x="4143375" y="1877563"/>
                <a:ext cx="2105025" cy="531813"/>
              </a:xfrm>
              <a:custGeom>
                <a:avLst/>
                <a:gdLst>
                  <a:gd name="T0" fmla="*/ 545 w 624"/>
                  <a:gd name="T1" fmla="*/ 158 h 158"/>
                  <a:gd name="T2" fmla="*/ 79 w 624"/>
                  <a:gd name="T3" fmla="*/ 158 h 158"/>
                  <a:gd name="T4" fmla="*/ 0 w 624"/>
                  <a:gd name="T5" fmla="*/ 79 h 158"/>
                  <a:gd name="T6" fmla="*/ 79 w 624"/>
                  <a:gd name="T7" fmla="*/ 0 h 158"/>
                  <a:gd name="T8" fmla="*/ 545 w 624"/>
                  <a:gd name="T9" fmla="*/ 0 h 158"/>
                  <a:gd name="T10" fmla="*/ 624 w 624"/>
                  <a:gd name="T11" fmla="*/ 79 h 158"/>
                  <a:gd name="T12" fmla="*/ 545 w 624"/>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624" h="158">
                    <a:moveTo>
                      <a:pt x="545" y="158"/>
                    </a:moveTo>
                    <a:cubicBezTo>
                      <a:pt x="79" y="158"/>
                      <a:pt x="79" y="158"/>
                      <a:pt x="79" y="158"/>
                    </a:cubicBezTo>
                    <a:cubicBezTo>
                      <a:pt x="35" y="158"/>
                      <a:pt x="0" y="123"/>
                      <a:pt x="0" y="79"/>
                    </a:cubicBezTo>
                    <a:cubicBezTo>
                      <a:pt x="0" y="35"/>
                      <a:pt x="35" y="0"/>
                      <a:pt x="79" y="0"/>
                    </a:cubicBezTo>
                    <a:cubicBezTo>
                      <a:pt x="545" y="0"/>
                      <a:pt x="545" y="0"/>
                      <a:pt x="545" y="0"/>
                    </a:cubicBezTo>
                    <a:cubicBezTo>
                      <a:pt x="589" y="0"/>
                      <a:pt x="624" y="35"/>
                      <a:pt x="624" y="79"/>
                    </a:cubicBezTo>
                    <a:cubicBezTo>
                      <a:pt x="624" y="123"/>
                      <a:pt x="589" y="158"/>
                      <a:pt x="545" y="15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śḷïḋe">
                <a:extLst>
                  <a:ext uri="{FF2B5EF4-FFF2-40B4-BE49-F238E27FC236}">
                    <a16:creationId xmlns:a16="http://schemas.microsoft.com/office/drawing/2014/main" id="{49F20B96-5638-495C-BD57-79B15E8336FB}"/>
                  </a:ext>
                </a:extLst>
              </p:cNvPr>
              <p:cNvSpPr/>
              <p:nvPr/>
            </p:nvSpPr>
            <p:spPr bwMode="auto">
              <a:xfrm>
                <a:off x="5151438" y="1314000"/>
                <a:ext cx="1096963" cy="1658938"/>
              </a:xfrm>
              <a:custGeom>
                <a:avLst/>
                <a:gdLst>
                  <a:gd name="T0" fmla="*/ 325 w 325"/>
                  <a:gd name="T1" fmla="*/ 246 h 492"/>
                  <a:gd name="T2" fmla="*/ 301 w 325"/>
                  <a:gd name="T3" fmla="*/ 304 h 492"/>
                  <a:gd name="T4" fmla="*/ 300 w 325"/>
                  <a:gd name="T5" fmla="*/ 304 h 492"/>
                  <a:gd name="T6" fmla="*/ 143 w 325"/>
                  <a:gd name="T7" fmla="*/ 461 h 492"/>
                  <a:gd name="T8" fmla="*/ 31 w 325"/>
                  <a:gd name="T9" fmla="*/ 461 h 492"/>
                  <a:gd name="T10" fmla="*/ 31 w 325"/>
                  <a:gd name="T11" fmla="*/ 349 h 492"/>
                  <a:gd name="T12" fmla="*/ 134 w 325"/>
                  <a:gd name="T13" fmla="*/ 246 h 492"/>
                  <a:gd name="T14" fmla="*/ 31 w 325"/>
                  <a:gd name="T15" fmla="*/ 144 h 492"/>
                  <a:gd name="T16" fmla="*/ 31 w 325"/>
                  <a:gd name="T17" fmla="*/ 31 h 492"/>
                  <a:gd name="T18" fmla="*/ 143 w 325"/>
                  <a:gd name="T19" fmla="*/ 31 h 492"/>
                  <a:gd name="T20" fmla="*/ 300 w 325"/>
                  <a:gd name="T21" fmla="*/ 188 h 492"/>
                  <a:gd name="T22" fmla="*/ 301 w 325"/>
                  <a:gd name="T23" fmla="*/ 188 h 492"/>
                  <a:gd name="T24" fmla="*/ 325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325" y="246"/>
                    </a:moveTo>
                    <a:cubicBezTo>
                      <a:pt x="325" y="269"/>
                      <a:pt x="316" y="289"/>
                      <a:pt x="301" y="304"/>
                    </a:cubicBezTo>
                    <a:cubicBezTo>
                      <a:pt x="300" y="304"/>
                      <a:pt x="300" y="304"/>
                      <a:pt x="300" y="304"/>
                    </a:cubicBezTo>
                    <a:cubicBezTo>
                      <a:pt x="143" y="461"/>
                      <a:pt x="143" y="461"/>
                      <a:pt x="143" y="461"/>
                    </a:cubicBezTo>
                    <a:cubicBezTo>
                      <a:pt x="112" y="492"/>
                      <a:pt x="62" y="492"/>
                      <a:pt x="31" y="461"/>
                    </a:cubicBezTo>
                    <a:cubicBezTo>
                      <a:pt x="0" y="430"/>
                      <a:pt x="0" y="380"/>
                      <a:pt x="31" y="349"/>
                    </a:cubicBezTo>
                    <a:cubicBezTo>
                      <a:pt x="134" y="246"/>
                      <a:pt x="134" y="246"/>
                      <a:pt x="134" y="246"/>
                    </a:cubicBezTo>
                    <a:cubicBezTo>
                      <a:pt x="31" y="144"/>
                      <a:pt x="31" y="144"/>
                      <a:pt x="31" y="144"/>
                    </a:cubicBezTo>
                    <a:cubicBezTo>
                      <a:pt x="0" y="113"/>
                      <a:pt x="0" y="62"/>
                      <a:pt x="31" y="31"/>
                    </a:cubicBezTo>
                    <a:cubicBezTo>
                      <a:pt x="62" y="0"/>
                      <a:pt x="112" y="0"/>
                      <a:pt x="143" y="31"/>
                    </a:cubicBezTo>
                    <a:cubicBezTo>
                      <a:pt x="300" y="188"/>
                      <a:pt x="300" y="188"/>
                      <a:pt x="300" y="188"/>
                    </a:cubicBezTo>
                    <a:cubicBezTo>
                      <a:pt x="301" y="188"/>
                      <a:pt x="301" y="188"/>
                      <a:pt x="301" y="188"/>
                    </a:cubicBezTo>
                    <a:cubicBezTo>
                      <a:pt x="316" y="203"/>
                      <a:pt x="325" y="223"/>
                      <a:pt x="325" y="24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śḷîďe">
                <a:extLst>
                  <a:ext uri="{FF2B5EF4-FFF2-40B4-BE49-F238E27FC236}">
                    <a16:creationId xmlns:a16="http://schemas.microsoft.com/office/drawing/2014/main" id="{5F7D5BA5-ACB5-45F0-A2BF-0B6ECC9941EE}"/>
                  </a:ext>
                </a:extLst>
              </p:cNvPr>
              <p:cNvSpPr/>
              <p:nvPr/>
            </p:nvSpPr>
            <p:spPr bwMode="auto">
              <a:xfrm>
                <a:off x="5603875" y="1877563"/>
                <a:ext cx="644525" cy="531813"/>
              </a:xfrm>
              <a:custGeom>
                <a:avLst/>
                <a:gdLst>
                  <a:gd name="T0" fmla="*/ 63 w 191"/>
                  <a:gd name="T1" fmla="*/ 16 h 158"/>
                  <a:gd name="T2" fmla="*/ 50 w 191"/>
                  <a:gd name="T3" fmla="*/ 29 h 158"/>
                  <a:gd name="T4" fmla="*/ 29 w 191"/>
                  <a:gd name="T5" fmla="*/ 107 h 158"/>
                  <a:gd name="T6" fmla="*/ 62 w 191"/>
                  <a:gd name="T7" fmla="*/ 141 h 158"/>
                  <a:gd name="T8" fmla="*/ 112 w 191"/>
                  <a:gd name="T9" fmla="*/ 158 h 158"/>
                  <a:gd name="T10" fmla="*/ 112 w 191"/>
                  <a:gd name="T11" fmla="*/ 158 h 158"/>
                  <a:gd name="T12" fmla="*/ 166 w 191"/>
                  <a:gd name="T13" fmla="*/ 137 h 158"/>
                  <a:gd name="T14" fmla="*/ 167 w 191"/>
                  <a:gd name="T15" fmla="*/ 137 h 158"/>
                  <a:gd name="T16" fmla="*/ 191 w 191"/>
                  <a:gd name="T17" fmla="*/ 79 h 158"/>
                  <a:gd name="T18" fmla="*/ 191 w 191"/>
                  <a:gd name="T19" fmla="*/ 79 h 158"/>
                  <a:gd name="T20" fmla="*/ 191 w 191"/>
                  <a:gd name="T21" fmla="*/ 78 h 158"/>
                  <a:gd name="T22" fmla="*/ 191 w 191"/>
                  <a:gd name="T23" fmla="*/ 78 h 158"/>
                  <a:gd name="T24" fmla="*/ 191 w 191"/>
                  <a:gd name="T25" fmla="*/ 78 h 158"/>
                  <a:gd name="T26" fmla="*/ 191 w 191"/>
                  <a:gd name="T27" fmla="*/ 78 h 158"/>
                  <a:gd name="T28" fmla="*/ 191 w 191"/>
                  <a:gd name="T29" fmla="*/ 77 h 158"/>
                  <a:gd name="T30" fmla="*/ 191 w 191"/>
                  <a:gd name="T31" fmla="*/ 77 h 158"/>
                  <a:gd name="T32" fmla="*/ 191 w 191"/>
                  <a:gd name="T33" fmla="*/ 77 h 158"/>
                  <a:gd name="T34" fmla="*/ 191 w 191"/>
                  <a:gd name="T35" fmla="*/ 77 h 158"/>
                  <a:gd name="T36" fmla="*/ 191 w 191"/>
                  <a:gd name="T37" fmla="*/ 76 h 158"/>
                  <a:gd name="T38" fmla="*/ 191 w 191"/>
                  <a:gd name="T39" fmla="*/ 76 h 158"/>
                  <a:gd name="T40" fmla="*/ 191 w 191"/>
                  <a:gd name="T41" fmla="*/ 76 h 158"/>
                  <a:gd name="T42" fmla="*/ 191 w 191"/>
                  <a:gd name="T43" fmla="*/ 76 h 158"/>
                  <a:gd name="T44" fmla="*/ 191 w 191"/>
                  <a:gd name="T45" fmla="*/ 75 h 158"/>
                  <a:gd name="T46" fmla="*/ 191 w 191"/>
                  <a:gd name="T47" fmla="*/ 75 h 158"/>
                  <a:gd name="T48" fmla="*/ 191 w 191"/>
                  <a:gd name="T49" fmla="*/ 75 h 158"/>
                  <a:gd name="T50" fmla="*/ 191 w 191"/>
                  <a:gd name="T51" fmla="*/ 74 h 158"/>
                  <a:gd name="T52" fmla="*/ 191 w 191"/>
                  <a:gd name="T53" fmla="*/ 74 h 158"/>
                  <a:gd name="T54" fmla="*/ 191 w 191"/>
                  <a:gd name="T55" fmla="*/ 74 h 158"/>
                  <a:gd name="T56" fmla="*/ 191 w 191"/>
                  <a:gd name="T57" fmla="*/ 74 h 158"/>
                  <a:gd name="T58" fmla="*/ 191 w 191"/>
                  <a:gd name="T59" fmla="*/ 73 h 158"/>
                  <a:gd name="T60" fmla="*/ 189 w 191"/>
                  <a:gd name="T61" fmla="*/ 60 h 158"/>
                  <a:gd name="T62" fmla="*/ 189 w 191"/>
                  <a:gd name="T63" fmla="*/ 59 h 158"/>
                  <a:gd name="T64" fmla="*/ 189 w 191"/>
                  <a:gd name="T65" fmla="*/ 59 h 158"/>
                  <a:gd name="T66" fmla="*/ 189 w 191"/>
                  <a:gd name="T67" fmla="*/ 59 h 158"/>
                  <a:gd name="T68" fmla="*/ 189 w 191"/>
                  <a:gd name="T69" fmla="*/ 59 h 158"/>
                  <a:gd name="T70" fmla="*/ 189 w 191"/>
                  <a:gd name="T71" fmla="*/ 58 h 158"/>
                  <a:gd name="T72" fmla="*/ 189 w 191"/>
                  <a:gd name="T73" fmla="*/ 58 h 158"/>
                  <a:gd name="T74" fmla="*/ 189 w 191"/>
                  <a:gd name="T75" fmla="*/ 58 h 158"/>
                  <a:gd name="T76" fmla="*/ 166 w 191"/>
                  <a:gd name="T77" fmla="*/ 21 h 158"/>
                  <a:gd name="T78" fmla="*/ 166 w 191"/>
                  <a:gd name="T7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58">
                    <a:moveTo>
                      <a:pt x="112" y="0"/>
                    </a:moveTo>
                    <a:cubicBezTo>
                      <a:pt x="94" y="0"/>
                      <a:pt x="77" y="6"/>
                      <a:pt x="63" y="16"/>
                    </a:cubicBezTo>
                    <a:cubicBezTo>
                      <a:pt x="63" y="17"/>
                      <a:pt x="62" y="17"/>
                      <a:pt x="62" y="17"/>
                    </a:cubicBezTo>
                    <a:cubicBezTo>
                      <a:pt x="50" y="29"/>
                      <a:pt x="50" y="29"/>
                      <a:pt x="50" y="29"/>
                    </a:cubicBezTo>
                    <a:cubicBezTo>
                      <a:pt x="0" y="79"/>
                      <a:pt x="0" y="79"/>
                      <a:pt x="0" y="79"/>
                    </a:cubicBezTo>
                    <a:cubicBezTo>
                      <a:pt x="29" y="107"/>
                      <a:pt x="29" y="107"/>
                      <a:pt x="29" y="107"/>
                    </a:cubicBezTo>
                    <a:cubicBezTo>
                      <a:pt x="50" y="129"/>
                      <a:pt x="50" y="129"/>
                      <a:pt x="50" y="129"/>
                    </a:cubicBezTo>
                    <a:cubicBezTo>
                      <a:pt x="62" y="141"/>
                      <a:pt x="62" y="141"/>
                      <a:pt x="62" y="141"/>
                    </a:cubicBezTo>
                    <a:cubicBezTo>
                      <a:pt x="65" y="144"/>
                      <a:pt x="69" y="146"/>
                      <a:pt x="73" y="148"/>
                    </a:cubicBezTo>
                    <a:cubicBezTo>
                      <a:pt x="85" y="155"/>
                      <a:pt x="98" y="158"/>
                      <a:pt x="112" y="158"/>
                    </a:cubicBezTo>
                    <a:cubicBezTo>
                      <a:pt x="112" y="158"/>
                      <a:pt x="112" y="158"/>
                      <a:pt x="112" y="158"/>
                    </a:cubicBezTo>
                    <a:cubicBezTo>
                      <a:pt x="112" y="158"/>
                      <a:pt x="112" y="158"/>
                      <a:pt x="112" y="158"/>
                    </a:cubicBezTo>
                    <a:cubicBezTo>
                      <a:pt x="133" y="158"/>
                      <a:pt x="152" y="150"/>
                      <a:pt x="166" y="137"/>
                    </a:cubicBezTo>
                    <a:cubicBezTo>
                      <a:pt x="166" y="137"/>
                      <a:pt x="166" y="137"/>
                      <a:pt x="166" y="137"/>
                    </a:cubicBezTo>
                    <a:cubicBezTo>
                      <a:pt x="166" y="137"/>
                      <a:pt x="166" y="137"/>
                      <a:pt x="166" y="137"/>
                    </a:cubicBezTo>
                    <a:cubicBezTo>
                      <a:pt x="167" y="137"/>
                      <a:pt x="167" y="137"/>
                      <a:pt x="167" y="137"/>
                    </a:cubicBezTo>
                    <a:cubicBezTo>
                      <a:pt x="175" y="128"/>
                      <a:pt x="182" y="118"/>
                      <a:pt x="186" y="107"/>
                    </a:cubicBezTo>
                    <a:cubicBezTo>
                      <a:pt x="190" y="98"/>
                      <a:pt x="191" y="89"/>
                      <a:pt x="191" y="79"/>
                    </a:cubicBezTo>
                    <a:cubicBezTo>
                      <a:pt x="191" y="79"/>
                      <a:pt x="191" y="79"/>
                      <a:pt x="191" y="79"/>
                    </a:cubicBezTo>
                    <a:cubicBezTo>
                      <a:pt x="191" y="79"/>
                      <a:pt x="191" y="79"/>
                      <a:pt x="191" y="79"/>
                    </a:cubicBezTo>
                    <a:cubicBezTo>
                      <a:pt x="191" y="79"/>
                      <a:pt x="191" y="79"/>
                      <a:pt x="191" y="79"/>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3"/>
                    </a:cubicBezTo>
                    <a:cubicBezTo>
                      <a:pt x="191" y="73"/>
                      <a:pt x="191" y="73"/>
                      <a:pt x="191" y="73"/>
                    </a:cubicBezTo>
                    <a:cubicBezTo>
                      <a:pt x="191" y="69"/>
                      <a:pt x="190" y="64"/>
                      <a:pt x="189" y="60"/>
                    </a:cubicBezTo>
                    <a:cubicBezTo>
                      <a:pt x="189" y="60"/>
                      <a:pt x="189" y="60"/>
                      <a:pt x="189" y="60"/>
                    </a:cubicBezTo>
                    <a:cubicBezTo>
                      <a:pt x="189" y="60"/>
                      <a:pt x="189" y="60"/>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8"/>
                    </a:cubicBezTo>
                    <a:cubicBezTo>
                      <a:pt x="189" y="58"/>
                      <a:pt x="189" y="58"/>
                      <a:pt x="189" y="58"/>
                    </a:cubicBezTo>
                    <a:cubicBezTo>
                      <a:pt x="189" y="58"/>
                      <a:pt x="189" y="58"/>
                      <a:pt x="189" y="58"/>
                    </a:cubicBezTo>
                    <a:cubicBezTo>
                      <a:pt x="189" y="58"/>
                      <a:pt x="189" y="58"/>
                      <a:pt x="189" y="58"/>
                    </a:cubicBezTo>
                    <a:cubicBezTo>
                      <a:pt x="189" y="58"/>
                      <a:pt x="189" y="58"/>
                      <a:pt x="189" y="58"/>
                    </a:cubicBezTo>
                    <a:cubicBezTo>
                      <a:pt x="185" y="44"/>
                      <a:pt x="177" y="31"/>
                      <a:pt x="167" y="21"/>
                    </a:cubicBezTo>
                    <a:cubicBezTo>
                      <a:pt x="166" y="21"/>
                      <a:pt x="166" y="21"/>
                      <a:pt x="166" y="21"/>
                    </a:cubicBezTo>
                    <a:cubicBezTo>
                      <a:pt x="166" y="21"/>
                      <a:pt x="166" y="21"/>
                      <a:pt x="166" y="21"/>
                    </a:cubicBezTo>
                    <a:cubicBezTo>
                      <a:pt x="166" y="21"/>
                      <a:pt x="166" y="21"/>
                      <a:pt x="166" y="21"/>
                    </a:cubicBezTo>
                    <a:cubicBezTo>
                      <a:pt x="152" y="8"/>
                      <a:pt x="133" y="0"/>
                      <a:pt x="112"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ṩlîḍé">
                <a:extLst>
                  <a:ext uri="{FF2B5EF4-FFF2-40B4-BE49-F238E27FC236}">
                    <a16:creationId xmlns:a16="http://schemas.microsoft.com/office/drawing/2014/main" id="{60B00F26-0856-46E5-8089-ED05163D9910}"/>
                  </a:ext>
                </a:extLst>
              </p:cNvPr>
              <p:cNvSpPr/>
              <p:nvPr/>
            </p:nvSpPr>
            <p:spPr bwMode="auto">
              <a:xfrm>
                <a:off x="5334000" y="1877563"/>
                <a:ext cx="647700" cy="265113"/>
              </a:xfrm>
              <a:custGeom>
                <a:avLst/>
                <a:gdLst>
                  <a:gd name="T0" fmla="*/ 192 w 192"/>
                  <a:gd name="T1" fmla="*/ 0 h 79"/>
                  <a:gd name="T2" fmla="*/ 0 w 192"/>
                  <a:gd name="T3" fmla="*/ 0 h 79"/>
                  <a:gd name="T4" fmla="*/ 80 w 192"/>
                  <a:gd name="T5" fmla="*/ 79 h 79"/>
                  <a:gd name="T6" fmla="*/ 80 w 192"/>
                  <a:gd name="T7" fmla="*/ 79 h 79"/>
                  <a:gd name="T8" fmla="*/ 80 w 192"/>
                  <a:gd name="T9" fmla="*/ 79 h 79"/>
                  <a:gd name="T10" fmla="*/ 130 w 192"/>
                  <a:gd name="T11" fmla="*/ 29 h 79"/>
                  <a:gd name="T12" fmla="*/ 142 w 192"/>
                  <a:gd name="T13" fmla="*/ 18 h 79"/>
                  <a:gd name="T14" fmla="*/ 143 w 192"/>
                  <a:gd name="T15" fmla="*/ 16 h 79"/>
                  <a:gd name="T16" fmla="*/ 192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192" y="0"/>
                    </a:moveTo>
                    <a:cubicBezTo>
                      <a:pt x="0" y="0"/>
                      <a:pt x="0" y="0"/>
                      <a:pt x="0" y="0"/>
                    </a:cubicBezTo>
                    <a:cubicBezTo>
                      <a:pt x="80" y="79"/>
                      <a:pt x="80" y="79"/>
                      <a:pt x="80" y="79"/>
                    </a:cubicBezTo>
                    <a:cubicBezTo>
                      <a:pt x="80" y="79"/>
                      <a:pt x="80" y="79"/>
                      <a:pt x="80" y="79"/>
                    </a:cubicBezTo>
                    <a:cubicBezTo>
                      <a:pt x="80" y="79"/>
                      <a:pt x="80" y="79"/>
                      <a:pt x="80" y="79"/>
                    </a:cubicBezTo>
                    <a:cubicBezTo>
                      <a:pt x="130" y="29"/>
                      <a:pt x="130" y="29"/>
                      <a:pt x="130" y="29"/>
                    </a:cubicBezTo>
                    <a:cubicBezTo>
                      <a:pt x="142" y="18"/>
                      <a:pt x="142" y="18"/>
                      <a:pt x="142" y="18"/>
                    </a:cubicBezTo>
                    <a:cubicBezTo>
                      <a:pt x="142" y="17"/>
                      <a:pt x="143" y="17"/>
                      <a:pt x="143" y="16"/>
                    </a:cubicBezTo>
                    <a:cubicBezTo>
                      <a:pt x="157" y="6"/>
                      <a:pt x="174" y="0"/>
                      <a:pt x="192" y="0"/>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sḷîďé">
                <a:extLst>
                  <a:ext uri="{FF2B5EF4-FFF2-40B4-BE49-F238E27FC236}">
                    <a16:creationId xmlns:a16="http://schemas.microsoft.com/office/drawing/2014/main" id="{4986ADF2-BF93-4465-8D45-3E1E672CE2C6}"/>
                  </a:ext>
                </a:extLst>
              </p:cNvPr>
              <p:cNvSpPr/>
              <p:nvPr/>
            </p:nvSpPr>
            <p:spPr bwMode="auto">
              <a:xfrm>
                <a:off x="5334000" y="2142675"/>
                <a:ext cx="647700" cy="266700"/>
              </a:xfrm>
              <a:custGeom>
                <a:avLst/>
                <a:gdLst>
                  <a:gd name="T0" fmla="*/ 80 w 192"/>
                  <a:gd name="T1" fmla="*/ 0 h 79"/>
                  <a:gd name="T2" fmla="*/ 0 w 192"/>
                  <a:gd name="T3" fmla="*/ 79 h 79"/>
                  <a:gd name="T4" fmla="*/ 192 w 192"/>
                  <a:gd name="T5" fmla="*/ 79 h 79"/>
                  <a:gd name="T6" fmla="*/ 192 w 192"/>
                  <a:gd name="T7" fmla="*/ 79 h 79"/>
                  <a:gd name="T8" fmla="*/ 153 w 192"/>
                  <a:gd name="T9" fmla="*/ 69 h 79"/>
                  <a:gd name="T10" fmla="*/ 142 w 192"/>
                  <a:gd name="T11" fmla="*/ 62 h 79"/>
                  <a:gd name="T12" fmla="*/ 130 w 192"/>
                  <a:gd name="T13" fmla="*/ 50 h 79"/>
                  <a:gd name="T14" fmla="*/ 109 w 192"/>
                  <a:gd name="T15" fmla="*/ 28 h 79"/>
                  <a:gd name="T16" fmla="*/ 80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80" y="0"/>
                    </a:moveTo>
                    <a:cubicBezTo>
                      <a:pt x="0" y="79"/>
                      <a:pt x="0" y="79"/>
                      <a:pt x="0" y="79"/>
                    </a:cubicBezTo>
                    <a:cubicBezTo>
                      <a:pt x="192" y="79"/>
                      <a:pt x="192" y="79"/>
                      <a:pt x="192" y="79"/>
                    </a:cubicBezTo>
                    <a:cubicBezTo>
                      <a:pt x="192" y="79"/>
                      <a:pt x="192" y="79"/>
                      <a:pt x="192" y="79"/>
                    </a:cubicBezTo>
                    <a:cubicBezTo>
                      <a:pt x="178" y="79"/>
                      <a:pt x="165" y="76"/>
                      <a:pt x="153" y="69"/>
                    </a:cubicBezTo>
                    <a:cubicBezTo>
                      <a:pt x="149" y="67"/>
                      <a:pt x="145" y="65"/>
                      <a:pt x="142" y="62"/>
                    </a:cubicBezTo>
                    <a:cubicBezTo>
                      <a:pt x="130" y="50"/>
                      <a:pt x="130" y="50"/>
                      <a:pt x="130" y="50"/>
                    </a:cubicBezTo>
                    <a:cubicBezTo>
                      <a:pt x="109" y="28"/>
                      <a:pt x="109" y="28"/>
                      <a:pt x="109" y="28"/>
                    </a:cubicBezTo>
                    <a:cubicBezTo>
                      <a:pt x="80" y="0"/>
                      <a:pt x="80" y="0"/>
                      <a:pt x="80" y="0"/>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ś1iďè">
                <a:extLst>
                  <a:ext uri="{FF2B5EF4-FFF2-40B4-BE49-F238E27FC236}">
                    <a16:creationId xmlns:a16="http://schemas.microsoft.com/office/drawing/2014/main" id="{8BB05189-706F-47E0-937E-9F24BB06D366}"/>
                  </a:ext>
                </a:extLst>
              </p:cNvPr>
              <p:cNvSpPr/>
              <p:nvPr/>
            </p:nvSpPr>
            <p:spPr>
              <a:xfrm>
                <a:off x="5855530" y="20014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anchor="ctr"/>
              <a:lstStyle/>
              <a:p>
                <a:pPr algn="ctr"/>
                <a:endParaRPr/>
              </a:p>
            </p:txBody>
          </p:sp>
        </p:grpSp>
        <p:sp>
          <p:nvSpPr>
            <p:cNvPr id="4" name="iṣlîďé">
              <a:extLst>
                <a:ext uri="{FF2B5EF4-FFF2-40B4-BE49-F238E27FC236}">
                  <a16:creationId xmlns:a16="http://schemas.microsoft.com/office/drawing/2014/main" id="{39340196-E1AA-4B49-976A-BF366BB2B662}"/>
                </a:ext>
              </a:extLst>
            </p:cNvPr>
            <p:cNvSpPr/>
            <p:nvPr/>
          </p:nvSpPr>
          <p:spPr bwMode="auto">
            <a:xfrm>
              <a:off x="8133868" y="3059752"/>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100"/>
                <a:t>提供更清晰、更一致的工具指令</a:t>
              </a:r>
              <a:r>
                <a:rPr lang="en-US" altLang="zh-CN" sz="1100"/>
                <a:t>.</a:t>
              </a:r>
              <a:endParaRPr lang="en-US" altLang="zh-CN" sz="1100" dirty="0"/>
            </a:p>
          </p:txBody>
        </p:sp>
        <p:sp>
          <p:nvSpPr>
            <p:cNvPr id="5" name="í$ľíďè">
              <a:extLst>
                <a:ext uri="{FF2B5EF4-FFF2-40B4-BE49-F238E27FC236}">
                  <a16:creationId xmlns:a16="http://schemas.microsoft.com/office/drawing/2014/main" id="{4D5C24C6-4DD0-4193-AD42-019C1134797B}"/>
                </a:ext>
              </a:extLst>
            </p:cNvPr>
            <p:cNvSpPr txBox="1"/>
            <p:nvPr/>
          </p:nvSpPr>
          <p:spPr bwMode="auto">
            <a:xfrm>
              <a:off x="8133868" y="2672154"/>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a:t>促进人机交互</a:t>
              </a:r>
              <a:endParaRPr lang="en-US" altLang="zh-CN" sz="1800" b="1" dirty="0"/>
            </a:p>
          </p:txBody>
        </p:sp>
        <p:sp>
          <p:nvSpPr>
            <p:cNvPr id="6" name="ïsḻîďé">
              <a:extLst>
                <a:ext uri="{FF2B5EF4-FFF2-40B4-BE49-F238E27FC236}">
                  <a16:creationId xmlns:a16="http://schemas.microsoft.com/office/drawing/2014/main" id="{39340196-E1AA-4B49-976A-BF366BB2B662}"/>
                </a:ext>
              </a:extLst>
            </p:cNvPr>
            <p:cNvSpPr/>
            <p:nvPr/>
          </p:nvSpPr>
          <p:spPr bwMode="auto">
            <a:xfrm>
              <a:off x="8133868" y="5058944"/>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100"/>
                <a:t>使</a:t>
              </a:r>
              <a:r>
                <a:rPr lang="en-US" altLang="zh-CN" sz="1100"/>
                <a:t>LLMs</a:t>
              </a:r>
              <a:r>
                <a:rPr lang="zh-CN" altLang="en-US" sz="1100"/>
                <a:t>能够处理更复杂的任务，这些任务通常需要多个工具的协同工作和精确的参数传递</a:t>
              </a:r>
              <a:r>
                <a:rPr lang="en-US" altLang="zh-CN" sz="1100"/>
                <a:t>.</a:t>
              </a:r>
              <a:endParaRPr lang="en-US" altLang="zh-CN" sz="1100" dirty="0"/>
            </a:p>
          </p:txBody>
        </p:sp>
        <p:sp>
          <p:nvSpPr>
            <p:cNvPr id="7" name="ïṩlîḋé">
              <a:extLst>
                <a:ext uri="{FF2B5EF4-FFF2-40B4-BE49-F238E27FC236}">
                  <a16:creationId xmlns:a16="http://schemas.microsoft.com/office/drawing/2014/main" id="{4D5C24C6-4DD0-4193-AD42-019C1134797B}"/>
                </a:ext>
              </a:extLst>
            </p:cNvPr>
            <p:cNvSpPr txBox="1"/>
            <p:nvPr/>
          </p:nvSpPr>
          <p:spPr bwMode="auto">
            <a:xfrm>
              <a:off x="8133868" y="4671346"/>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a:t>支持复杂任务处理</a:t>
              </a:r>
              <a:endParaRPr lang="en-US" altLang="zh-CN" sz="1800" b="1" dirty="0"/>
            </a:p>
          </p:txBody>
        </p:sp>
        <p:sp>
          <p:nvSpPr>
            <p:cNvPr id="8" name="ïslîḑe">
              <a:extLst>
                <a:ext uri="{FF2B5EF4-FFF2-40B4-BE49-F238E27FC236}">
                  <a16:creationId xmlns:a16="http://schemas.microsoft.com/office/drawing/2014/main" id="{39340196-E1AA-4B49-976A-BF366BB2B662}"/>
                </a:ext>
              </a:extLst>
            </p:cNvPr>
            <p:cNvSpPr/>
            <p:nvPr/>
          </p:nvSpPr>
          <p:spPr bwMode="auto">
            <a:xfrm>
              <a:off x="1731000" y="4059347"/>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zh-CN" altLang="en-US" sz="1100"/>
                <a:t>可以扩展这些模型在更广泛领域的应用</a:t>
              </a:r>
              <a:r>
                <a:rPr lang="en-US" altLang="zh-CN" sz="1100"/>
                <a:t>.</a:t>
              </a:r>
              <a:endParaRPr lang="en-US" altLang="zh-CN" sz="1100" dirty="0"/>
            </a:p>
          </p:txBody>
        </p:sp>
        <p:sp>
          <p:nvSpPr>
            <p:cNvPr id="9" name="íşḷïdè">
              <a:extLst>
                <a:ext uri="{FF2B5EF4-FFF2-40B4-BE49-F238E27FC236}">
                  <a16:creationId xmlns:a16="http://schemas.microsoft.com/office/drawing/2014/main" id="{4D5C24C6-4DD0-4193-AD42-019C1134797B}"/>
                </a:ext>
              </a:extLst>
            </p:cNvPr>
            <p:cNvSpPr txBox="1"/>
            <p:nvPr/>
          </p:nvSpPr>
          <p:spPr bwMode="auto">
            <a:xfrm>
              <a:off x="1731000" y="3671749"/>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800" b="1"/>
                <a:t>扩展应用范围</a:t>
              </a:r>
              <a:endParaRPr lang="en-US" altLang="zh-CN" sz="1800" b="1" dirty="0"/>
            </a:p>
          </p:txBody>
        </p:sp>
        <p:sp>
          <p:nvSpPr>
            <p:cNvPr id="10" name="ïṧ1idé">
              <a:extLst>
                <a:ext uri="{FF2B5EF4-FFF2-40B4-BE49-F238E27FC236}">
                  <a16:creationId xmlns:a16="http://schemas.microsoft.com/office/drawing/2014/main" id="{39340196-E1AA-4B49-976A-BF366BB2B662}"/>
                </a:ext>
              </a:extLst>
            </p:cNvPr>
            <p:cNvSpPr/>
            <p:nvPr/>
          </p:nvSpPr>
          <p:spPr bwMode="auto">
            <a:xfrm>
              <a:off x="1731000" y="2058569"/>
              <a:ext cx="2327132"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100"/>
                <a:t>EASYTOOL</a:t>
              </a:r>
              <a:r>
                <a:rPr lang="zh-CN" altLang="en-US" sz="1100"/>
                <a:t>框架的开发为</a:t>
              </a:r>
              <a:r>
                <a:rPr lang="en-US" altLang="zh-CN" sz="1100"/>
                <a:t>LLMs</a:t>
              </a:r>
              <a:r>
                <a:rPr lang="zh-CN" altLang="en-US" sz="1100"/>
                <a:t>提供了一种新的工具使用范式</a:t>
              </a:r>
              <a:r>
                <a:rPr lang="en-US" altLang="zh-CN" sz="1100"/>
                <a:t>.</a:t>
              </a:r>
              <a:endParaRPr lang="en-US" altLang="zh-CN" sz="1100" dirty="0"/>
            </a:p>
          </p:txBody>
        </p:sp>
        <p:sp>
          <p:nvSpPr>
            <p:cNvPr id="11" name="îšļïďe">
              <a:extLst>
                <a:ext uri="{FF2B5EF4-FFF2-40B4-BE49-F238E27FC236}">
                  <a16:creationId xmlns:a16="http://schemas.microsoft.com/office/drawing/2014/main" id="{4D5C24C6-4DD0-4193-AD42-019C1134797B}"/>
                </a:ext>
              </a:extLst>
            </p:cNvPr>
            <p:cNvSpPr txBox="1"/>
            <p:nvPr/>
          </p:nvSpPr>
          <p:spPr bwMode="auto">
            <a:xfrm>
              <a:off x="1731000" y="1670971"/>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1800" b="1"/>
                <a:t>推动技术进步</a:t>
              </a:r>
              <a:endParaRPr lang="en-US" altLang="zh-CN" sz="1800" b="1" dirty="0"/>
            </a:p>
          </p:txBody>
        </p:sp>
        <p:cxnSp>
          <p:nvCxnSpPr>
            <p:cNvPr id="12" name="iṥļïḍê">
              <a:extLst>
                <a:ext uri="{FF2B5EF4-FFF2-40B4-BE49-F238E27FC236}">
                  <a16:creationId xmlns:a16="http://schemas.microsoft.com/office/drawing/2014/main" id="{D883C564-2ACF-4767-9158-1E6BF63D1959}"/>
                </a:ext>
              </a:extLst>
            </p:cNvPr>
            <p:cNvCxnSpPr/>
            <p:nvPr/>
          </p:nvCxnSpPr>
          <p:spPr>
            <a:xfrm>
              <a:off x="1821000" y="3069000"/>
              <a:ext cx="211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išḻïḍé">
              <a:extLst>
                <a:ext uri="{FF2B5EF4-FFF2-40B4-BE49-F238E27FC236}">
                  <a16:creationId xmlns:a16="http://schemas.microsoft.com/office/drawing/2014/main" id="{781591A6-9F98-4071-A2F8-94E5D13BFDF5}"/>
                </a:ext>
              </a:extLst>
            </p:cNvPr>
            <p:cNvCxnSpPr/>
            <p:nvPr/>
          </p:nvCxnSpPr>
          <p:spPr>
            <a:xfrm>
              <a:off x="8256000" y="4069390"/>
              <a:ext cx="211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73" name="文本框 72">
            <a:extLst>
              <a:ext uri="{FF2B5EF4-FFF2-40B4-BE49-F238E27FC236}">
                <a16:creationId xmlns:a16="http://schemas.microsoft.com/office/drawing/2014/main" id="{D6986038-A919-2C85-B1E5-2592320AE983}"/>
              </a:ext>
            </a:extLst>
          </p:cNvPr>
          <p:cNvSpPr txBox="1"/>
          <p:nvPr/>
        </p:nvSpPr>
        <p:spPr>
          <a:xfrm>
            <a:off x="965470" y="520590"/>
            <a:ext cx="6094378" cy="369332"/>
          </a:xfrm>
          <a:prstGeom prst="rect">
            <a:avLst/>
          </a:prstGeom>
          <a:noFill/>
        </p:spPr>
        <p:txBody>
          <a:bodyPr wrap="square">
            <a:spAutoFit/>
          </a:bodyPr>
          <a:lstStyle/>
          <a:p>
            <a:r>
              <a:rPr lang="zh-CN" altLang="en-US" sz="1800" b="1"/>
              <a:t>研究意义</a:t>
            </a:r>
            <a:r>
              <a:rPr lang="en-US" altLang="zh-CN" sz="1800" b="1"/>
              <a:t>:</a:t>
            </a:r>
            <a:endParaRPr lang="en-US"/>
          </a:p>
        </p:txBody>
      </p:sp>
    </p:spTree>
    <p:extLst>
      <p:ext uri="{BB962C8B-B14F-4D97-AF65-F5344CB8AC3E}">
        <p14:creationId xmlns:p14="http://schemas.microsoft.com/office/powerpoint/2010/main" val="213699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研究内容与方法</a:t>
            </a:r>
          </a:p>
        </p:txBody>
      </p:sp>
      <p:sp>
        <p:nvSpPr>
          <p:cNvPr id="4" name="文本框 3">
            <a:extLst>
              <a:ext uri="{FF2B5EF4-FFF2-40B4-BE49-F238E27FC236}">
                <a16:creationId xmlns:a16="http://schemas.microsoft.com/office/drawing/2014/main" id="{2A588AF4-82F6-093C-B09B-0460FE04F132}"/>
              </a:ext>
            </a:extLst>
          </p:cNvPr>
          <p:cNvSpPr txBox="1"/>
          <p:nvPr/>
        </p:nvSpPr>
        <p:spPr>
          <a:xfrm>
            <a:off x="565309" y="3502658"/>
            <a:ext cx="11517549" cy="2677656"/>
          </a:xfrm>
          <a:prstGeom prst="rect">
            <a:avLst/>
          </a:prstGeom>
          <a:noFill/>
        </p:spPr>
        <p:txBody>
          <a:bodyPr wrap="square">
            <a:spAutoFit/>
          </a:bodyPr>
          <a:lstStyle/>
          <a:p>
            <a:r>
              <a:rPr lang="zh-CN" altLang="en-US" sz="2400" b="1"/>
              <a:t>方法论：</a:t>
            </a:r>
          </a:p>
          <a:p>
            <a:endParaRPr lang="zh-CN" altLang="en-US"/>
          </a:p>
          <a:p>
            <a:pPr marL="285750" indent="-285750">
              <a:buFont typeface="Wingdings" panose="05000000000000000000" pitchFamily="2" charset="2"/>
              <a:buChar char="Ø"/>
            </a:pPr>
            <a:r>
              <a:rPr lang="zh-CN" altLang="en-US"/>
              <a:t>工具描述生成</a:t>
            </a:r>
            <a:r>
              <a:rPr lang="en-US" altLang="zh-CN"/>
              <a:t>(</a:t>
            </a:r>
            <a:r>
              <a:rPr lang="en-US"/>
              <a:t>Tool Description Generation)：</a:t>
            </a:r>
          </a:p>
          <a:p>
            <a:endParaRPr lang="en-US"/>
          </a:p>
          <a:p>
            <a:r>
              <a:rPr lang="zh-CN" altLang="en-US"/>
              <a:t>使用</a:t>
            </a:r>
            <a:r>
              <a:rPr lang="en-US"/>
              <a:t>LLMs（</a:t>
            </a:r>
            <a:r>
              <a:rPr lang="zh-CN" altLang="en-US"/>
              <a:t>例如</a:t>
            </a:r>
            <a:r>
              <a:rPr lang="en-US"/>
              <a:t>ChatGPT）</a:t>
            </a:r>
            <a:r>
              <a:rPr lang="zh-CN" altLang="en-US"/>
              <a:t>根据工具文档生成简洁的工具描述，专注于工具的主要用途，排除无关信息。</a:t>
            </a:r>
            <a:endParaRPr lang="en-US" altLang="zh-CN"/>
          </a:p>
          <a:p>
            <a:endParaRPr lang="zh-CN" altLang="en-US"/>
          </a:p>
          <a:p>
            <a:pPr marL="285750" indent="-285750">
              <a:buFont typeface="Wingdings" panose="05000000000000000000" pitchFamily="2" charset="2"/>
              <a:buChar char="Ø"/>
            </a:pPr>
            <a:r>
              <a:rPr lang="zh-CN" altLang="en-US"/>
              <a:t>工具功能指南构建</a:t>
            </a:r>
            <a:r>
              <a:rPr lang="en-US" altLang="zh-CN"/>
              <a:t>(</a:t>
            </a:r>
            <a:r>
              <a:rPr lang="en-US"/>
              <a:t>Tool Functionality Guidelines Construction)：</a:t>
            </a:r>
          </a:p>
          <a:p>
            <a:endParaRPr lang="en-US"/>
          </a:p>
          <a:p>
            <a:r>
              <a:rPr lang="zh-CN" altLang="en-US"/>
              <a:t>设计使用场景，包括参数列表，以指导</a:t>
            </a:r>
            <a:r>
              <a:rPr lang="en-US"/>
              <a:t>LLMs</a:t>
            </a:r>
            <a:r>
              <a:rPr lang="zh-CN" altLang="en-US"/>
              <a:t>如何根据不同场景使用工具。</a:t>
            </a:r>
            <a:endParaRPr lang="en-US"/>
          </a:p>
        </p:txBody>
      </p:sp>
      <p:sp>
        <p:nvSpPr>
          <p:cNvPr id="5" name="文本框 4">
            <a:extLst>
              <a:ext uri="{FF2B5EF4-FFF2-40B4-BE49-F238E27FC236}">
                <a16:creationId xmlns:a16="http://schemas.microsoft.com/office/drawing/2014/main" id="{F627F738-29DB-7E28-1F98-9BA18427330B}"/>
              </a:ext>
            </a:extLst>
          </p:cNvPr>
          <p:cNvSpPr txBox="1"/>
          <p:nvPr/>
        </p:nvSpPr>
        <p:spPr>
          <a:xfrm>
            <a:off x="540327" y="1256528"/>
            <a:ext cx="9964881" cy="2215991"/>
          </a:xfrm>
          <a:prstGeom prst="rect">
            <a:avLst/>
          </a:prstGeom>
          <a:noFill/>
        </p:spPr>
        <p:txBody>
          <a:bodyPr wrap="square">
            <a:spAutoFit/>
          </a:bodyPr>
          <a:lstStyle/>
          <a:p>
            <a:r>
              <a:rPr lang="en-US" altLang="zh-CN" sz="2400" b="1"/>
              <a:t>EASYTOOL</a:t>
            </a:r>
            <a:r>
              <a:rPr lang="zh-CN" altLang="en-US" sz="2400" b="1"/>
              <a:t>框架：</a:t>
            </a:r>
          </a:p>
          <a:p>
            <a:endParaRPr lang="zh-CN" altLang="en-US"/>
          </a:p>
          <a:p>
            <a:r>
              <a:rPr lang="zh-CN" altLang="en-US"/>
              <a:t>一个将多样化和冗长的工具文档转换成统一、简洁工具指令的框架。</a:t>
            </a:r>
            <a:endParaRPr lang="en-US" altLang="zh-CN"/>
          </a:p>
          <a:p>
            <a:endParaRPr lang="zh-CN" altLang="en-US"/>
          </a:p>
          <a:p>
            <a:r>
              <a:rPr lang="zh-CN" altLang="en-US" sz="2400" b="1"/>
              <a:t>工具文档的问题识别：</a:t>
            </a:r>
          </a:p>
          <a:p>
            <a:endParaRPr lang="zh-CN" altLang="en-US"/>
          </a:p>
          <a:p>
            <a:r>
              <a:rPr lang="zh-CN" altLang="en-US"/>
              <a:t>识别并总结了现有工具文档的三个主要问题：不一致性、冗余性和不完整性。</a:t>
            </a:r>
            <a:endParaRPr lang="en-US"/>
          </a:p>
        </p:txBody>
      </p:sp>
    </p:spTree>
    <p:custDataLst>
      <p:tags r:id="rId1"/>
    </p:custDataLst>
    <p:extLst>
      <p:ext uri="{BB962C8B-B14F-4D97-AF65-F5344CB8AC3E}">
        <p14:creationId xmlns:p14="http://schemas.microsoft.com/office/powerpoint/2010/main" val="14432181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AA6ECD42-5ECC-50E7-80AF-7A1CA844ED06}"/>
              </a:ext>
            </a:extLst>
          </p:cNvPr>
          <p:cNvCxnSpPr>
            <a:cxnSpLocks/>
          </p:cNvCxnSpPr>
          <p:nvPr/>
        </p:nvCxnSpPr>
        <p:spPr>
          <a:xfrm>
            <a:off x="3579003" y="852952"/>
            <a:ext cx="758583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9CC199C-03BA-C67D-F7E8-1DDF2CD1DFA0}"/>
              </a:ext>
            </a:extLst>
          </p:cNvPr>
          <p:cNvSpPr txBox="1"/>
          <p:nvPr/>
        </p:nvSpPr>
        <p:spPr>
          <a:xfrm>
            <a:off x="1124146" y="141402"/>
            <a:ext cx="10357701" cy="584775"/>
          </a:xfrm>
          <a:prstGeom prst="rect">
            <a:avLst/>
          </a:prstGeom>
          <a:noFill/>
        </p:spPr>
        <p:txBody>
          <a:bodyPr wrap="square">
            <a:spAutoFit/>
          </a:bodyPr>
          <a:lstStyle/>
          <a:p>
            <a:r>
              <a:rPr lang="en-US" altLang="zh-CN" sz="1600" b="0" i="0">
                <a:solidFill>
                  <a:srgbClr val="0D0B22"/>
                </a:solidFill>
                <a:effectLst/>
                <a:latin typeface="Microsoft YaHei" panose="020B0503020204020204" pitchFamily="34" charset="-122"/>
                <a:ea typeface="Microsoft YaHei" panose="020B0503020204020204" pitchFamily="34" charset="-122"/>
              </a:rPr>
              <a:t>EASYTOOL: Enhancing LLM-based Agents with Concise Tool Instruction</a:t>
            </a:r>
          </a:p>
          <a:p>
            <a:r>
              <a:rPr lang="en-US" altLang="zh-CN" sz="1600" b="0" i="0">
                <a:solidFill>
                  <a:srgbClr val="0D0B22"/>
                </a:solidFill>
                <a:effectLst/>
                <a:latin typeface="Microsoft YaHei" panose="020B0503020204020204" pitchFamily="34" charset="-122"/>
                <a:ea typeface="Microsoft YaHei" panose="020B0503020204020204" pitchFamily="34" charset="-122"/>
              </a:rPr>
              <a:t>EASYTOOL</a:t>
            </a:r>
            <a:r>
              <a:rPr lang="zh-CN" altLang="en-US" sz="1600" b="0" i="0">
                <a:solidFill>
                  <a:srgbClr val="0D0B22"/>
                </a:solidFill>
                <a:effectLst/>
                <a:latin typeface="Microsoft YaHei" panose="020B0503020204020204" pitchFamily="34" charset="-122"/>
                <a:ea typeface="Microsoft YaHei" panose="020B0503020204020204" pitchFamily="34" charset="-122"/>
              </a:rPr>
              <a:t>：使用简明的工具指令增强基于 </a:t>
            </a:r>
            <a:r>
              <a:rPr lang="en-US" altLang="zh-CN" sz="1600" b="0" i="0">
                <a:solidFill>
                  <a:srgbClr val="0D0B22"/>
                </a:solidFill>
                <a:effectLst/>
                <a:latin typeface="Microsoft YaHei" panose="020B0503020204020204" pitchFamily="34" charset="-122"/>
                <a:ea typeface="Microsoft YaHei" panose="020B0503020204020204" pitchFamily="34" charset="-122"/>
              </a:rPr>
              <a:t>LLM </a:t>
            </a:r>
            <a:r>
              <a:rPr lang="zh-CN" altLang="en-US" sz="1600" b="0" i="0">
                <a:solidFill>
                  <a:srgbClr val="0D0B22"/>
                </a:solidFill>
                <a:effectLst/>
                <a:latin typeface="Microsoft YaHei" panose="020B0503020204020204" pitchFamily="34" charset="-122"/>
                <a:ea typeface="Microsoft YaHei" panose="020B0503020204020204" pitchFamily="34" charset="-122"/>
              </a:rPr>
              <a:t>的代理</a:t>
            </a:r>
          </a:p>
        </p:txBody>
      </p:sp>
      <p:sp>
        <p:nvSpPr>
          <p:cNvPr id="7" name="文本框 6">
            <a:extLst>
              <a:ext uri="{FF2B5EF4-FFF2-40B4-BE49-F238E27FC236}">
                <a16:creationId xmlns:a16="http://schemas.microsoft.com/office/drawing/2014/main" id="{E3F08B2B-351A-F3A3-1BCA-3B8D1A441CC5}"/>
              </a:ext>
            </a:extLst>
          </p:cNvPr>
          <p:cNvSpPr txBox="1"/>
          <p:nvPr/>
        </p:nvSpPr>
        <p:spPr>
          <a:xfrm>
            <a:off x="9029307" y="6385816"/>
            <a:ext cx="3162693" cy="369332"/>
          </a:xfrm>
          <a:prstGeom prst="rect">
            <a:avLst/>
          </a:prstGeom>
          <a:noFill/>
        </p:spPr>
        <p:txBody>
          <a:bodyPr wrap="square">
            <a:spAutoFit/>
          </a:bodyPr>
          <a:lstStyle/>
          <a:p>
            <a:r>
              <a:rPr lang="en-US" altLang="zh-CN" b="0" i="0">
                <a:solidFill>
                  <a:srgbClr val="0D0B22"/>
                </a:solidFill>
                <a:effectLst/>
                <a:latin typeface="Microsoft YaHei" panose="020B0503020204020204" pitchFamily="34" charset="-122"/>
                <a:ea typeface="Microsoft YaHei" panose="020B0503020204020204" pitchFamily="34" charset="-122"/>
              </a:rPr>
              <a:t>Publication time</a:t>
            </a:r>
            <a:r>
              <a:rPr lang="zh-CN" altLang="en-US" b="0" i="0">
                <a:solidFill>
                  <a:srgbClr val="0D0B22"/>
                </a:solidFill>
                <a:effectLst/>
                <a:latin typeface="Microsoft YaHei" panose="020B0503020204020204" pitchFamily="34" charset="-122"/>
                <a:ea typeface="Microsoft YaHei" panose="020B0503020204020204" pitchFamily="34" charset="-122"/>
              </a:rPr>
              <a:t>：</a:t>
            </a:r>
            <a:r>
              <a:rPr lang="en-US" altLang="zh-CN" b="0" i="0">
                <a:solidFill>
                  <a:srgbClr val="0D0B22"/>
                </a:solidFill>
                <a:effectLst/>
                <a:latin typeface="Microsoft YaHei" panose="020B0503020204020204" pitchFamily="34" charset="-122"/>
                <a:ea typeface="Microsoft YaHei" panose="020B0503020204020204" pitchFamily="34" charset="-122"/>
              </a:rPr>
              <a:t>2023.4</a:t>
            </a:r>
            <a:endParaRPr lang="en-US"/>
          </a:p>
        </p:txBody>
      </p:sp>
      <p:sp>
        <p:nvSpPr>
          <p:cNvPr id="4" name="文本框 3">
            <a:extLst>
              <a:ext uri="{FF2B5EF4-FFF2-40B4-BE49-F238E27FC236}">
                <a16:creationId xmlns:a16="http://schemas.microsoft.com/office/drawing/2014/main" id="{A8972710-E8EB-6E10-B1CB-C24B462A2242}"/>
              </a:ext>
            </a:extLst>
          </p:cNvPr>
          <p:cNvSpPr txBox="1"/>
          <p:nvPr/>
        </p:nvSpPr>
        <p:spPr>
          <a:xfrm>
            <a:off x="874161" y="2081713"/>
            <a:ext cx="10322374" cy="1846659"/>
          </a:xfrm>
          <a:prstGeom prst="rect">
            <a:avLst/>
          </a:prstGeom>
          <a:noFill/>
        </p:spPr>
        <p:txBody>
          <a:bodyPr wrap="square">
            <a:spAutoFit/>
          </a:bodyPr>
          <a:lstStyle/>
          <a:p>
            <a:r>
              <a:rPr lang="zh-CN" altLang="en-US" sz="2400" b="1"/>
              <a:t>研究结论：</a:t>
            </a:r>
          </a:p>
          <a:p>
            <a:pPr marL="285750" indent="-285750">
              <a:buFont typeface="Wingdings" panose="05000000000000000000" pitchFamily="2" charset="2"/>
              <a:buChar char="ü"/>
            </a:pPr>
            <a:endParaRPr lang="zh-CN" altLang="en-US"/>
          </a:p>
          <a:p>
            <a:pPr marL="285750" indent="-285750">
              <a:buFont typeface="Wingdings" panose="05000000000000000000" pitchFamily="2" charset="2"/>
              <a:buChar char="ü"/>
            </a:pPr>
            <a:r>
              <a:rPr lang="en-US" altLang="zh-CN"/>
              <a:t>EASYTOOL</a:t>
            </a:r>
            <a:r>
              <a:rPr lang="zh-CN" altLang="en-US"/>
              <a:t>框架有效地将复杂的工具文档转换为简洁、统一的工具指令，显著减少了</a:t>
            </a:r>
            <a:r>
              <a:rPr lang="en-US" altLang="zh-CN"/>
              <a:t>LLMs</a:t>
            </a:r>
            <a:r>
              <a:rPr lang="zh-CN" altLang="en-US"/>
              <a:t>在使用工具时的</a:t>
            </a:r>
            <a:r>
              <a:rPr lang="en-US" altLang="zh-CN"/>
              <a:t>token</a:t>
            </a:r>
            <a:r>
              <a:rPr lang="zh-CN" altLang="en-US"/>
              <a:t>消耗。</a:t>
            </a:r>
          </a:p>
          <a:p>
            <a:pPr marL="285750" indent="-285750">
              <a:buFont typeface="Wingdings" panose="05000000000000000000" pitchFamily="2" charset="2"/>
              <a:buChar char="ü"/>
            </a:pPr>
            <a:r>
              <a:rPr lang="zh-CN" altLang="en-US"/>
              <a:t>通过简化工具文档，</a:t>
            </a:r>
            <a:r>
              <a:rPr lang="en-US" altLang="zh-CN"/>
              <a:t>EASYTOOL</a:t>
            </a:r>
            <a:r>
              <a:rPr lang="zh-CN" altLang="en-US"/>
              <a:t>提高了</a:t>
            </a:r>
            <a:r>
              <a:rPr lang="en-US" altLang="zh-CN"/>
              <a:t>LLMs</a:t>
            </a:r>
            <a:r>
              <a:rPr lang="zh-CN" altLang="en-US"/>
              <a:t>在多种真实世界任务中的表现，包括问题解答、</a:t>
            </a:r>
            <a:r>
              <a:rPr lang="en-US" altLang="zh-CN"/>
              <a:t>Web</a:t>
            </a:r>
            <a:r>
              <a:rPr lang="zh-CN" altLang="en-US"/>
              <a:t>服务和数值推理等场景。</a:t>
            </a:r>
            <a:endParaRPr lang="en-US"/>
          </a:p>
        </p:txBody>
      </p:sp>
    </p:spTree>
    <p:extLst>
      <p:ext uri="{BB962C8B-B14F-4D97-AF65-F5344CB8AC3E}">
        <p14:creationId xmlns:p14="http://schemas.microsoft.com/office/powerpoint/2010/main" val="67222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AA6ECD42-5ECC-50E7-80AF-7A1CA844ED06}"/>
              </a:ext>
            </a:extLst>
          </p:cNvPr>
          <p:cNvCxnSpPr>
            <a:cxnSpLocks/>
          </p:cNvCxnSpPr>
          <p:nvPr/>
        </p:nvCxnSpPr>
        <p:spPr>
          <a:xfrm>
            <a:off x="3579003" y="852952"/>
            <a:ext cx="758583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9CC199C-03BA-C67D-F7E8-1DDF2CD1DFA0}"/>
              </a:ext>
            </a:extLst>
          </p:cNvPr>
          <p:cNvSpPr txBox="1"/>
          <p:nvPr/>
        </p:nvSpPr>
        <p:spPr>
          <a:xfrm>
            <a:off x="1124146" y="141402"/>
            <a:ext cx="10357701" cy="584775"/>
          </a:xfrm>
          <a:prstGeom prst="rect">
            <a:avLst/>
          </a:prstGeom>
          <a:noFill/>
        </p:spPr>
        <p:txBody>
          <a:bodyPr wrap="square">
            <a:spAutoFit/>
          </a:bodyPr>
          <a:lstStyle/>
          <a:p>
            <a:r>
              <a:rPr lang="en-US" altLang="zh-CN" sz="1600" b="0" i="0">
                <a:solidFill>
                  <a:srgbClr val="0D0B22"/>
                </a:solidFill>
                <a:effectLst/>
                <a:latin typeface="Microsoft YaHei" panose="020B0503020204020204" pitchFamily="34" charset="-122"/>
                <a:ea typeface="Microsoft YaHei" panose="020B0503020204020204" pitchFamily="34" charset="-122"/>
              </a:rPr>
              <a:t>EASYTOOL: Enhancing LLM-based Agents with Concise Tool Instruction</a:t>
            </a:r>
          </a:p>
          <a:p>
            <a:r>
              <a:rPr lang="en-US" altLang="zh-CN" sz="1600" b="0" i="0">
                <a:solidFill>
                  <a:srgbClr val="0D0B22"/>
                </a:solidFill>
                <a:effectLst/>
                <a:latin typeface="Microsoft YaHei" panose="020B0503020204020204" pitchFamily="34" charset="-122"/>
                <a:ea typeface="Microsoft YaHei" panose="020B0503020204020204" pitchFamily="34" charset="-122"/>
              </a:rPr>
              <a:t>EASYTOOL</a:t>
            </a:r>
            <a:r>
              <a:rPr lang="zh-CN" altLang="en-US" sz="1600" b="0" i="0">
                <a:solidFill>
                  <a:srgbClr val="0D0B22"/>
                </a:solidFill>
                <a:effectLst/>
                <a:latin typeface="Microsoft YaHei" panose="020B0503020204020204" pitchFamily="34" charset="-122"/>
                <a:ea typeface="Microsoft YaHei" panose="020B0503020204020204" pitchFamily="34" charset="-122"/>
              </a:rPr>
              <a:t>：使用简明的工具指令增强基于 </a:t>
            </a:r>
            <a:r>
              <a:rPr lang="en-US" altLang="zh-CN" sz="1600" b="0" i="0">
                <a:solidFill>
                  <a:srgbClr val="0D0B22"/>
                </a:solidFill>
                <a:effectLst/>
                <a:latin typeface="Microsoft YaHei" panose="020B0503020204020204" pitchFamily="34" charset="-122"/>
                <a:ea typeface="Microsoft YaHei" panose="020B0503020204020204" pitchFamily="34" charset="-122"/>
              </a:rPr>
              <a:t>LLM </a:t>
            </a:r>
            <a:r>
              <a:rPr lang="zh-CN" altLang="en-US" sz="1600" b="0" i="0">
                <a:solidFill>
                  <a:srgbClr val="0D0B22"/>
                </a:solidFill>
                <a:effectLst/>
                <a:latin typeface="Microsoft YaHei" panose="020B0503020204020204" pitchFamily="34" charset="-122"/>
                <a:ea typeface="Microsoft YaHei" panose="020B0503020204020204" pitchFamily="34" charset="-122"/>
              </a:rPr>
              <a:t>的代理</a:t>
            </a:r>
          </a:p>
        </p:txBody>
      </p:sp>
      <p:sp>
        <p:nvSpPr>
          <p:cNvPr id="7" name="文本框 6">
            <a:extLst>
              <a:ext uri="{FF2B5EF4-FFF2-40B4-BE49-F238E27FC236}">
                <a16:creationId xmlns:a16="http://schemas.microsoft.com/office/drawing/2014/main" id="{E3F08B2B-351A-F3A3-1BCA-3B8D1A441CC5}"/>
              </a:ext>
            </a:extLst>
          </p:cNvPr>
          <p:cNvSpPr txBox="1"/>
          <p:nvPr/>
        </p:nvSpPr>
        <p:spPr>
          <a:xfrm>
            <a:off x="9029307" y="6385816"/>
            <a:ext cx="3162693" cy="369332"/>
          </a:xfrm>
          <a:prstGeom prst="rect">
            <a:avLst/>
          </a:prstGeom>
          <a:noFill/>
        </p:spPr>
        <p:txBody>
          <a:bodyPr wrap="square">
            <a:spAutoFit/>
          </a:bodyPr>
          <a:lstStyle/>
          <a:p>
            <a:r>
              <a:rPr lang="en-US" altLang="zh-CN" b="0" i="0">
                <a:solidFill>
                  <a:srgbClr val="0D0B22"/>
                </a:solidFill>
                <a:effectLst/>
                <a:latin typeface="Microsoft YaHei" panose="020B0503020204020204" pitchFamily="34" charset="-122"/>
                <a:ea typeface="Microsoft YaHei" panose="020B0503020204020204" pitchFamily="34" charset="-122"/>
              </a:rPr>
              <a:t>Publication time</a:t>
            </a:r>
            <a:r>
              <a:rPr lang="zh-CN" altLang="en-US" b="0" i="0">
                <a:solidFill>
                  <a:srgbClr val="0D0B22"/>
                </a:solidFill>
                <a:effectLst/>
                <a:latin typeface="Microsoft YaHei" panose="020B0503020204020204" pitchFamily="34" charset="-122"/>
                <a:ea typeface="Microsoft YaHei" panose="020B0503020204020204" pitchFamily="34" charset="-122"/>
              </a:rPr>
              <a:t>：</a:t>
            </a:r>
            <a:r>
              <a:rPr lang="en-US" altLang="zh-CN" b="0" i="0">
                <a:solidFill>
                  <a:srgbClr val="0D0B22"/>
                </a:solidFill>
                <a:effectLst/>
                <a:latin typeface="Microsoft YaHei" panose="020B0503020204020204" pitchFamily="34" charset="-122"/>
                <a:ea typeface="Microsoft YaHei" panose="020B0503020204020204" pitchFamily="34" charset="-122"/>
              </a:rPr>
              <a:t>2023.4</a:t>
            </a:r>
            <a:endParaRPr lang="en-US"/>
          </a:p>
        </p:txBody>
      </p:sp>
      <p:sp>
        <p:nvSpPr>
          <p:cNvPr id="4" name="文本框 3">
            <a:extLst>
              <a:ext uri="{FF2B5EF4-FFF2-40B4-BE49-F238E27FC236}">
                <a16:creationId xmlns:a16="http://schemas.microsoft.com/office/drawing/2014/main" id="{A8972710-E8EB-6E10-B1CB-C24B462A2242}"/>
              </a:ext>
            </a:extLst>
          </p:cNvPr>
          <p:cNvSpPr txBox="1"/>
          <p:nvPr/>
        </p:nvSpPr>
        <p:spPr>
          <a:xfrm>
            <a:off x="144587" y="1011671"/>
            <a:ext cx="10322374" cy="738664"/>
          </a:xfrm>
          <a:prstGeom prst="rect">
            <a:avLst/>
          </a:prstGeom>
          <a:noFill/>
        </p:spPr>
        <p:txBody>
          <a:bodyPr wrap="square">
            <a:spAutoFit/>
          </a:bodyPr>
          <a:lstStyle/>
          <a:p>
            <a:r>
              <a:rPr lang="zh-CN" altLang="en-US" sz="2400" b="1"/>
              <a:t>论文贡献：</a:t>
            </a:r>
          </a:p>
          <a:p>
            <a:endParaRPr lang="en-US"/>
          </a:p>
        </p:txBody>
      </p:sp>
      <p:grpSp>
        <p:nvGrpSpPr>
          <p:cNvPr id="2" name="组合 1">
            <a:extLst>
              <a:ext uri="{FF2B5EF4-FFF2-40B4-BE49-F238E27FC236}">
                <a16:creationId xmlns:a16="http://schemas.microsoft.com/office/drawing/2014/main" id="{08755BEF-726C-726B-A67D-A8D28C3B6DEC}"/>
              </a:ext>
            </a:extLst>
          </p:cNvPr>
          <p:cNvGrpSpPr/>
          <p:nvPr/>
        </p:nvGrpSpPr>
        <p:grpSpPr>
          <a:xfrm>
            <a:off x="272375" y="1327150"/>
            <a:ext cx="11919625" cy="4610100"/>
            <a:chOff x="272375" y="1327150"/>
            <a:chExt cx="11919625" cy="4610100"/>
          </a:xfrm>
        </p:grpSpPr>
        <p:sp>
          <p:nvSpPr>
            <p:cNvPr id="3" name="任意多边形 4">
              <a:extLst>
                <a:ext uri="{FF2B5EF4-FFF2-40B4-BE49-F238E27FC236}">
                  <a16:creationId xmlns:a16="http://schemas.microsoft.com/office/drawing/2014/main" id="{8ABC1E21-A2BE-BB58-582B-B49CA0F43004}"/>
                </a:ext>
              </a:extLst>
            </p:cNvPr>
            <p:cNvSpPr/>
            <p:nvPr/>
          </p:nvSpPr>
          <p:spPr>
            <a:xfrm>
              <a:off x="3790950" y="1327150"/>
              <a:ext cx="4610100" cy="4610100"/>
            </a:xfrm>
            <a:custGeom>
              <a:avLst/>
              <a:gdLst>
                <a:gd name="connsiteX0" fmla="*/ 2305050 w 4610100"/>
                <a:gd name="connsiteY0" fmla="*/ 1060450 h 4610100"/>
                <a:gd name="connsiteX1" fmla="*/ 1060450 w 4610100"/>
                <a:gd name="connsiteY1" fmla="*/ 2305050 h 4610100"/>
                <a:gd name="connsiteX2" fmla="*/ 2305050 w 4610100"/>
                <a:gd name="connsiteY2" fmla="*/ 3549650 h 4610100"/>
                <a:gd name="connsiteX3" fmla="*/ 3549650 w 4610100"/>
                <a:gd name="connsiteY3" fmla="*/ 2305050 h 4610100"/>
                <a:gd name="connsiteX4" fmla="*/ 2305050 w 4610100"/>
                <a:gd name="connsiteY4" fmla="*/ 1060450 h 4610100"/>
                <a:gd name="connsiteX5" fmla="*/ 2305050 w 4610100"/>
                <a:gd name="connsiteY5" fmla="*/ 0 h 4610100"/>
                <a:gd name="connsiteX6" fmla="*/ 4610100 w 4610100"/>
                <a:gd name="connsiteY6" fmla="*/ 2305050 h 4610100"/>
                <a:gd name="connsiteX7" fmla="*/ 2305050 w 4610100"/>
                <a:gd name="connsiteY7" fmla="*/ 4610100 h 4610100"/>
                <a:gd name="connsiteX8" fmla="*/ 0 w 4610100"/>
                <a:gd name="connsiteY8" fmla="*/ 2305050 h 4610100"/>
                <a:gd name="connsiteX9" fmla="*/ 2305050 w 4610100"/>
                <a:gd name="connsiteY9" fmla="*/ 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0100" h="4610100">
                  <a:moveTo>
                    <a:pt x="2305050" y="1060450"/>
                  </a:moveTo>
                  <a:cubicBezTo>
                    <a:pt x="1617676" y="1060450"/>
                    <a:pt x="1060450" y="1617676"/>
                    <a:pt x="1060450" y="2305050"/>
                  </a:cubicBezTo>
                  <a:cubicBezTo>
                    <a:pt x="1060450" y="2992424"/>
                    <a:pt x="1617676" y="3549650"/>
                    <a:pt x="2305050" y="3549650"/>
                  </a:cubicBezTo>
                  <a:cubicBezTo>
                    <a:pt x="2992424" y="3549650"/>
                    <a:pt x="3549650" y="2992424"/>
                    <a:pt x="3549650" y="2305050"/>
                  </a:cubicBezTo>
                  <a:cubicBezTo>
                    <a:pt x="3549650" y="1617676"/>
                    <a:pt x="2992424" y="1060450"/>
                    <a:pt x="2305050" y="1060450"/>
                  </a:cubicBezTo>
                  <a:close/>
                  <a:moveTo>
                    <a:pt x="2305050" y="0"/>
                  </a:moveTo>
                  <a:cubicBezTo>
                    <a:pt x="3578094" y="0"/>
                    <a:pt x="4610100" y="1032006"/>
                    <a:pt x="4610100" y="2305050"/>
                  </a:cubicBezTo>
                  <a:cubicBezTo>
                    <a:pt x="4610100" y="3578094"/>
                    <a:pt x="3578094" y="4610100"/>
                    <a:pt x="2305050" y="4610100"/>
                  </a:cubicBezTo>
                  <a:cubicBezTo>
                    <a:pt x="1032006" y="4610100"/>
                    <a:pt x="0" y="3578094"/>
                    <a:pt x="0" y="2305050"/>
                  </a:cubicBezTo>
                  <a:cubicBezTo>
                    <a:pt x="0" y="1032006"/>
                    <a:pt x="1032006" y="0"/>
                    <a:pt x="2305050" y="0"/>
                  </a:cubicBezTo>
                  <a:close/>
                </a:path>
              </a:pathLst>
            </a:cu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8" name="组合 7">
              <a:extLst>
                <a:ext uri="{FF2B5EF4-FFF2-40B4-BE49-F238E27FC236}">
                  <a16:creationId xmlns:a16="http://schemas.microsoft.com/office/drawing/2014/main" id="{B4878F6A-D3AE-2E6D-CF6E-1C9FD258FED2}"/>
                </a:ext>
              </a:extLst>
            </p:cNvPr>
            <p:cNvGrpSpPr/>
            <p:nvPr/>
          </p:nvGrpSpPr>
          <p:grpSpPr>
            <a:xfrm>
              <a:off x="5023586" y="2566137"/>
              <a:ext cx="2132127" cy="2132126"/>
              <a:chOff x="5010092" y="2469267"/>
              <a:chExt cx="2132127" cy="2132126"/>
            </a:xfrm>
          </p:grpSpPr>
          <p:sp>
            <p:nvSpPr>
              <p:cNvPr id="25" name="椭圆 24">
                <a:extLst>
                  <a:ext uri="{FF2B5EF4-FFF2-40B4-BE49-F238E27FC236}">
                    <a16:creationId xmlns:a16="http://schemas.microsoft.com/office/drawing/2014/main" id="{20716C57-ACF5-AE3B-02E2-9501A4CB67A1}"/>
                  </a:ext>
                </a:extLst>
              </p:cNvPr>
              <p:cNvSpPr/>
              <p:nvPr/>
            </p:nvSpPr>
            <p:spPr>
              <a:xfrm>
                <a:off x="5010093" y="2469267"/>
                <a:ext cx="2132126" cy="21321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17">
                <a:extLst>
                  <a:ext uri="{FF2B5EF4-FFF2-40B4-BE49-F238E27FC236}">
                    <a16:creationId xmlns:a16="http://schemas.microsoft.com/office/drawing/2014/main" id="{D8769146-6BF2-F772-D90E-2082B37816DD}"/>
                  </a:ext>
                </a:extLst>
              </p:cNvPr>
              <p:cNvSpPr/>
              <p:nvPr/>
            </p:nvSpPr>
            <p:spPr>
              <a:xfrm>
                <a:off x="5010092" y="2469267"/>
                <a:ext cx="2132126" cy="2132126"/>
              </a:xfrm>
              <a:custGeom>
                <a:avLst/>
                <a:gdLst>
                  <a:gd name="T0" fmla="*/ 9329 w 10000"/>
                  <a:gd name="T1" fmla="*/ 7510 h 10000"/>
                  <a:gd name="T2" fmla="*/ 671 w 10000"/>
                  <a:gd name="T3" fmla="*/ 2489 h 10000"/>
                  <a:gd name="T4" fmla="*/ 6696 w 10000"/>
                  <a:gd name="T5" fmla="*/ 3411 h 10000"/>
                  <a:gd name="T6" fmla="*/ 7688 w 10000"/>
                  <a:gd name="T7" fmla="*/ 3100 h 10000"/>
                  <a:gd name="T8" fmla="*/ 7700 w 10000"/>
                  <a:gd name="T9" fmla="*/ 2750 h 10000"/>
                  <a:gd name="T10" fmla="*/ 7361 w 10000"/>
                  <a:gd name="T11" fmla="*/ 2459 h 10000"/>
                  <a:gd name="T12" fmla="*/ 7143 w 10000"/>
                  <a:gd name="T13" fmla="*/ 2192 h 10000"/>
                  <a:gd name="T14" fmla="*/ 6923 w 10000"/>
                  <a:gd name="T15" fmla="*/ 2341 h 10000"/>
                  <a:gd name="T16" fmla="*/ 6718 w 10000"/>
                  <a:gd name="T17" fmla="*/ 2230 h 10000"/>
                  <a:gd name="T18" fmla="*/ 6219 w 10000"/>
                  <a:gd name="T19" fmla="*/ 1928 h 10000"/>
                  <a:gd name="T20" fmla="*/ 5946 w 10000"/>
                  <a:gd name="T21" fmla="*/ 2328 h 10000"/>
                  <a:gd name="T22" fmla="*/ 5955 w 10000"/>
                  <a:gd name="T23" fmla="*/ 2978 h 10000"/>
                  <a:gd name="T24" fmla="*/ 5711 w 10000"/>
                  <a:gd name="T25" fmla="*/ 3054 h 10000"/>
                  <a:gd name="T26" fmla="*/ 4685 w 10000"/>
                  <a:gd name="T27" fmla="*/ 2404 h 10000"/>
                  <a:gd name="T28" fmla="*/ 4778 w 10000"/>
                  <a:gd name="T29" fmla="*/ 1834 h 10000"/>
                  <a:gd name="T30" fmla="*/ 5436 w 10000"/>
                  <a:gd name="T31" fmla="*/ 1500 h 10000"/>
                  <a:gd name="T32" fmla="*/ 5374 w 10000"/>
                  <a:gd name="T33" fmla="*/ 1194 h 10000"/>
                  <a:gd name="T34" fmla="*/ 5019 w 10000"/>
                  <a:gd name="T35" fmla="*/ 1221 h 10000"/>
                  <a:gd name="T36" fmla="*/ 4375 w 10000"/>
                  <a:gd name="T37" fmla="*/ 985 h 10000"/>
                  <a:gd name="T38" fmla="*/ 4625 w 10000"/>
                  <a:gd name="T39" fmla="*/ 1285 h 10000"/>
                  <a:gd name="T40" fmla="*/ 4381 w 10000"/>
                  <a:gd name="T41" fmla="*/ 1431 h 10000"/>
                  <a:gd name="T42" fmla="*/ 3783 w 10000"/>
                  <a:gd name="T43" fmla="*/ 1325 h 10000"/>
                  <a:gd name="T44" fmla="*/ 3135 w 10000"/>
                  <a:gd name="T45" fmla="*/ 1325 h 10000"/>
                  <a:gd name="T46" fmla="*/ 3528 w 10000"/>
                  <a:gd name="T47" fmla="*/ 1326 h 10000"/>
                  <a:gd name="T48" fmla="*/ 3005 w 10000"/>
                  <a:gd name="T49" fmla="*/ 1360 h 10000"/>
                  <a:gd name="T50" fmla="*/ 1699 w 10000"/>
                  <a:gd name="T51" fmla="*/ 3093 h 10000"/>
                  <a:gd name="T52" fmla="*/ 1940 w 10000"/>
                  <a:gd name="T53" fmla="*/ 3561 h 10000"/>
                  <a:gd name="T54" fmla="*/ 1973 w 10000"/>
                  <a:gd name="T55" fmla="*/ 4363 h 10000"/>
                  <a:gd name="T56" fmla="*/ 2535 w 10000"/>
                  <a:gd name="T57" fmla="*/ 5013 h 10000"/>
                  <a:gd name="T58" fmla="*/ 2790 w 10000"/>
                  <a:gd name="T59" fmla="*/ 5606 h 10000"/>
                  <a:gd name="T60" fmla="*/ 2923 w 10000"/>
                  <a:gd name="T61" fmla="*/ 5530 h 10000"/>
                  <a:gd name="T62" fmla="*/ 2891 w 10000"/>
                  <a:gd name="T63" fmla="*/ 5205 h 10000"/>
                  <a:gd name="T64" fmla="*/ 3276 w 10000"/>
                  <a:gd name="T65" fmla="*/ 5796 h 10000"/>
                  <a:gd name="T66" fmla="*/ 3658 w 10000"/>
                  <a:gd name="T67" fmla="*/ 6494 h 10000"/>
                  <a:gd name="T68" fmla="*/ 4290 w 10000"/>
                  <a:gd name="T69" fmla="*/ 6823 h 10000"/>
                  <a:gd name="T70" fmla="*/ 5158 w 10000"/>
                  <a:gd name="T71" fmla="*/ 7136 h 10000"/>
                  <a:gd name="T72" fmla="*/ 5586 w 10000"/>
                  <a:gd name="T73" fmla="*/ 7523 h 10000"/>
                  <a:gd name="T74" fmla="*/ 5481 w 10000"/>
                  <a:gd name="T75" fmla="*/ 7301 h 10000"/>
                  <a:gd name="T76" fmla="*/ 5525 w 10000"/>
                  <a:gd name="T77" fmla="*/ 6989 h 10000"/>
                  <a:gd name="T78" fmla="*/ 5149 w 10000"/>
                  <a:gd name="T79" fmla="*/ 6833 h 10000"/>
                  <a:gd name="T80" fmla="*/ 5200 w 10000"/>
                  <a:gd name="T81" fmla="*/ 6314 h 10000"/>
                  <a:gd name="T82" fmla="*/ 4776 w 10000"/>
                  <a:gd name="T83" fmla="*/ 6556 h 10000"/>
                  <a:gd name="T84" fmla="*/ 4293 w 10000"/>
                  <a:gd name="T85" fmla="*/ 5773 h 10000"/>
                  <a:gd name="T86" fmla="*/ 4465 w 10000"/>
                  <a:gd name="T87" fmla="*/ 5464 h 10000"/>
                  <a:gd name="T88" fmla="*/ 4944 w 10000"/>
                  <a:gd name="T89" fmla="*/ 5370 h 10000"/>
                  <a:gd name="T90" fmla="*/ 5374 w 10000"/>
                  <a:gd name="T91" fmla="*/ 5380 h 10000"/>
                  <a:gd name="T92" fmla="*/ 5769 w 10000"/>
                  <a:gd name="T93" fmla="*/ 5820 h 10000"/>
                  <a:gd name="T94" fmla="*/ 5773 w 10000"/>
                  <a:gd name="T95" fmla="*/ 5364 h 10000"/>
                  <a:gd name="T96" fmla="*/ 5993 w 10000"/>
                  <a:gd name="T97" fmla="*/ 4925 h 10000"/>
                  <a:gd name="T98" fmla="*/ 6065 w 10000"/>
                  <a:gd name="T99" fmla="*/ 4469 h 10000"/>
                  <a:gd name="T100" fmla="*/ 6560 w 10000"/>
                  <a:gd name="T101" fmla="*/ 4111 h 10000"/>
                  <a:gd name="T102" fmla="*/ 6934 w 10000"/>
                  <a:gd name="T103" fmla="*/ 3780 h 10000"/>
                  <a:gd name="T104" fmla="*/ 7054 w 10000"/>
                  <a:gd name="T105" fmla="*/ 3455 h 10000"/>
                  <a:gd name="T106" fmla="*/ 7928 w 10000"/>
                  <a:gd name="T107" fmla="*/ 7841 h 10000"/>
                  <a:gd name="T108" fmla="*/ 7471 w 10000"/>
                  <a:gd name="T109" fmla="*/ 7524 h 10000"/>
                  <a:gd name="T110" fmla="*/ 7191 w 10000"/>
                  <a:gd name="T111" fmla="*/ 7421 h 10000"/>
                  <a:gd name="T112" fmla="*/ 6791 w 10000"/>
                  <a:gd name="T113" fmla="*/ 7315 h 10000"/>
                  <a:gd name="T114" fmla="*/ 6526 w 10000"/>
                  <a:gd name="T115" fmla="*/ 7374 h 10000"/>
                  <a:gd name="T116" fmla="*/ 6204 w 10000"/>
                  <a:gd name="T117" fmla="*/ 7385 h 10000"/>
                  <a:gd name="T118" fmla="*/ 5964 w 10000"/>
                  <a:gd name="T119" fmla="*/ 7732 h 10000"/>
                  <a:gd name="T120" fmla="*/ 5710 w 10000"/>
                  <a:gd name="T121" fmla="*/ 8994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00" h="10000">
                    <a:moveTo>
                      <a:pt x="2490" y="671"/>
                    </a:moveTo>
                    <a:cubicBezTo>
                      <a:pt x="3255" y="225"/>
                      <a:pt x="4093" y="0"/>
                      <a:pt x="5000" y="0"/>
                    </a:cubicBezTo>
                    <a:cubicBezTo>
                      <a:pt x="5906" y="0"/>
                      <a:pt x="6743" y="224"/>
                      <a:pt x="7510" y="671"/>
                    </a:cubicBezTo>
                    <a:cubicBezTo>
                      <a:pt x="8275" y="1119"/>
                      <a:pt x="8881" y="1725"/>
                      <a:pt x="9329" y="2490"/>
                    </a:cubicBezTo>
                    <a:cubicBezTo>
                      <a:pt x="9775" y="3255"/>
                      <a:pt x="10000" y="4093"/>
                      <a:pt x="10000" y="5000"/>
                    </a:cubicBezTo>
                    <a:cubicBezTo>
                      <a:pt x="10000" y="5908"/>
                      <a:pt x="9776" y="6745"/>
                      <a:pt x="9329" y="7510"/>
                    </a:cubicBezTo>
                    <a:cubicBezTo>
                      <a:pt x="8881" y="8275"/>
                      <a:pt x="8275" y="8883"/>
                      <a:pt x="7510" y="9329"/>
                    </a:cubicBezTo>
                    <a:cubicBezTo>
                      <a:pt x="6745" y="9775"/>
                      <a:pt x="5908" y="10000"/>
                      <a:pt x="5000" y="10000"/>
                    </a:cubicBezTo>
                    <a:cubicBezTo>
                      <a:pt x="4093" y="10000"/>
                      <a:pt x="3255" y="9776"/>
                      <a:pt x="2490" y="9329"/>
                    </a:cubicBezTo>
                    <a:cubicBezTo>
                      <a:pt x="1725" y="8881"/>
                      <a:pt x="1119" y="8275"/>
                      <a:pt x="671" y="7509"/>
                    </a:cubicBezTo>
                    <a:cubicBezTo>
                      <a:pt x="224" y="6744"/>
                      <a:pt x="0" y="5906"/>
                      <a:pt x="0" y="4999"/>
                    </a:cubicBezTo>
                    <a:cubicBezTo>
                      <a:pt x="0" y="4093"/>
                      <a:pt x="224" y="3256"/>
                      <a:pt x="671" y="2489"/>
                    </a:cubicBezTo>
                    <a:cubicBezTo>
                      <a:pt x="1119" y="1724"/>
                      <a:pt x="1725" y="1117"/>
                      <a:pt x="2490" y="671"/>
                    </a:cubicBezTo>
                    <a:close/>
                    <a:moveTo>
                      <a:pt x="6784" y="3393"/>
                    </a:moveTo>
                    <a:cubicBezTo>
                      <a:pt x="6775" y="3396"/>
                      <a:pt x="6755" y="3418"/>
                      <a:pt x="6723" y="3454"/>
                    </a:cubicBezTo>
                    <a:cubicBezTo>
                      <a:pt x="6690" y="3490"/>
                      <a:pt x="6661" y="3511"/>
                      <a:pt x="6635" y="3515"/>
                    </a:cubicBezTo>
                    <a:cubicBezTo>
                      <a:pt x="6644" y="3515"/>
                      <a:pt x="6654" y="3504"/>
                      <a:pt x="6664" y="3482"/>
                    </a:cubicBezTo>
                    <a:cubicBezTo>
                      <a:pt x="6675" y="3460"/>
                      <a:pt x="6686" y="3437"/>
                      <a:pt x="6696" y="3411"/>
                    </a:cubicBezTo>
                    <a:cubicBezTo>
                      <a:pt x="6708" y="3386"/>
                      <a:pt x="6715" y="3370"/>
                      <a:pt x="6720" y="3366"/>
                    </a:cubicBezTo>
                    <a:cubicBezTo>
                      <a:pt x="6745" y="3336"/>
                      <a:pt x="6795" y="3302"/>
                      <a:pt x="6864" y="3269"/>
                    </a:cubicBezTo>
                    <a:cubicBezTo>
                      <a:pt x="6924" y="3244"/>
                      <a:pt x="7039" y="3216"/>
                      <a:pt x="7201" y="3191"/>
                    </a:cubicBezTo>
                    <a:cubicBezTo>
                      <a:pt x="7349" y="3157"/>
                      <a:pt x="7460" y="3180"/>
                      <a:pt x="7533" y="3262"/>
                    </a:cubicBezTo>
                    <a:cubicBezTo>
                      <a:pt x="7524" y="3254"/>
                      <a:pt x="7545" y="3226"/>
                      <a:pt x="7594" y="3177"/>
                    </a:cubicBezTo>
                    <a:cubicBezTo>
                      <a:pt x="7643" y="3130"/>
                      <a:pt x="7674" y="3102"/>
                      <a:pt x="7688" y="3100"/>
                    </a:cubicBezTo>
                    <a:cubicBezTo>
                      <a:pt x="7701" y="3091"/>
                      <a:pt x="7733" y="3081"/>
                      <a:pt x="7785" y="3071"/>
                    </a:cubicBezTo>
                    <a:cubicBezTo>
                      <a:pt x="7837" y="3061"/>
                      <a:pt x="7870" y="3045"/>
                      <a:pt x="7882" y="3022"/>
                    </a:cubicBezTo>
                    <a:lnTo>
                      <a:pt x="7896" y="2879"/>
                    </a:lnTo>
                    <a:cubicBezTo>
                      <a:pt x="7844" y="2882"/>
                      <a:pt x="7806" y="2867"/>
                      <a:pt x="7782" y="2834"/>
                    </a:cubicBezTo>
                    <a:cubicBezTo>
                      <a:pt x="7759" y="2800"/>
                      <a:pt x="7745" y="2754"/>
                      <a:pt x="7740" y="2697"/>
                    </a:cubicBezTo>
                    <a:cubicBezTo>
                      <a:pt x="7740" y="2706"/>
                      <a:pt x="7726" y="2722"/>
                      <a:pt x="7700" y="2750"/>
                    </a:cubicBezTo>
                    <a:cubicBezTo>
                      <a:pt x="7700" y="2720"/>
                      <a:pt x="7690" y="2702"/>
                      <a:pt x="7671" y="2697"/>
                    </a:cubicBezTo>
                    <a:cubicBezTo>
                      <a:pt x="7651" y="2694"/>
                      <a:pt x="7626" y="2695"/>
                      <a:pt x="7595" y="2705"/>
                    </a:cubicBezTo>
                    <a:cubicBezTo>
                      <a:pt x="7565" y="2714"/>
                      <a:pt x="7546" y="2716"/>
                      <a:pt x="7536" y="2712"/>
                    </a:cubicBezTo>
                    <a:cubicBezTo>
                      <a:pt x="7492" y="2699"/>
                      <a:pt x="7460" y="2684"/>
                      <a:pt x="7439" y="2664"/>
                    </a:cubicBezTo>
                    <a:cubicBezTo>
                      <a:pt x="7416" y="2644"/>
                      <a:pt x="7399" y="2609"/>
                      <a:pt x="7386" y="2556"/>
                    </a:cubicBezTo>
                    <a:cubicBezTo>
                      <a:pt x="7374" y="2504"/>
                      <a:pt x="7364" y="2471"/>
                      <a:pt x="7361" y="2459"/>
                    </a:cubicBezTo>
                    <a:cubicBezTo>
                      <a:pt x="7352" y="2436"/>
                      <a:pt x="7332" y="2414"/>
                      <a:pt x="7300" y="2387"/>
                    </a:cubicBezTo>
                    <a:cubicBezTo>
                      <a:pt x="7267" y="2362"/>
                      <a:pt x="7246" y="2340"/>
                      <a:pt x="7239" y="2321"/>
                    </a:cubicBezTo>
                    <a:cubicBezTo>
                      <a:pt x="7235" y="2312"/>
                      <a:pt x="7229" y="2300"/>
                      <a:pt x="7223" y="2286"/>
                    </a:cubicBezTo>
                    <a:cubicBezTo>
                      <a:pt x="7215" y="2271"/>
                      <a:pt x="7209" y="2257"/>
                      <a:pt x="7203" y="2244"/>
                    </a:cubicBezTo>
                    <a:cubicBezTo>
                      <a:pt x="7195" y="2230"/>
                      <a:pt x="7187" y="2219"/>
                      <a:pt x="7178" y="2209"/>
                    </a:cubicBezTo>
                    <a:cubicBezTo>
                      <a:pt x="7168" y="2199"/>
                      <a:pt x="7154" y="2192"/>
                      <a:pt x="7143" y="2192"/>
                    </a:cubicBezTo>
                    <a:cubicBezTo>
                      <a:pt x="7129" y="2192"/>
                      <a:pt x="7114" y="2204"/>
                      <a:pt x="7098" y="2225"/>
                    </a:cubicBezTo>
                    <a:cubicBezTo>
                      <a:pt x="7079" y="2247"/>
                      <a:pt x="7064" y="2269"/>
                      <a:pt x="7049" y="2291"/>
                    </a:cubicBezTo>
                    <a:cubicBezTo>
                      <a:pt x="7034" y="2314"/>
                      <a:pt x="7024" y="2324"/>
                      <a:pt x="7020" y="2324"/>
                    </a:cubicBezTo>
                    <a:cubicBezTo>
                      <a:pt x="7006" y="2315"/>
                      <a:pt x="6995" y="2311"/>
                      <a:pt x="6980" y="2314"/>
                    </a:cubicBezTo>
                    <a:cubicBezTo>
                      <a:pt x="6966" y="2316"/>
                      <a:pt x="6956" y="2317"/>
                      <a:pt x="6951" y="2321"/>
                    </a:cubicBezTo>
                    <a:cubicBezTo>
                      <a:pt x="6944" y="2324"/>
                      <a:pt x="6935" y="2330"/>
                      <a:pt x="6923" y="2341"/>
                    </a:cubicBezTo>
                    <a:cubicBezTo>
                      <a:pt x="6909" y="2353"/>
                      <a:pt x="6899" y="2361"/>
                      <a:pt x="6890" y="2365"/>
                    </a:cubicBezTo>
                    <a:cubicBezTo>
                      <a:pt x="6876" y="2374"/>
                      <a:pt x="6859" y="2380"/>
                      <a:pt x="6835" y="2385"/>
                    </a:cubicBezTo>
                    <a:cubicBezTo>
                      <a:pt x="6811" y="2389"/>
                      <a:pt x="6793" y="2394"/>
                      <a:pt x="6780" y="2399"/>
                    </a:cubicBezTo>
                    <a:cubicBezTo>
                      <a:pt x="6846" y="2376"/>
                      <a:pt x="6844" y="2354"/>
                      <a:pt x="6773" y="2328"/>
                    </a:cubicBezTo>
                    <a:cubicBezTo>
                      <a:pt x="6729" y="2309"/>
                      <a:pt x="6695" y="2304"/>
                      <a:pt x="6669" y="2308"/>
                    </a:cubicBezTo>
                    <a:cubicBezTo>
                      <a:pt x="6709" y="2289"/>
                      <a:pt x="6724" y="2264"/>
                      <a:pt x="6718" y="2230"/>
                    </a:cubicBezTo>
                    <a:cubicBezTo>
                      <a:pt x="6710" y="2196"/>
                      <a:pt x="6693" y="2164"/>
                      <a:pt x="6663" y="2139"/>
                    </a:cubicBezTo>
                    <a:lnTo>
                      <a:pt x="6695" y="2139"/>
                    </a:lnTo>
                    <a:cubicBezTo>
                      <a:pt x="6691" y="2120"/>
                      <a:pt x="6671" y="2104"/>
                      <a:pt x="6640" y="2084"/>
                    </a:cubicBezTo>
                    <a:cubicBezTo>
                      <a:pt x="6608" y="2064"/>
                      <a:pt x="6569" y="2046"/>
                      <a:pt x="6526" y="2029"/>
                    </a:cubicBezTo>
                    <a:cubicBezTo>
                      <a:pt x="6483" y="2010"/>
                      <a:pt x="6455" y="1999"/>
                      <a:pt x="6441" y="1989"/>
                    </a:cubicBezTo>
                    <a:cubicBezTo>
                      <a:pt x="6408" y="1966"/>
                      <a:pt x="6333" y="1946"/>
                      <a:pt x="6219" y="1928"/>
                    </a:cubicBezTo>
                    <a:cubicBezTo>
                      <a:pt x="6106" y="1908"/>
                      <a:pt x="6035" y="1906"/>
                      <a:pt x="6004" y="1925"/>
                    </a:cubicBezTo>
                    <a:cubicBezTo>
                      <a:pt x="5981" y="1950"/>
                      <a:pt x="5973" y="1974"/>
                      <a:pt x="5975" y="1994"/>
                    </a:cubicBezTo>
                    <a:cubicBezTo>
                      <a:pt x="5978" y="2014"/>
                      <a:pt x="5986" y="2043"/>
                      <a:pt x="6000" y="2085"/>
                    </a:cubicBezTo>
                    <a:cubicBezTo>
                      <a:pt x="6015" y="2126"/>
                      <a:pt x="6024" y="2154"/>
                      <a:pt x="6024" y="2165"/>
                    </a:cubicBezTo>
                    <a:cubicBezTo>
                      <a:pt x="6028" y="2190"/>
                      <a:pt x="6015" y="2220"/>
                      <a:pt x="5989" y="2250"/>
                    </a:cubicBezTo>
                    <a:cubicBezTo>
                      <a:pt x="5960" y="2280"/>
                      <a:pt x="5946" y="2306"/>
                      <a:pt x="5946" y="2328"/>
                    </a:cubicBezTo>
                    <a:cubicBezTo>
                      <a:pt x="5946" y="2358"/>
                      <a:pt x="5976" y="2393"/>
                      <a:pt x="6038" y="2429"/>
                    </a:cubicBezTo>
                    <a:cubicBezTo>
                      <a:pt x="6098" y="2465"/>
                      <a:pt x="6119" y="2511"/>
                      <a:pt x="6104" y="2568"/>
                    </a:cubicBezTo>
                    <a:cubicBezTo>
                      <a:pt x="6090" y="2601"/>
                      <a:pt x="6056" y="2638"/>
                      <a:pt x="6000" y="2671"/>
                    </a:cubicBezTo>
                    <a:cubicBezTo>
                      <a:pt x="5944" y="2705"/>
                      <a:pt x="5909" y="2731"/>
                      <a:pt x="5896" y="2749"/>
                    </a:cubicBezTo>
                    <a:cubicBezTo>
                      <a:pt x="5874" y="2783"/>
                      <a:pt x="5871" y="2825"/>
                      <a:pt x="5886" y="2870"/>
                    </a:cubicBezTo>
                    <a:cubicBezTo>
                      <a:pt x="5901" y="2915"/>
                      <a:pt x="5924" y="2950"/>
                      <a:pt x="5955" y="2978"/>
                    </a:cubicBezTo>
                    <a:cubicBezTo>
                      <a:pt x="5964" y="2986"/>
                      <a:pt x="5968" y="2996"/>
                      <a:pt x="5965" y="3003"/>
                    </a:cubicBezTo>
                    <a:cubicBezTo>
                      <a:pt x="5963" y="3011"/>
                      <a:pt x="5955" y="3023"/>
                      <a:pt x="5941" y="3031"/>
                    </a:cubicBezTo>
                    <a:cubicBezTo>
                      <a:pt x="5928" y="3043"/>
                      <a:pt x="5916" y="3051"/>
                      <a:pt x="5906" y="3056"/>
                    </a:cubicBezTo>
                    <a:cubicBezTo>
                      <a:pt x="5895" y="3064"/>
                      <a:pt x="5881" y="3070"/>
                      <a:pt x="5864" y="3080"/>
                    </a:cubicBezTo>
                    <a:lnTo>
                      <a:pt x="5844" y="3094"/>
                    </a:lnTo>
                    <a:cubicBezTo>
                      <a:pt x="5796" y="3116"/>
                      <a:pt x="5753" y="3103"/>
                      <a:pt x="5711" y="3054"/>
                    </a:cubicBezTo>
                    <a:cubicBezTo>
                      <a:pt x="5670" y="3005"/>
                      <a:pt x="5640" y="2950"/>
                      <a:pt x="5624" y="2884"/>
                    </a:cubicBezTo>
                    <a:cubicBezTo>
                      <a:pt x="5594" y="2775"/>
                      <a:pt x="5558" y="2709"/>
                      <a:pt x="5520" y="2689"/>
                    </a:cubicBezTo>
                    <a:cubicBezTo>
                      <a:pt x="5420" y="2655"/>
                      <a:pt x="5356" y="2656"/>
                      <a:pt x="5331" y="2696"/>
                    </a:cubicBezTo>
                    <a:cubicBezTo>
                      <a:pt x="5309" y="2640"/>
                      <a:pt x="5220" y="2584"/>
                      <a:pt x="5064" y="2526"/>
                    </a:cubicBezTo>
                    <a:cubicBezTo>
                      <a:pt x="4955" y="2486"/>
                      <a:pt x="4830" y="2479"/>
                      <a:pt x="4685" y="2501"/>
                    </a:cubicBezTo>
                    <a:cubicBezTo>
                      <a:pt x="4710" y="2498"/>
                      <a:pt x="4710" y="2465"/>
                      <a:pt x="4685" y="2404"/>
                    </a:cubicBezTo>
                    <a:cubicBezTo>
                      <a:pt x="4655" y="2338"/>
                      <a:pt x="4614" y="2313"/>
                      <a:pt x="4561" y="2326"/>
                    </a:cubicBezTo>
                    <a:cubicBezTo>
                      <a:pt x="4575" y="2301"/>
                      <a:pt x="4584" y="2261"/>
                      <a:pt x="4586" y="2213"/>
                    </a:cubicBezTo>
                    <a:cubicBezTo>
                      <a:pt x="4590" y="2164"/>
                      <a:pt x="4594" y="2134"/>
                      <a:pt x="4594" y="2125"/>
                    </a:cubicBezTo>
                    <a:cubicBezTo>
                      <a:pt x="4608" y="2069"/>
                      <a:pt x="4634" y="2018"/>
                      <a:pt x="4671" y="1976"/>
                    </a:cubicBezTo>
                    <a:cubicBezTo>
                      <a:pt x="4675" y="1973"/>
                      <a:pt x="4691" y="1953"/>
                      <a:pt x="4716" y="1921"/>
                    </a:cubicBezTo>
                    <a:cubicBezTo>
                      <a:pt x="4741" y="1889"/>
                      <a:pt x="4763" y="1860"/>
                      <a:pt x="4778" y="1834"/>
                    </a:cubicBezTo>
                    <a:cubicBezTo>
                      <a:pt x="4793" y="1809"/>
                      <a:pt x="4794" y="1794"/>
                      <a:pt x="4780" y="1794"/>
                    </a:cubicBezTo>
                    <a:cubicBezTo>
                      <a:pt x="4933" y="1813"/>
                      <a:pt x="5040" y="1786"/>
                      <a:pt x="5106" y="1723"/>
                    </a:cubicBezTo>
                    <a:cubicBezTo>
                      <a:pt x="5129" y="1700"/>
                      <a:pt x="5153" y="1664"/>
                      <a:pt x="5183" y="1611"/>
                    </a:cubicBezTo>
                    <a:cubicBezTo>
                      <a:pt x="5211" y="1559"/>
                      <a:pt x="5234" y="1523"/>
                      <a:pt x="5251" y="1500"/>
                    </a:cubicBezTo>
                    <a:cubicBezTo>
                      <a:pt x="5291" y="1475"/>
                      <a:pt x="5321" y="1463"/>
                      <a:pt x="5343" y="1465"/>
                    </a:cubicBezTo>
                    <a:cubicBezTo>
                      <a:pt x="5365" y="1468"/>
                      <a:pt x="5396" y="1479"/>
                      <a:pt x="5436" y="1500"/>
                    </a:cubicBezTo>
                    <a:cubicBezTo>
                      <a:pt x="5478" y="1523"/>
                      <a:pt x="5509" y="1533"/>
                      <a:pt x="5530" y="1533"/>
                    </a:cubicBezTo>
                    <a:cubicBezTo>
                      <a:pt x="5590" y="1536"/>
                      <a:pt x="5624" y="1513"/>
                      <a:pt x="5631" y="1461"/>
                    </a:cubicBezTo>
                    <a:cubicBezTo>
                      <a:pt x="5639" y="1409"/>
                      <a:pt x="5621" y="1365"/>
                      <a:pt x="5583" y="1331"/>
                    </a:cubicBezTo>
                    <a:cubicBezTo>
                      <a:pt x="5635" y="1335"/>
                      <a:pt x="5641" y="1299"/>
                      <a:pt x="5603" y="1220"/>
                    </a:cubicBezTo>
                    <a:cubicBezTo>
                      <a:pt x="5584" y="1190"/>
                      <a:pt x="5569" y="1171"/>
                      <a:pt x="5550" y="1161"/>
                    </a:cubicBezTo>
                    <a:cubicBezTo>
                      <a:pt x="5498" y="1143"/>
                      <a:pt x="5439" y="1154"/>
                      <a:pt x="5374" y="1194"/>
                    </a:cubicBezTo>
                    <a:cubicBezTo>
                      <a:pt x="5340" y="1213"/>
                      <a:pt x="5344" y="1228"/>
                      <a:pt x="5388" y="1246"/>
                    </a:cubicBezTo>
                    <a:cubicBezTo>
                      <a:pt x="5384" y="1243"/>
                      <a:pt x="5363" y="1266"/>
                      <a:pt x="5326" y="1315"/>
                    </a:cubicBezTo>
                    <a:cubicBezTo>
                      <a:pt x="5290" y="1364"/>
                      <a:pt x="5254" y="1403"/>
                      <a:pt x="5219" y="1429"/>
                    </a:cubicBezTo>
                    <a:cubicBezTo>
                      <a:pt x="5185" y="1454"/>
                      <a:pt x="5149" y="1444"/>
                      <a:pt x="5115" y="1396"/>
                    </a:cubicBezTo>
                    <a:cubicBezTo>
                      <a:pt x="5111" y="1393"/>
                      <a:pt x="5099" y="1363"/>
                      <a:pt x="5080" y="1309"/>
                    </a:cubicBezTo>
                    <a:cubicBezTo>
                      <a:pt x="5060" y="1254"/>
                      <a:pt x="5040" y="1226"/>
                      <a:pt x="5019" y="1221"/>
                    </a:cubicBezTo>
                    <a:cubicBezTo>
                      <a:pt x="4985" y="1221"/>
                      <a:pt x="4949" y="1254"/>
                      <a:pt x="4915" y="1319"/>
                    </a:cubicBezTo>
                    <a:cubicBezTo>
                      <a:pt x="4929" y="1285"/>
                      <a:pt x="4904" y="1251"/>
                      <a:pt x="4844" y="1221"/>
                    </a:cubicBezTo>
                    <a:cubicBezTo>
                      <a:pt x="4784" y="1191"/>
                      <a:pt x="4731" y="1174"/>
                      <a:pt x="4688" y="1169"/>
                    </a:cubicBezTo>
                    <a:cubicBezTo>
                      <a:pt x="4769" y="1116"/>
                      <a:pt x="4754" y="1058"/>
                      <a:pt x="4635" y="993"/>
                    </a:cubicBezTo>
                    <a:cubicBezTo>
                      <a:pt x="4605" y="974"/>
                      <a:pt x="4559" y="964"/>
                      <a:pt x="4503" y="960"/>
                    </a:cubicBezTo>
                    <a:cubicBezTo>
                      <a:pt x="4444" y="956"/>
                      <a:pt x="4401" y="964"/>
                      <a:pt x="4375" y="985"/>
                    </a:cubicBezTo>
                    <a:cubicBezTo>
                      <a:pt x="4353" y="1015"/>
                      <a:pt x="4341" y="1040"/>
                      <a:pt x="4340" y="1061"/>
                    </a:cubicBezTo>
                    <a:cubicBezTo>
                      <a:pt x="4338" y="1081"/>
                      <a:pt x="4349" y="1098"/>
                      <a:pt x="4373" y="1114"/>
                    </a:cubicBezTo>
                    <a:cubicBezTo>
                      <a:pt x="4396" y="1129"/>
                      <a:pt x="4419" y="1140"/>
                      <a:pt x="4441" y="1149"/>
                    </a:cubicBezTo>
                    <a:cubicBezTo>
                      <a:pt x="4464" y="1158"/>
                      <a:pt x="4488" y="1168"/>
                      <a:pt x="4518" y="1174"/>
                    </a:cubicBezTo>
                    <a:cubicBezTo>
                      <a:pt x="4546" y="1183"/>
                      <a:pt x="4564" y="1189"/>
                      <a:pt x="4573" y="1194"/>
                    </a:cubicBezTo>
                    <a:cubicBezTo>
                      <a:pt x="4633" y="1238"/>
                      <a:pt x="4650" y="1269"/>
                      <a:pt x="4625" y="1285"/>
                    </a:cubicBezTo>
                    <a:cubicBezTo>
                      <a:pt x="4616" y="1289"/>
                      <a:pt x="4599" y="1298"/>
                      <a:pt x="4570" y="1309"/>
                    </a:cubicBezTo>
                    <a:cubicBezTo>
                      <a:pt x="4541" y="1320"/>
                      <a:pt x="4516" y="1330"/>
                      <a:pt x="4494" y="1338"/>
                    </a:cubicBezTo>
                    <a:cubicBezTo>
                      <a:pt x="4471" y="1345"/>
                      <a:pt x="4460" y="1356"/>
                      <a:pt x="4454" y="1363"/>
                    </a:cubicBezTo>
                    <a:cubicBezTo>
                      <a:pt x="4440" y="1381"/>
                      <a:pt x="4440" y="1410"/>
                      <a:pt x="4454" y="1454"/>
                    </a:cubicBezTo>
                    <a:cubicBezTo>
                      <a:pt x="4468" y="1498"/>
                      <a:pt x="4463" y="1529"/>
                      <a:pt x="4440" y="1545"/>
                    </a:cubicBezTo>
                    <a:cubicBezTo>
                      <a:pt x="4418" y="1523"/>
                      <a:pt x="4399" y="1485"/>
                      <a:pt x="4381" y="1431"/>
                    </a:cubicBezTo>
                    <a:cubicBezTo>
                      <a:pt x="4363" y="1376"/>
                      <a:pt x="4349" y="1341"/>
                      <a:pt x="4336" y="1324"/>
                    </a:cubicBezTo>
                    <a:cubicBezTo>
                      <a:pt x="4366" y="1364"/>
                      <a:pt x="4313" y="1376"/>
                      <a:pt x="4173" y="1364"/>
                    </a:cubicBezTo>
                    <a:lnTo>
                      <a:pt x="4106" y="1356"/>
                    </a:lnTo>
                    <a:cubicBezTo>
                      <a:pt x="4088" y="1356"/>
                      <a:pt x="4054" y="1360"/>
                      <a:pt x="4003" y="1370"/>
                    </a:cubicBezTo>
                    <a:cubicBezTo>
                      <a:pt x="3950" y="1379"/>
                      <a:pt x="3905" y="1381"/>
                      <a:pt x="3870" y="1378"/>
                    </a:cubicBezTo>
                    <a:cubicBezTo>
                      <a:pt x="3834" y="1374"/>
                      <a:pt x="3804" y="1355"/>
                      <a:pt x="3783" y="1325"/>
                    </a:cubicBezTo>
                    <a:cubicBezTo>
                      <a:pt x="3764" y="1291"/>
                      <a:pt x="3764" y="1248"/>
                      <a:pt x="3783" y="1195"/>
                    </a:cubicBezTo>
                    <a:cubicBezTo>
                      <a:pt x="3786" y="1176"/>
                      <a:pt x="3796" y="1173"/>
                      <a:pt x="3808" y="1181"/>
                    </a:cubicBezTo>
                    <a:cubicBezTo>
                      <a:pt x="3789" y="1168"/>
                      <a:pt x="3766" y="1148"/>
                      <a:pt x="3736" y="1120"/>
                    </a:cubicBezTo>
                    <a:cubicBezTo>
                      <a:pt x="3706" y="1091"/>
                      <a:pt x="3684" y="1074"/>
                      <a:pt x="3670" y="1065"/>
                    </a:cubicBezTo>
                    <a:cubicBezTo>
                      <a:pt x="3470" y="1131"/>
                      <a:pt x="3266" y="1220"/>
                      <a:pt x="3058" y="1333"/>
                    </a:cubicBezTo>
                    <a:cubicBezTo>
                      <a:pt x="3083" y="1336"/>
                      <a:pt x="3110" y="1335"/>
                      <a:pt x="3135" y="1325"/>
                    </a:cubicBezTo>
                    <a:cubicBezTo>
                      <a:pt x="3158" y="1316"/>
                      <a:pt x="3184" y="1301"/>
                      <a:pt x="3220" y="1283"/>
                    </a:cubicBezTo>
                    <a:cubicBezTo>
                      <a:pt x="3254" y="1263"/>
                      <a:pt x="3276" y="1251"/>
                      <a:pt x="3286" y="1248"/>
                    </a:cubicBezTo>
                    <a:cubicBezTo>
                      <a:pt x="3434" y="1188"/>
                      <a:pt x="3524" y="1171"/>
                      <a:pt x="3560" y="1203"/>
                    </a:cubicBezTo>
                    <a:lnTo>
                      <a:pt x="3593" y="1170"/>
                    </a:lnTo>
                    <a:cubicBezTo>
                      <a:pt x="3653" y="1240"/>
                      <a:pt x="3696" y="1294"/>
                      <a:pt x="3723" y="1334"/>
                    </a:cubicBezTo>
                    <a:cubicBezTo>
                      <a:pt x="3693" y="1315"/>
                      <a:pt x="3626" y="1314"/>
                      <a:pt x="3528" y="1326"/>
                    </a:cubicBezTo>
                    <a:cubicBezTo>
                      <a:pt x="3441" y="1351"/>
                      <a:pt x="3394" y="1379"/>
                      <a:pt x="3384" y="1404"/>
                    </a:cubicBezTo>
                    <a:cubicBezTo>
                      <a:pt x="3414" y="1456"/>
                      <a:pt x="3425" y="1495"/>
                      <a:pt x="3416" y="1523"/>
                    </a:cubicBezTo>
                    <a:cubicBezTo>
                      <a:pt x="3398" y="1509"/>
                      <a:pt x="3374" y="1489"/>
                      <a:pt x="3340" y="1456"/>
                    </a:cubicBezTo>
                    <a:cubicBezTo>
                      <a:pt x="3308" y="1426"/>
                      <a:pt x="3275" y="1401"/>
                      <a:pt x="3246" y="1385"/>
                    </a:cubicBezTo>
                    <a:cubicBezTo>
                      <a:pt x="3216" y="1366"/>
                      <a:pt x="3183" y="1356"/>
                      <a:pt x="3149" y="1353"/>
                    </a:cubicBezTo>
                    <a:cubicBezTo>
                      <a:pt x="3079" y="1353"/>
                      <a:pt x="3030" y="1355"/>
                      <a:pt x="3005" y="1360"/>
                    </a:cubicBezTo>
                    <a:cubicBezTo>
                      <a:pt x="2370" y="1708"/>
                      <a:pt x="1861" y="2189"/>
                      <a:pt x="1476" y="2806"/>
                    </a:cubicBezTo>
                    <a:cubicBezTo>
                      <a:pt x="1506" y="2836"/>
                      <a:pt x="1533" y="2854"/>
                      <a:pt x="1554" y="2859"/>
                    </a:cubicBezTo>
                    <a:cubicBezTo>
                      <a:pt x="1573" y="2863"/>
                      <a:pt x="1583" y="2883"/>
                      <a:pt x="1586" y="2918"/>
                    </a:cubicBezTo>
                    <a:cubicBezTo>
                      <a:pt x="1590" y="2951"/>
                      <a:pt x="1596" y="2976"/>
                      <a:pt x="1603" y="2989"/>
                    </a:cubicBezTo>
                    <a:cubicBezTo>
                      <a:pt x="1610" y="3003"/>
                      <a:pt x="1634" y="2996"/>
                      <a:pt x="1679" y="2969"/>
                    </a:cubicBezTo>
                    <a:cubicBezTo>
                      <a:pt x="1719" y="3003"/>
                      <a:pt x="1724" y="3045"/>
                      <a:pt x="1699" y="3093"/>
                    </a:cubicBezTo>
                    <a:cubicBezTo>
                      <a:pt x="1703" y="3089"/>
                      <a:pt x="1799" y="3148"/>
                      <a:pt x="1985" y="3269"/>
                    </a:cubicBezTo>
                    <a:cubicBezTo>
                      <a:pt x="2066" y="3344"/>
                      <a:pt x="2113" y="3389"/>
                      <a:pt x="2121" y="3405"/>
                    </a:cubicBezTo>
                    <a:cubicBezTo>
                      <a:pt x="2135" y="3453"/>
                      <a:pt x="2113" y="3491"/>
                      <a:pt x="2055" y="3524"/>
                    </a:cubicBezTo>
                    <a:cubicBezTo>
                      <a:pt x="2051" y="3515"/>
                      <a:pt x="2031" y="3495"/>
                      <a:pt x="1996" y="3465"/>
                    </a:cubicBezTo>
                    <a:cubicBezTo>
                      <a:pt x="1963" y="3435"/>
                      <a:pt x="1941" y="3425"/>
                      <a:pt x="1938" y="3440"/>
                    </a:cubicBezTo>
                    <a:cubicBezTo>
                      <a:pt x="1924" y="3463"/>
                      <a:pt x="1925" y="3501"/>
                      <a:pt x="1940" y="3561"/>
                    </a:cubicBezTo>
                    <a:cubicBezTo>
                      <a:pt x="1955" y="3620"/>
                      <a:pt x="1978" y="3648"/>
                      <a:pt x="2009" y="3641"/>
                    </a:cubicBezTo>
                    <a:cubicBezTo>
                      <a:pt x="1979" y="3641"/>
                      <a:pt x="1958" y="3675"/>
                      <a:pt x="1948" y="3745"/>
                    </a:cubicBezTo>
                    <a:cubicBezTo>
                      <a:pt x="1936" y="3815"/>
                      <a:pt x="1931" y="3891"/>
                      <a:pt x="1931" y="3976"/>
                    </a:cubicBezTo>
                    <a:cubicBezTo>
                      <a:pt x="1931" y="4061"/>
                      <a:pt x="1929" y="4111"/>
                      <a:pt x="1924" y="4130"/>
                    </a:cubicBezTo>
                    <a:lnTo>
                      <a:pt x="1938" y="4138"/>
                    </a:lnTo>
                    <a:cubicBezTo>
                      <a:pt x="1924" y="4190"/>
                      <a:pt x="1936" y="4265"/>
                      <a:pt x="1973" y="4363"/>
                    </a:cubicBezTo>
                    <a:cubicBezTo>
                      <a:pt x="2009" y="4460"/>
                      <a:pt x="2055" y="4501"/>
                      <a:pt x="2111" y="4490"/>
                    </a:cubicBezTo>
                    <a:cubicBezTo>
                      <a:pt x="2055" y="4504"/>
                      <a:pt x="2098" y="4598"/>
                      <a:pt x="2241" y="4770"/>
                    </a:cubicBezTo>
                    <a:cubicBezTo>
                      <a:pt x="2266" y="4804"/>
                      <a:pt x="2285" y="4825"/>
                      <a:pt x="2294" y="4829"/>
                    </a:cubicBezTo>
                    <a:cubicBezTo>
                      <a:pt x="2308" y="4838"/>
                      <a:pt x="2334" y="4854"/>
                      <a:pt x="2371" y="4878"/>
                    </a:cubicBezTo>
                    <a:cubicBezTo>
                      <a:pt x="2411" y="4901"/>
                      <a:pt x="2443" y="4923"/>
                      <a:pt x="2469" y="4944"/>
                    </a:cubicBezTo>
                    <a:cubicBezTo>
                      <a:pt x="2494" y="4965"/>
                      <a:pt x="2516" y="4986"/>
                      <a:pt x="2535" y="5013"/>
                    </a:cubicBezTo>
                    <a:cubicBezTo>
                      <a:pt x="2554" y="5035"/>
                      <a:pt x="2575" y="5084"/>
                      <a:pt x="2601" y="5159"/>
                    </a:cubicBezTo>
                    <a:cubicBezTo>
                      <a:pt x="2626" y="5235"/>
                      <a:pt x="2658" y="5286"/>
                      <a:pt x="2693" y="5313"/>
                    </a:cubicBezTo>
                    <a:cubicBezTo>
                      <a:pt x="2684" y="5338"/>
                      <a:pt x="2705" y="5383"/>
                      <a:pt x="2754" y="5443"/>
                    </a:cubicBezTo>
                    <a:cubicBezTo>
                      <a:pt x="2803" y="5503"/>
                      <a:pt x="2826" y="5554"/>
                      <a:pt x="2823" y="5591"/>
                    </a:cubicBezTo>
                    <a:cubicBezTo>
                      <a:pt x="2819" y="5591"/>
                      <a:pt x="2813" y="5594"/>
                      <a:pt x="2806" y="5599"/>
                    </a:cubicBezTo>
                    <a:cubicBezTo>
                      <a:pt x="2799" y="5603"/>
                      <a:pt x="2794" y="5606"/>
                      <a:pt x="2790" y="5606"/>
                    </a:cubicBezTo>
                    <a:cubicBezTo>
                      <a:pt x="2804" y="5636"/>
                      <a:pt x="2836" y="5666"/>
                      <a:pt x="2891" y="5698"/>
                    </a:cubicBezTo>
                    <a:cubicBezTo>
                      <a:pt x="2946" y="5728"/>
                      <a:pt x="2979" y="5756"/>
                      <a:pt x="2993" y="5783"/>
                    </a:cubicBezTo>
                    <a:cubicBezTo>
                      <a:pt x="2996" y="5796"/>
                      <a:pt x="3001" y="5816"/>
                      <a:pt x="3006" y="5849"/>
                    </a:cubicBezTo>
                    <a:cubicBezTo>
                      <a:pt x="3010" y="5879"/>
                      <a:pt x="3018" y="5904"/>
                      <a:pt x="3026" y="5920"/>
                    </a:cubicBezTo>
                    <a:cubicBezTo>
                      <a:pt x="3035" y="5939"/>
                      <a:pt x="3051" y="5943"/>
                      <a:pt x="3079" y="5934"/>
                    </a:cubicBezTo>
                    <a:cubicBezTo>
                      <a:pt x="3088" y="5848"/>
                      <a:pt x="3035" y="5711"/>
                      <a:pt x="2923" y="5530"/>
                    </a:cubicBezTo>
                    <a:cubicBezTo>
                      <a:pt x="2856" y="5421"/>
                      <a:pt x="2820" y="5359"/>
                      <a:pt x="2811" y="5341"/>
                    </a:cubicBezTo>
                    <a:cubicBezTo>
                      <a:pt x="2798" y="5319"/>
                      <a:pt x="2786" y="5286"/>
                      <a:pt x="2776" y="5240"/>
                    </a:cubicBezTo>
                    <a:cubicBezTo>
                      <a:pt x="2765" y="5195"/>
                      <a:pt x="2755" y="5164"/>
                      <a:pt x="2748" y="5146"/>
                    </a:cubicBezTo>
                    <a:cubicBezTo>
                      <a:pt x="2756" y="5146"/>
                      <a:pt x="2770" y="5149"/>
                      <a:pt x="2788" y="5156"/>
                    </a:cubicBezTo>
                    <a:cubicBezTo>
                      <a:pt x="2806" y="5164"/>
                      <a:pt x="2823" y="5170"/>
                      <a:pt x="2843" y="5180"/>
                    </a:cubicBezTo>
                    <a:cubicBezTo>
                      <a:pt x="2863" y="5189"/>
                      <a:pt x="2878" y="5199"/>
                      <a:pt x="2891" y="5205"/>
                    </a:cubicBezTo>
                    <a:cubicBezTo>
                      <a:pt x="2905" y="5214"/>
                      <a:pt x="2910" y="5220"/>
                      <a:pt x="2905" y="5225"/>
                    </a:cubicBezTo>
                    <a:cubicBezTo>
                      <a:pt x="2891" y="5255"/>
                      <a:pt x="2896" y="5294"/>
                      <a:pt x="2919" y="5339"/>
                    </a:cubicBezTo>
                    <a:cubicBezTo>
                      <a:pt x="2941" y="5384"/>
                      <a:pt x="2966" y="5425"/>
                      <a:pt x="2996" y="5460"/>
                    </a:cubicBezTo>
                    <a:cubicBezTo>
                      <a:pt x="3026" y="5495"/>
                      <a:pt x="3064" y="5536"/>
                      <a:pt x="3108" y="5584"/>
                    </a:cubicBezTo>
                    <a:cubicBezTo>
                      <a:pt x="3151" y="5631"/>
                      <a:pt x="3178" y="5660"/>
                      <a:pt x="3185" y="5669"/>
                    </a:cubicBezTo>
                    <a:cubicBezTo>
                      <a:pt x="3210" y="5694"/>
                      <a:pt x="3241" y="5738"/>
                      <a:pt x="3276" y="5796"/>
                    </a:cubicBezTo>
                    <a:cubicBezTo>
                      <a:pt x="3310" y="5855"/>
                      <a:pt x="3310" y="5884"/>
                      <a:pt x="3276" y="5884"/>
                    </a:cubicBezTo>
                    <a:cubicBezTo>
                      <a:pt x="3316" y="5884"/>
                      <a:pt x="3358" y="5908"/>
                      <a:pt x="3406" y="5953"/>
                    </a:cubicBezTo>
                    <a:cubicBezTo>
                      <a:pt x="3454" y="5998"/>
                      <a:pt x="3491" y="6040"/>
                      <a:pt x="3518" y="6080"/>
                    </a:cubicBezTo>
                    <a:cubicBezTo>
                      <a:pt x="3540" y="6114"/>
                      <a:pt x="3558" y="6171"/>
                      <a:pt x="3570" y="6250"/>
                    </a:cubicBezTo>
                    <a:cubicBezTo>
                      <a:pt x="3584" y="6328"/>
                      <a:pt x="3594" y="6380"/>
                      <a:pt x="3603" y="6406"/>
                    </a:cubicBezTo>
                    <a:cubicBezTo>
                      <a:pt x="3611" y="6436"/>
                      <a:pt x="3629" y="6466"/>
                      <a:pt x="3658" y="6494"/>
                    </a:cubicBezTo>
                    <a:cubicBezTo>
                      <a:pt x="3686" y="6523"/>
                      <a:pt x="3713" y="6543"/>
                      <a:pt x="3738" y="6555"/>
                    </a:cubicBezTo>
                    <a:cubicBezTo>
                      <a:pt x="3763" y="6569"/>
                      <a:pt x="3798" y="6585"/>
                      <a:pt x="3841" y="6608"/>
                    </a:cubicBezTo>
                    <a:cubicBezTo>
                      <a:pt x="3885" y="6630"/>
                      <a:pt x="3913" y="6644"/>
                      <a:pt x="3926" y="6653"/>
                    </a:cubicBezTo>
                    <a:cubicBezTo>
                      <a:pt x="3949" y="6661"/>
                      <a:pt x="3988" y="6684"/>
                      <a:pt x="4048" y="6721"/>
                    </a:cubicBezTo>
                    <a:cubicBezTo>
                      <a:pt x="4106" y="6758"/>
                      <a:pt x="4153" y="6783"/>
                      <a:pt x="4186" y="6798"/>
                    </a:cubicBezTo>
                    <a:cubicBezTo>
                      <a:pt x="4230" y="6816"/>
                      <a:pt x="4264" y="6823"/>
                      <a:pt x="4290" y="6823"/>
                    </a:cubicBezTo>
                    <a:cubicBezTo>
                      <a:pt x="4315" y="6823"/>
                      <a:pt x="4348" y="6818"/>
                      <a:pt x="4384" y="6806"/>
                    </a:cubicBezTo>
                    <a:cubicBezTo>
                      <a:pt x="4420" y="6795"/>
                      <a:pt x="4450" y="6788"/>
                      <a:pt x="4471" y="6783"/>
                    </a:cubicBezTo>
                    <a:cubicBezTo>
                      <a:pt x="4538" y="6774"/>
                      <a:pt x="4599" y="6806"/>
                      <a:pt x="4660" y="6880"/>
                    </a:cubicBezTo>
                    <a:cubicBezTo>
                      <a:pt x="4720" y="6955"/>
                      <a:pt x="4768" y="7000"/>
                      <a:pt x="4796" y="7016"/>
                    </a:cubicBezTo>
                    <a:cubicBezTo>
                      <a:pt x="4953" y="7098"/>
                      <a:pt x="5073" y="7124"/>
                      <a:pt x="5155" y="7088"/>
                    </a:cubicBezTo>
                    <a:cubicBezTo>
                      <a:pt x="5146" y="7091"/>
                      <a:pt x="5146" y="7109"/>
                      <a:pt x="5158" y="7136"/>
                    </a:cubicBezTo>
                    <a:cubicBezTo>
                      <a:pt x="5169" y="7165"/>
                      <a:pt x="5186" y="7198"/>
                      <a:pt x="5210" y="7238"/>
                    </a:cubicBezTo>
                    <a:cubicBezTo>
                      <a:pt x="5234" y="7278"/>
                      <a:pt x="5254" y="7309"/>
                      <a:pt x="5269" y="7331"/>
                    </a:cubicBezTo>
                    <a:cubicBezTo>
                      <a:pt x="5284" y="7355"/>
                      <a:pt x="5295" y="7374"/>
                      <a:pt x="5304" y="7386"/>
                    </a:cubicBezTo>
                    <a:cubicBezTo>
                      <a:pt x="5326" y="7411"/>
                      <a:pt x="5364" y="7445"/>
                      <a:pt x="5423" y="7484"/>
                    </a:cubicBezTo>
                    <a:cubicBezTo>
                      <a:pt x="5479" y="7524"/>
                      <a:pt x="5519" y="7555"/>
                      <a:pt x="5541" y="7581"/>
                    </a:cubicBezTo>
                    <a:cubicBezTo>
                      <a:pt x="5566" y="7563"/>
                      <a:pt x="5583" y="7545"/>
                      <a:pt x="5586" y="7523"/>
                    </a:cubicBezTo>
                    <a:cubicBezTo>
                      <a:pt x="5573" y="7556"/>
                      <a:pt x="5589" y="7600"/>
                      <a:pt x="5631" y="7653"/>
                    </a:cubicBezTo>
                    <a:cubicBezTo>
                      <a:pt x="5675" y="7705"/>
                      <a:pt x="5713" y="7728"/>
                      <a:pt x="5750" y="7719"/>
                    </a:cubicBezTo>
                    <a:cubicBezTo>
                      <a:pt x="5810" y="7705"/>
                      <a:pt x="5841" y="7638"/>
                      <a:pt x="5841" y="7510"/>
                    </a:cubicBezTo>
                    <a:cubicBezTo>
                      <a:pt x="5708" y="7576"/>
                      <a:pt x="5601" y="7535"/>
                      <a:pt x="5523" y="7391"/>
                    </a:cubicBezTo>
                    <a:cubicBezTo>
                      <a:pt x="5523" y="7388"/>
                      <a:pt x="5518" y="7375"/>
                      <a:pt x="5506" y="7356"/>
                    </a:cubicBezTo>
                    <a:cubicBezTo>
                      <a:pt x="5495" y="7336"/>
                      <a:pt x="5486" y="7319"/>
                      <a:pt x="5481" y="7301"/>
                    </a:cubicBezTo>
                    <a:cubicBezTo>
                      <a:pt x="5474" y="7283"/>
                      <a:pt x="5469" y="7266"/>
                      <a:pt x="5465" y="7246"/>
                    </a:cubicBezTo>
                    <a:cubicBezTo>
                      <a:pt x="5461" y="7226"/>
                      <a:pt x="5461" y="7211"/>
                      <a:pt x="5465" y="7198"/>
                    </a:cubicBezTo>
                    <a:cubicBezTo>
                      <a:pt x="5469" y="7184"/>
                      <a:pt x="5480" y="7178"/>
                      <a:pt x="5498" y="7178"/>
                    </a:cubicBezTo>
                    <a:cubicBezTo>
                      <a:pt x="5538" y="7178"/>
                      <a:pt x="5558" y="7170"/>
                      <a:pt x="5564" y="7154"/>
                    </a:cubicBezTo>
                    <a:cubicBezTo>
                      <a:pt x="5568" y="7139"/>
                      <a:pt x="5564" y="7111"/>
                      <a:pt x="5550" y="7074"/>
                    </a:cubicBezTo>
                    <a:cubicBezTo>
                      <a:pt x="5536" y="7034"/>
                      <a:pt x="5528" y="7006"/>
                      <a:pt x="5525" y="6989"/>
                    </a:cubicBezTo>
                    <a:cubicBezTo>
                      <a:pt x="5521" y="6955"/>
                      <a:pt x="5496" y="6911"/>
                      <a:pt x="5454" y="6859"/>
                    </a:cubicBezTo>
                    <a:cubicBezTo>
                      <a:pt x="5410" y="6806"/>
                      <a:pt x="5384" y="6774"/>
                      <a:pt x="5376" y="6761"/>
                    </a:cubicBezTo>
                    <a:cubicBezTo>
                      <a:pt x="5354" y="6801"/>
                      <a:pt x="5320" y="6818"/>
                      <a:pt x="5273" y="6814"/>
                    </a:cubicBezTo>
                    <a:cubicBezTo>
                      <a:pt x="5225" y="6810"/>
                      <a:pt x="5191" y="6790"/>
                      <a:pt x="5169" y="6755"/>
                    </a:cubicBezTo>
                    <a:cubicBezTo>
                      <a:pt x="5169" y="6759"/>
                      <a:pt x="5166" y="6771"/>
                      <a:pt x="5159" y="6790"/>
                    </a:cubicBezTo>
                    <a:cubicBezTo>
                      <a:pt x="5151" y="6810"/>
                      <a:pt x="5149" y="6824"/>
                      <a:pt x="5149" y="6833"/>
                    </a:cubicBezTo>
                    <a:cubicBezTo>
                      <a:pt x="5093" y="6833"/>
                      <a:pt x="5060" y="6830"/>
                      <a:pt x="5051" y="6825"/>
                    </a:cubicBezTo>
                    <a:cubicBezTo>
                      <a:pt x="5055" y="6811"/>
                      <a:pt x="5061" y="6774"/>
                      <a:pt x="5068" y="6711"/>
                    </a:cubicBezTo>
                    <a:cubicBezTo>
                      <a:pt x="5075" y="6648"/>
                      <a:pt x="5081" y="6599"/>
                      <a:pt x="5091" y="6565"/>
                    </a:cubicBezTo>
                    <a:cubicBezTo>
                      <a:pt x="5095" y="6546"/>
                      <a:pt x="5108" y="6521"/>
                      <a:pt x="5126" y="6488"/>
                    </a:cubicBezTo>
                    <a:cubicBezTo>
                      <a:pt x="5146" y="6454"/>
                      <a:pt x="5161" y="6421"/>
                      <a:pt x="5175" y="6394"/>
                    </a:cubicBezTo>
                    <a:cubicBezTo>
                      <a:pt x="5189" y="6365"/>
                      <a:pt x="5198" y="6339"/>
                      <a:pt x="5200" y="6314"/>
                    </a:cubicBezTo>
                    <a:cubicBezTo>
                      <a:pt x="5204" y="6289"/>
                      <a:pt x="5195" y="6268"/>
                      <a:pt x="5171" y="6253"/>
                    </a:cubicBezTo>
                    <a:cubicBezTo>
                      <a:pt x="5146" y="6238"/>
                      <a:pt x="5110" y="6231"/>
                      <a:pt x="5058" y="6236"/>
                    </a:cubicBezTo>
                    <a:cubicBezTo>
                      <a:pt x="4976" y="6240"/>
                      <a:pt x="4920" y="6284"/>
                      <a:pt x="4888" y="6366"/>
                    </a:cubicBezTo>
                    <a:cubicBezTo>
                      <a:pt x="4884" y="6380"/>
                      <a:pt x="4876" y="6401"/>
                      <a:pt x="4868" y="6435"/>
                    </a:cubicBezTo>
                    <a:cubicBezTo>
                      <a:pt x="4859" y="6468"/>
                      <a:pt x="4848" y="6493"/>
                      <a:pt x="4835" y="6511"/>
                    </a:cubicBezTo>
                    <a:cubicBezTo>
                      <a:pt x="4821" y="6530"/>
                      <a:pt x="4803" y="6544"/>
                      <a:pt x="4776" y="6556"/>
                    </a:cubicBezTo>
                    <a:cubicBezTo>
                      <a:pt x="4746" y="6570"/>
                      <a:pt x="4695" y="6575"/>
                      <a:pt x="4620" y="6570"/>
                    </a:cubicBezTo>
                    <a:cubicBezTo>
                      <a:pt x="4545" y="6565"/>
                      <a:pt x="4494" y="6555"/>
                      <a:pt x="4464" y="6538"/>
                    </a:cubicBezTo>
                    <a:cubicBezTo>
                      <a:pt x="4408" y="6504"/>
                      <a:pt x="4359" y="6440"/>
                      <a:pt x="4318" y="6349"/>
                    </a:cubicBezTo>
                    <a:cubicBezTo>
                      <a:pt x="4276" y="6258"/>
                      <a:pt x="4256" y="6178"/>
                      <a:pt x="4256" y="6109"/>
                    </a:cubicBezTo>
                    <a:cubicBezTo>
                      <a:pt x="4256" y="6065"/>
                      <a:pt x="4261" y="6008"/>
                      <a:pt x="4273" y="5936"/>
                    </a:cubicBezTo>
                    <a:cubicBezTo>
                      <a:pt x="4284" y="5865"/>
                      <a:pt x="4291" y="5810"/>
                      <a:pt x="4293" y="5773"/>
                    </a:cubicBezTo>
                    <a:cubicBezTo>
                      <a:pt x="4295" y="5736"/>
                      <a:pt x="4283" y="5683"/>
                      <a:pt x="4258" y="5614"/>
                    </a:cubicBezTo>
                    <a:cubicBezTo>
                      <a:pt x="4271" y="5605"/>
                      <a:pt x="4290" y="5585"/>
                      <a:pt x="4316" y="5553"/>
                    </a:cubicBezTo>
                    <a:cubicBezTo>
                      <a:pt x="4341" y="5521"/>
                      <a:pt x="4364" y="5498"/>
                      <a:pt x="4383" y="5484"/>
                    </a:cubicBezTo>
                    <a:cubicBezTo>
                      <a:pt x="4391" y="5480"/>
                      <a:pt x="4401" y="5476"/>
                      <a:pt x="4411" y="5474"/>
                    </a:cubicBezTo>
                    <a:cubicBezTo>
                      <a:pt x="4423" y="5471"/>
                      <a:pt x="4433" y="5471"/>
                      <a:pt x="4440" y="5474"/>
                    </a:cubicBezTo>
                    <a:cubicBezTo>
                      <a:pt x="4449" y="5476"/>
                      <a:pt x="4459" y="5473"/>
                      <a:pt x="4465" y="5464"/>
                    </a:cubicBezTo>
                    <a:cubicBezTo>
                      <a:pt x="4474" y="5455"/>
                      <a:pt x="4480" y="5441"/>
                      <a:pt x="4485" y="5424"/>
                    </a:cubicBezTo>
                    <a:cubicBezTo>
                      <a:pt x="4481" y="5420"/>
                      <a:pt x="4471" y="5413"/>
                      <a:pt x="4460" y="5404"/>
                    </a:cubicBezTo>
                    <a:cubicBezTo>
                      <a:pt x="4446" y="5390"/>
                      <a:pt x="4438" y="5384"/>
                      <a:pt x="4435" y="5384"/>
                    </a:cubicBezTo>
                    <a:cubicBezTo>
                      <a:pt x="4465" y="5398"/>
                      <a:pt x="4526" y="5394"/>
                      <a:pt x="4621" y="5374"/>
                    </a:cubicBezTo>
                    <a:cubicBezTo>
                      <a:pt x="4714" y="5354"/>
                      <a:pt x="4775" y="5358"/>
                      <a:pt x="4800" y="5384"/>
                    </a:cubicBezTo>
                    <a:cubicBezTo>
                      <a:pt x="4866" y="5431"/>
                      <a:pt x="4913" y="5428"/>
                      <a:pt x="4944" y="5370"/>
                    </a:cubicBezTo>
                    <a:cubicBezTo>
                      <a:pt x="4944" y="5366"/>
                      <a:pt x="4939" y="5345"/>
                      <a:pt x="4928" y="5309"/>
                    </a:cubicBezTo>
                    <a:cubicBezTo>
                      <a:pt x="4916" y="5273"/>
                      <a:pt x="4915" y="5243"/>
                      <a:pt x="4925" y="5221"/>
                    </a:cubicBezTo>
                    <a:cubicBezTo>
                      <a:pt x="4948" y="5340"/>
                      <a:pt x="5010" y="5358"/>
                      <a:pt x="5114" y="5280"/>
                    </a:cubicBezTo>
                    <a:cubicBezTo>
                      <a:pt x="5128" y="5294"/>
                      <a:pt x="5160" y="5304"/>
                      <a:pt x="5215" y="5313"/>
                    </a:cubicBezTo>
                    <a:cubicBezTo>
                      <a:pt x="5270" y="5321"/>
                      <a:pt x="5306" y="5333"/>
                      <a:pt x="5329" y="5345"/>
                    </a:cubicBezTo>
                    <a:cubicBezTo>
                      <a:pt x="5343" y="5354"/>
                      <a:pt x="5358" y="5366"/>
                      <a:pt x="5374" y="5380"/>
                    </a:cubicBezTo>
                    <a:cubicBezTo>
                      <a:pt x="5393" y="5395"/>
                      <a:pt x="5403" y="5405"/>
                      <a:pt x="5409" y="5409"/>
                    </a:cubicBezTo>
                    <a:cubicBezTo>
                      <a:pt x="5416" y="5413"/>
                      <a:pt x="5428" y="5411"/>
                      <a:pt x="5441" y="5406"/>
                    </a:cubicBezTo>
                    <a:cubicBezTo>
                      <a:pt x="5456" y="5399"/>
                      <a:pt x="5475" y="5385"/>
                      <a:pt x="5496" y="5364"/>
                    </a:cubicBezTo>
                    <a:cubicBezTo>
                      <a:pt x="5540" y="5424"/>
                      <a:pt x="5566" y="5476"/>
                      <a:pt x="5574" y="5520"/>
                    </a:cubicBezTo>
                    <a:cubicBezTo>
                      <a:pt x="5621" y="5695"/>
                      <a:pt x="5663" y="5790"/>
                      <a:pt x="5698" y="5806"/>
                    </a:cubicBezTo>
                    <a:cubicBezTo>
                      <a:pt x="5728" y="5820"/>
                      <a:pt x="5753" y="5825"/>
                      <a:pt x="5769" y="5820"/>
                    </a:cubicBezTo>
                    <a:cubicBezTo>
                      <a:pt x="5788" y="5816"/>
                      <a:pt x="5795" y="5795"/>
                      <a:pt x="5798" y="5759"/>
                    </a:cubicBezTo>
                    <a:cubicBezTo>
                      <a:pt x="5800" y="5723"/>
                      <a:pt x="5800" y="5691"/>
                      <a:pt x="5798" y="5668"/>
                    </a:cubicBezTo>
                    <a:cubicBezTo>
                      <a:pt x="5795" y="5644"/>
                      <a:pt x="5793" y="5616"/>
                      <a:pt x="5788" y="5588"/>
                    </a:cubicBezTo>
                    <a:lnTo>
                      <a:pt x="5780" y="5535"/>
                    </a:lnTo>
                    <a:lnTo>
                      <a:pt x="5780" y="5416"/>
                    </a:lnTo>
                    <a:lnTo>
                      <a:pt x="5773" y="5364"/>
                    </a:lnTo>
                    <a:cubicBezTo>
                      <a:pt x="5706" y="5350"/>
                      <a:pt x="5668" y="5324"/>
                      <a:pt x="5651" y="5286"/>
                    </a:cubicBezTo>
                    <a:cubicBezTo>
                      <a:pt x="5636" y="5246"/>
                      <a:pt x="5639" y="5208"/>
                      <a:pt x="5661" y="5165"/>
                    </a:cubicBezTo>
                    <a:cubicBezTo>
                      <a:pt x="5684" y="5124"/>
                      <a:pt x="5716" y="5085"/>
                      <a:pt x="5759" y="5044"/>
                    </a:cubicBezTo>
                    <a:cubicBezTo>
                      <a:pt x="5763" y="5040"/>
                      <a:pt x="5781" y="5031"/>
                      <a:pt x="5811" y="5020"/>
                    </a:cubicBezTo>
                    <a:cubicBezTo>
                      <a:pt x="5841" y="5009"/>
                      <a:pt x="5876" y="4995"/>
                      <a:pt x="5913" y="4977"/>
                    </a:cubicBezTo>
                    <a:cubicBezTo>
                      <a:pt x="5949" y="4959"/>
                      <a:pt x="5978" y="4944"/>
                      <a:pt x="5993" y="4925"/>
                    </a:cubicBezTo>
                    <a:cubicBezTo>
                      <a:pt x="6084" y="4844"/>
                      <a:pt x="6116" y="4766"/>
                      <a:pt x="6090" y="4697"/>
                    </a:cubicBezTo>
                    <a:cubicBezTo>
                      <a:pt x="6120" y="4697"/>
                      <a:pt x="6145" y="4677"/>
                      <a:pt x="6161" y="4639"/>
                    </a:cubicBezTo>
                    <a:cubicBezTo>
                      <a:pt x="6158" y="4639"/>
                      <a:pt x="6146" y="4631"/>
                      <a:pt x="6129" y="4619"/>
                    </a:cubicBezTo>
                    <a:cubicBezTo>
                      <a:pt x="6110" y="4605"/>
                      <a:pt x="6095" y="4595"/>
                      <a:pt x="6080" y="4586"/>
                    </a:cubicBezTo>
                    <a:cubicBezTo>
                      <a:pt x="6065" y="4577"/>
                      <a:pt x="6055" y="4572"/>
                      <a:pt x="6051" y="4572"/>
                    </a:cubicBezTo>
                    <a:cubicBezTo>
                      <a:pt x="6091" y="4550"/>
                      <a:pt x="6095" y="4516"/>
                      <a:pt x="6065" y="4469"/>
                    </a:cubicBezTo>
                    <a:cubicBezTo>
                      <a:pt x="6088" y="4455"/>
                      <a:pt x="6103" y="4432"/>
                      <a:pt x="6114" y="4397"/>
                    </a:cubicBezTo>
                    <a:cubicBezTo>
                      <a:pt x="6125" y="4364"/>
                      <a:pt x="6140" y="4341"/>
                      <a:pt x="6163" y="4331"/>
                    </a:cubicBezTo>
                    <a:cubicBezTo>
                      <a:pt x="6203" y="4384"/>
                      <a:pt x="6248" y="4387"/>
                      <a:pt x="6299" y="4345"/>
                    </a:cubicBezTo>
                    <a:cubicBezTo>
                      <a:pt x="6333" y="4311"/>
                      <a:pt x="6335" y="4275"/>
                      <a:pt x="6306" y="4241"/>
                    </a:cubicBezTo>
                    <a:cubicBezTo>
                      <a:pt x="6329" y="4211"/>
                      <a:pt x="6373" y="4187"/>
                      <a:pt x="6439" y="4172"/>
                    </a:cubicBezTo>
                    <a:cubicBezTo>
                      <a:pt x="6506" y="4157"/>
                      <a:pt x="6546" y="4137"/>
                      <a:pt x="6560" y="4111"/>
                    </a:cubicBezTo>
                    <a:cubicBezTo>
                      <a:pt x="6590" y="4120"/>
                      <a:pt x="6608" y="4115"/>
                      <a:pt x="6613" y="4097"/>
                    </a:cubicBezTo>
                    <a:cubicBezTo>
                      <a:pt x="6616" y="4079"/>
                      <a:pt x="6620" y="4054"/>
                      <a:pt x="6620" y="4020"/>
                    </a:cubicBezTo>
                    <a:cubicBezTo>
                      <a:pt x="6620" y="3986"/>
                      <a:pt x="6628" y="3960"/>
                      <a:pt x="6640" y="3942"/>
                    </a:cubicBezTo>
                    <a:cubicBezTo>
                      <a:pt x="6659" y="3920"/>
                      <a:pt x="6689" y="3901"/>
                      <a:pt x="6738" y="3884"/>
                    </a:cubicBezTo>
                    <a:cubicBezTo>
                      <a:pt x="6785" y="3865"/>
                      <a:pt x="6814" y="3855"/>
                      <a:pt x="6823" y="3851"/>
                    </a:cubicBezTo>
                    <a:lnTo>
                      <a:pt x="6934" y="3780"/>
                    </a:lnTo>
                    <a:cubicBezTo>
                      <a:pt x="6948" y="3761"/>
                      <a:pt x="6948" y="3755"/>
                      <a:pt x="6934" y="3755"/>
                    </a:cubicBezTo>
                    <a:cubicBezTo>
                      <a:pt x="7011" y="3764"/>
                      <a:pt x="7079" y="3740"/>
                      <a:pt x="7135" y="3684"/>
                    </a:cubicBezTo>
                    <a:cubicBezTo>
                      <a:pt x="7179" y="3636"/>
                      <a:pt x="7165" y="3592"/>
                      <a:pt x="7095" y="3554"/>
                    </a:cubicBezTo>
                    <a:cubicBezTo>
                      <a:pt x="7109" y="3529"/>
                      <a:pt x="7103" y="3508"/>
                      <a:pt x="7075" y="3493"/>
                    </a:cubicBezTo>
                    <a:cubicBezTo>
                      <a:pt x="7050" y="3478"/>
                      <a:pt x="7016" y="3466"/>
                      <a:pt x="6978" y="3458"/>
                    </a:cubicBezTo>
                    <a:cubicBezTo>
                      <a:pt x="6991" y="3454"/>
                      <a:pt x="7015" y="3453"/>
                      <a:pt x="7054" y="3455"/>
                    </a:cubicBezTo>
                    <a:cubicBezTo>
                      <a:pt x="7091" y="3458"/>
                      <a:pt x="7114" y="3454"/>
                      <a:pt x="7123" y="3445"/>
                    </a:cubicBezTo>
                    <a:cubicBezTo>
                      <a:pt x="7189" y="3401"/>
                      <a:pt x="7171" y="3368"/>
                      <a:pt x="7078" y="3341"/>
                    </a:cubicBezTo>
                    <a:cubicBezTo>
                      <a:pt x="6989" y="3291"/>
                      <a:pt x="6896" y="3318"/>
                      <a:pt x="6784" y="3393"/>
                    </a:cubicBezTo>
                    <a:close/>
                    <a:moveTo>
                      <a:pt x="5723" y="9101"/>
                    </a:moveTo>
                    <a:cubicBezTo>
                      <a:pt x="6616" y="8945"/>
                      <a:pt x="7379" y="8534"/>
                      <a:pt x="8008" y="7870"/>
                    </a:cubicBezTo>
                    <a:cubicBezTo>
                      <a:pt x="7994" y="7856"/>
                      <a:pt x="7968" y="7846"/>
                      <a:pt x="7928" y="7841"/>
                    </a:cubicBezTo>
                    <a:cubicBezTo>
                      <a:pt x="7886" y="7834"/>
                      <a:pt x="7859" y="7828"/>
                      <a:pt x="7848" y="7818"/>
                    </a:cubicBezTo>
                    <a:cubicBezTo>
                      <a:pt x="7770" y="7788"/>
                      <a:pt x="7718" y="7770"/>
                      <a:pt x="7691" y="7765"/>
                    </a:cubicBezTo>
                    <a:cubicBezTo>
                      <a:pt x="7695" y="7735"/>
                      <a:pt x="7690" y="7706"/>
                      <a:pt x="7675" y="7680"/>
                    </a:cubicBezTo>
                    <a:cubicBezTo>
                      <a:pt x="7660" y="7655"/>
                      <a:pt x="7643" y="7635"/>
                      <a:pt x="7623" y="7621"/>
                    </a:cubicBezTo>
                    <a:cubicBezTo>
                      <a:pt x="7603" y="7607"/>
                      <a:pt x="7576" y="7591"/>
                      <a:pt x="7543" y="7569"/>
                    </a:cubicBezTo>
                    <a:cubicBezTo>
                      <a:pt x="7509" y="7546"/>
                      <a:pt x="7484" y="7532"/>
                      <a:pt x="7471" y="7524"/>
                    </a:cubicBezTo>
                    <a:cubicBezTo>
                      <a:pt x="7463" y="7515"/>
                      <a:pt x="7448" y="7501"/>
                      <a:pt x="7426" y="7484"/>
                    </a:cubicBezTo>
                    <a:cubicBezTo>
                      <a:pt x="7404" y="7465"/>
                      <a:pt x="7390" y="7455"/>
                      <a:pt x="7381" y="7449"/>
                    </a:cubicBezTo>
                    <a:cubicBezTo>
                      <a:pt x="7373" y="7441"/>
                      <a:pt x="7356" y="7432"/>
                      <a:pt x="7333" y="7420"/>
                    </a:cubicBezTo>
                    <a:cubicBezTo>
                      <a:pt x="7309" y="7406"/>
                      <a:pt x="7290" y="7401"/>
                      <a:pt x="7278" y="7406"/>
                    </a:cubicBezTo>
                    <a:cubicBezTo>
                      <a:pt x="7264" y="7410"/>
                      <a:pt x="7244" y="7414"/>
                      <a:pt x="7211" y="7414"/>
                    </a:cubicBezTo>
                    <a:lnTo>
                      <a:pt x="7191" y="7421"/>
                    </a:lnTo>
                    <a:cubicBezTo>
                      <a:pt x="7178" y="7425"/>
                      <a:pt x="7166" y="7431"/>
                      <a:pt x="7156" y="7437"/>
                    </a:cubicBezTo>
                    <a:cubicBezTo>
                      <a:pt x="7145" y="7445"/>
                      <a:pt x="7133" y="7451"/>
                      <a:pt x="7121" y="7457"/>
                    </a:cubicBezTo>
                    <a:cubicBezTo>
                      <a:pt x="7109" y="7462"/>
                      <a:pt x="7099" y="7471"/>
                      <a:pt x="7096" y="7478"/>
                    </a:cubicBezTo>
                    <a:cubicBezTo>
                      <a:pt x="7093" y="7485"/>
                      <a:pt x="7093" y="7490"/>
                      <a:pt x="7096" y="7494"/>
                    </a:cubicBezTo>
                    <a:cubicBezTo>
                      <a:pt x="7005" y="7419"/>
                      <a:pt x="6926" y="7371"/>
                      <a:pt x="6863" y="7350"/>
                    </a:cubicBezTo>
                    <a:cubicBezTo>
                      <a:pt x="6840" y="7346"/>
                      <a:pt x="6818" y="7334"/>
                      <a:pt x="6791" y="7315"/>
                    </a:cubicBezTo>
                    <a:cubicBezTo>
                      <a:pt x="6766" y="7295"/>
                      <a:pt x="6743" y="7281"/>
                      <a:pt x="6723" y="7270"/>
                    </a:cubicBezTo>
                    <a:cubicBezTo>
                      <a:pt x="6703" y="7259"/>
                      <a:pt x="6681" y="7256"/>
                      <a:pt x="6656" y="7260"/>
                    </a:cubicBezTo>
                    <a:cubicBezTo>
                      <a:pt x="6633" y="7264"/>
                      <a:pt x="6608" y="7280"/>
                      <a:pt x="6580" y="7305"/>
                    </a:cubicBezTo>
                    <a:cubicBezTo>
                      <a:pt x="6558" y="7328"/>
                      <a:pt x="6546" y="7360"/>
                      <a:pt x="6540" y="7403"/>
                    </a:cubicBezTo>
                    <a:cubicBezTo>
                      <a:pt x="6536" y="7446"/>
                      <a:pt x="6531" y="7474"/>
                      <a:pt x="6526" y="7487"/>
                    </a:cubicBezTo>
                    <a:cubicBezTo>
                      <a:pt x="6496" y="7465"/>
                      <a:pt x="6496" y="7428"/>
                      <a:pt x="6526" y="7374"/>
                    </a:cubicBezTo>
                    <a:cubicBezTo>
                      <a:pt x="6556" y="7319"/>
                      <a:pt x="6560" y="7280"/>
                      <a:pt x="6540" y="7252"/>
                    </a:cubicBezTo>
                    <a:cubicBezTo>
                      <a:pt x="6526" y="7227"/>
                      <a:pt x="6505" y="7217"/>
                      <a:pt x="6471" y="7224"/>
                    </a:cubicBezTo>
                    <a:cubicBezTo>
                      <a:pt x="6439" y="7231"/>
                      <a:pt x="6413" y="7240"/>
                      <a:pt x="6394" y="7252"/>
                    </a:cubicBezTo>
                    <a:cubicBezTo>
                      <a:pt x="6374" y="7265"/>
                      <a:pt x="6349" y="7284"/>
                      <a:pt x="6318" y="7307"/>
                    </a:cubicBezTo>
                    <a:cubicBezTo>
                      <a:pt x="6288" y="7331"/>
                      <a:pt x="6269" y="7345"/>
                      <a:pt x="6259" y="7350"/>
                    </a:cubicBezTo>
                    <a:cubicBezTo>
                      <a:pt x="6250" y="7354"/>
                      <a:pt x="6233" y="7366"/>
                      <a:pt x="6204" y="7385"/>
                    </a:cubicBezTo>
                    <a:cubicBezTo>
                      <a:pt x="6175" y="7405"/>
                      <a:pt x="6158" y="7420"/>
                      <a:pt x="6149" y="7434"/>
                    </a:cubicBezTo>
                    <a:cubicBezTo>
                      <a:pt x="6135" y="7452"/>
                      <a:pt x="6124" y="7477"/>
                      <a:pt x="6109" y="7511"/>
                    </a:cubicBezTo>
                    <a:cubicBezTo>
                      <a:pt x="6094" y="7545"/>
                      <a:pt x="6085" y="7570"/>
                      <a:pt x="6076" y="7582"/>
                    </a:cubicBezTo>
                    <a:cubicBezTo>
                      <a:pt x="6068" y="7564"/>
                      <a:pt x="6043" y="7551"/>
                      <a:pt x="6000" y="7540"/>
                    </a:cubicBezTo>
                    <a:cubicBezTo>
                      <a:pt x="5959" y="7529"/>
                      <a:pt x="5939" y="7516"/>
                      <a:pt x="5939" y="7505"/>
                    </a:cubicBezTo>
                    <a:cubicBezTo>
                      <a:pt x="5948" y="7549"/>
                      <a:pt x="5958" y="7625"/>
                      <a:pt x="5964" y="7732"/>
                    </a:cubicBezTo>
                    <a:cubicBezTo>
                      <a:pt x="5973" y="7841"/>
                      <a:pt x="5984" y="7924"/>
                      <a:pt x="5996" y="7980"/>
                    </a:cubicBezTo>
                    <a:cubicBezTo>
                      <a:pt x="6026" y="8114"/>
                      <a:pt x="6000" y="8217"/>
                      <a:pt x="5919" y="8292"/>
                    </a:cubicBezTo>
                    <a:cubicBezTo>
                      <a:pt x="5800" y="8401"/>
                      <a:pt x="5739" y="8487"/>
                      <a:pt x="5730" y="8552"/>
                    </a:cubicBezTo>
                    <a:cubicBezTo>
                      <a:pt x="5711" y="8649"/>
                      <a:pt x="5739" y="8705"/>
                      <a:pt x="5808" y="8722"/>
                    </a:cubicBezTo>
                    <a:cubicBezTo>
                      <a:pt x="5808" y="8752"/>
                      <a:pt x="5789" y="8799"/>
                      <a:pt x="5755" y="8855"/>
                    </a:cubicBezTo>
                    <a:cubicBezTo>
                      <a:pt x="5721" y="8914"/>
                      <a:pt x="5706" y="8960"/>
                      <a:pt x="5710" y="8994"/>
                    </a:cubicBezTo>
                    <a:cubicBezTo>
                      <a:pt x="5709" y="9022"/>
                      <a:pt x="5714" y="9056"/>
                      <a:pt x="5723" y="9101"/>
                    </a:cubicBezTo>
                    <a:close/>
                  </a:path>
                </a:pathLst>
              </a:custGeom>
              <a:solidFill>
                <a:schemeClr val="accent1"/>
              </a:soli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US" sz="2000" b="1">
                  <a:solidFill>
                    <a:schemeClr val="bg1"/>
                  </a:solidFill>
                </a:endParaRPr>
              </a:p>
            </p:txBody>
          </p:sp>
        </p:grpSp>
        <p:grpSp>
          <p:nvGrpSpPr>
            <p:cNvPr id="9" name="组合 8">
              <a:extLst>
                <a:ext uri="{FF2B5EF4-FFF2-40B4-BE49-F238E27FC236}">
                  <a16:creationId xmlns:a16="http://schemas.microsoft.com/office/drawing/2014/main" id="{53BFA522-6CC8-7B3F-93AA-CAC8E2A7142E}"/>
                </a:ext>
              </a:extLst>
            </p:cNvPr>
            <p:cNvGrpSpPr/>
            <p:nvPr/>
          </p:nvGrpSpPr>
          <p:grpSpPr>
            <a:xfrm>
              <a:off x="272375" y="1994730"/>
              <a:ext cx="3980201" cy="3588102"/>
              <a:chOff x="388121" y="1994730"/>
              <a:chExt cx="3980201" cy="3588102"/>
            </a:xfrm>
          </p:grpSpPr>
          <p:grpSp>
            <p:nvGrpSpPr>
              <p:cNvPr id="18" name="组合 17">
                <a:extLst>
                  <a:ext uri="{FF2B5EF4-FFF2-40B4-BE49-F238E27FC236}">
                    <a16:creationId xmlns:a16="http://schemas.microsoft.com/office/drawing/2014/main" id="{5CD42D6C-8810-BF10-189E-BBF73F0CC5F0}"/>
                  </a:ext>
                </a:extLst>
              </p:cNvPr>
              <p:cNvGrpSpPr/>
              <p:nvPr/>
            </p:nvGrpSpPr>
            <p:grpSpPr>
              <a:xfrm>
                <a:off x="3449944" y="3229337"/>
                <a:ext cx="918378" cy="918378"/>
                <a:chOff x="3044972" y="4167497"/>
                <a:chExt cx="605484" cy="605484"/>
              </a:xfrm>
            </p:grpSpPr>
            <p:sp>
              <p:nvSpPr>
                <p:cNvPr id="21" name="椭圆 20">
                  <a:extLst>
                    <a:ext uri="{FF2B5EF4-FFF2-40B4-BE49-F238E27FC236}">
                      <a16:creationId xmlns:a16="http://schemas.microsoft.com/office/drawing/2014/main" id="{DF5B917E-0EF8-1D68-9700-61EDA0856D41}"/>
                    </a:ext>
                  </a:extLst>
                </p:cNvPr>
                <p:cNvSpPr/>
                <p:nvPr/>
              </p:nvSpPr>
              <p:spPr>
                <a:xfrm>
                  <a:off x="3044972" y="4167497"/>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22" name="组合 21">
                  <a:extLst>
                    <a:ext uri="{FF2B5EF4-FFF2-40B4-BE49-F238E27FC236}">
                      <a16:creationId xmlns:a16="http://schemas.microsoft.com/office/drawing/2014/main" id="{7BCDED69-E291-2631-C455-AA3F1D77F2EE}"/>
                    </a:ext>
                  </a:extLst>
                </p:cNvPr>
                <p:cNvGrpSpPr/>
                <p:nvPr/>
              </p:nvGrpSpPr>
              <p:grpSpPr>
                <a:xfrm>
                  <a:off x="3125603" y="4248129"/>
                  <a:ext cx="444222" cy="444220"/>
                  <a:chOff x="3866383" y="1968240"/>
                  <a:chExt cx="444222" cy="444220"/>
                </a:xfrm>
              </p:grpSpPr>
              <p:sp>
                <p:nvSpPr>
                  <p:cNvPr id="23" name="椭圆 22">
                    <a:extLst>
                      <a:ext uri="{FF2B5EF4-FFF2-40B4-BE49-F238E27FC236}">
                        <a16:creationId xmlns:a16="http://schemas.microsoft.com/office/drawing/2014/main" id="{86A955EC-524E-51F0-7FFF-88F7BF3918D9}"/>
                      </a:ext>
                    </a:extLst>
                  </p:cNvPr>
                  <p:cNvSpPr/>
                  <p:nvPr/>
                </p:nvSpPr>
                <p:spPr>
                  <a:xfrm>
                    <a:off x="3866383" y="1968240"/>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4" name="任意多边形 10">
                    <a:extLst>
                      <a:ext uri="{FF2B5EF4-FFF2-40B4-BE49-F238E27FC236}">
                        <a16:creationId xmlns:a16="http://schemas.microsoft.com/office/drawing/2014/main" id="{3835230B-0591-876F-5737-FBA0E032BE50}"/>
                      </a:ext>
                    </a:extLst>
                  </p:cNvPr>
                  <p:cNvSpPr/>
                  <p:nvPr/>
                </p:nvSpPr>
                <p:spPr bwMode="auto">
                  <a:xfrm>
                    <a:off x="4011540" y="2132634"/>
                    <a:ext cx="153910" cy="115432"/>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grpSp>
          </p:grpSp>
          <p:sp>
            <p:nvSpPr>
              <p:cNvPr id="19" name="文本框 18">
                <a:extLst>
                  <a:ext uri="{FF2B5EF4-FFF2-40B4-BE49-F238E27FC236}">
                    <a16:creationId xmlns:a16="http://schemas.microsoft.com/office/drawing/2014/main" id="{FD729698-B424-D0E5-D8B8-9EF230413B0E}"/>
                  </a:ext>
                </a:extLst>
              </p:cNvPr>
              <p:cNvSpPr txBox="1"/>
              <p:nvPr/>
            </p:nvSpPr>
            <p:spPr>
              <a:xfrm>
                <a:off x="649755" y="1994730"/>
                <a:ext cx="2171757" cy="307777"/>
              </a:xfrm>
              <a:prstGeom prst="rect">
                <a:avLst/>
              </a:prstGeom>
              <a:noFill/>
            </p:spPr>
            <p:txBody>
              <a:bodyPr wrap="square" rtlCol="0">
                <a:spAutoFit/>
              </a:bodyPr>
              <a:lstStyle/>
              <a:p>
                <a:r>
                  <a:rPr lang="zh-CN" altLang="en-US" sz="1400" b="1"/>
                  <a:t>主要贡献</a:t>
                </a:r>
                <a:endParaRPr lang="en-US" altLang="zh-CN" sz="1400" b="1" dirty="0"/>
              </a:p>
            </p:txBody>
          </p:sp>
          <p:sp>
            <p:nvSpPr>
              <p:cNvPr id="20" name="文本框 19">
                <a:extLst>
                  <a:ext uri="{FF2B5EF4-FFF2-40B4-BE49-F238E27FC236}">
                    <a16:creationId xmlns:a16="http://schemas.microsoft.com/office/drawing/2014/main" id="{B064AAC0-F57F-37E5-547B-7842B21FC9C3}"/>
                  </a:ext>
                </a:extLst>
              </p:cNvPr>
              <p:cNvSpPr txBox="1"/>
              <p:nvPr/>
            </p:nvSpPr>
            <p:spPr>
              <a:xfrm>
                <a:off x="388121" y="2293277"/>
                <a:ext cx="3336587" cy="3289555"/>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1400"/>
                  <a:t>EASYTOOL</a:t>
                </a:r>
                <a:r>
                  <a:rPr lang="zh-CN" altLang="en-US" sz="1400"/>
                  <a:t>框架</a:t>
                </a:r>
                <a:endParaRPr lang="en-US" altLang="zh-CN" sz="1400"/>
              </a:p>
              <a:p>
                <a:pPr marL="285750" indent="-285750">
                  <a:lnSpc>
                    <a:spcPct val="150000"/>
                  </a:lnSpc>
                  <a:buFont typeface="Wingdings" panose="05000000000000000000" pitchFamily="2" charset="2"/>
                  <a:buChar char="u"/>
                </a:pPr>
                <a:r>
                  <a:rPr lang="zh-CN" altLang="en-US" sz="1400"/>
                  <a:t>工具指令生成</a:t>
                </a:r>
              </a:p>
              <a:p>
                <a:pPr marL="285750" indent="-285750">
                  <a:lnSpc>
                    <a:spcPct val="150000"/>
                  </a:lnSpc>
                  <a:buFont typeface="Wingdings" panose="05000000000000000000" pitchFamily="2" charset="2"/>
                  <a:buChar char="u"/>
                </a:pPr>
                <a:r>
                  <a:rPr lang="zh-CN" altLang="en-US" sz="1400"/>
                  <a:t>实验验证：证明了</a:t>
                </a:r>
                <a:r>
                  <a:rPr lang="en-US" altLang="zh-CN" sz="1400"/>
                  <a:t>EASYTOOL</a:t>
                </a:r>
                <a:r>
                  <a:rPr lang="zh-CN" altLang="en-US" sz="1400"/>
                  <a:t>在减少错误工具使用、提高工具使用性能方面的效果。</a:t>
                </a:r>
              </a:p>
              <a:p>
                <a:pPr marL="285750" indent="-285750">
                  <a:lnSpc>
                    <a:spcPct val="150000"/>
                  </a:lnSpc>
                  <a:buFont typeface="Wingdings" panose="05000000000000000000" pitchFamily="2" charset="2"/>
                  <a:buChar char="u"/>
                </a:pPr>
                <a:r>
                  <a:rPr lang="zh-CN" altLang="en-US" sz="1400"/>
                  <a:t>性能提升：展示了</a:t>
                </a:r>
                <a:r>
                  <a:rPr lang="en-US" altLang="zh-CN" sz="1400"/>
                  <a:t>EASYTOOL</a:t>
                </a:r>
                <a:r>
                  <a:rPr lang="zh-CN" altLang="en-US" sz="1400"/>
                  <a:t>在提高</a:t>
                </a:r>
                <a:r>
                  <a:rPr lang="en-US" altLang="zh-CN" sz="1400"/>
                  <a:t>LLMs</a:t>
                </a:r>
                <a:r>
                  <a:rPr lang="zh-CN" altLang="en-US" sz="1400"/>
                  <a:t>工具使用效率和准确性方面的潜力。</a:t>
                </a:r>
              </a:p>
              <a:p>
                <a:pPr marL="285750" indent="-285750">
                  <a:lnSpc>
                    <a:spcPct val="150000"/>
                  </a:lnSpc>
                  <a:buFont typeface="Wingdings" panose="05000000000000000000" pitchFamily="2" charset="2"/>
                  <a:buChar char="u"/>
                </a:pPr>
                <a:r>
                  <a:rPr lang="zh-CN" altLang="en-US" sz="1400"/>
                  <a:t>鲁棒性：在任务提示发生变化时也能保持生成工具指令的质量。</a:t>
                </a:r>
                <a:endParaRPr lang="zh-CN" altLang="en-US" sz="1400" dirty="0"/>
              </a:p>
            </p:txBody>
          </p:sp>
        </p:grpSp>
        <p:grpSp>
          <p:nvGrpSpPr>
            <p:cNvPr id="10" name="组合 9">
              <a:extLst>
                <a:ext uri="{FF2B5EF4-FFF2-40B4-BE49-F238E27FC236}">
                  <a16:creationId xmlns:a16="http://schemas.microsoft.com/office/drawing/2014/main" id="{7BD23F97-9A9F-8428-ADB2-D88E22694E07}"/>
                </a:ext>
              </a:extLst>
            </p:cNvPr>
            <p:cNvGrpSpPr/>
            <p:nvPr/>
          </p:nvGrpSpPr>
          <p:grpSpPr>
            <a:xfrm>
              <a:off x="7937612" y="3229337"/>
              <a:ext cx="4254388" cy="2432432"/>
              <a:chOff x="7821865" y="3229337"/>
              <a:chExt cx="4254388" cy="2432432"/>
            </a:xfrm>
          </p:grpSpPr>
          <p:grpSp>
            <p:nvGrpSpPr>
              <p:cNvPr id="11" name="组合 10">
                <a:extLst>
                  <a:ext uri="{FF2B5EF4-FFF2-40B4-BE49-F238E27FC236}">
                    <a16:creationId xmlns:a16="http://schemas.microsoft.com/office/drawing/2014/main" id="{4CFB8C4A-F947-E2DE-99B3-20E971DC1809}"/>
                  </a:ext>
                </a:extLst>
              </p:cNvPr>
              <p:cNvGrpSpPr>
                <a:grpSpLocks/>
              </p:cNvGrpSpPr>
              <p:nvPr/>
            </p:nvGrpSpPr>
            <p:grpSpPr>
              <a:xfrm>
                <a:off x="7821865" y="3229337"/>
                <a:ext cx="918378" cy="918378"/>
                <a:chOff x="3860636" y="4486333"/>
                <a:chExt cx="605484" cy="605484"/>
              </a:xfrm>
            </p:grpSpPr>
            <p:sp>
              <p:nvSpPr>
                <p:cNvPr id="14" name="椭圆 13">
                  <a:extLst>
                    <a:ext uri="{FF2B5EF4-FFF2-40B4-BE49-F238E27FC236}">
                      <a16:creationId xmlns:a16="http://schemas.microsoft.com/office/drawing/2014/main" id="{E289A070-0873-F36A-2576-D1034E4F1206}"/>
                    </a:ext>
                  </a:extLst>
                </p:cNvPr>
                <p:cNvSpPr/>
                <p:nvPr/>
              </p:nvSpPr>
              <p:spPr>
                <a:xfrm>
                  <a:off x="3860636" y="4486333"/>
                  <a:ext cx="605484" cy="605484"/>
                </a:xfrm>
                <a:prstGeom prst="ellipse">
                  <a:avLst/>
                </a:prstGeom>
                <a:solidFill>
                  <a:schemeClr val="bg1"/>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nvGrpSpPr>
                <p:cNvPr id="15" name="组合 14">
                  <a:extLst>
                    <a:ext uri="{FF2B5EF4-FFF2-40B4-BE49-F238E27FC236}">
                      <a16:creationId xmlns:a16="http://schemas.microsoft.com/office/drawing/2014/main" id="{B2D3FA26-F785-E48C-944D-C29F820950DA}"/>
                    </a:ext>
                  </a:extLst>
                </p:cNvPr>
                <p:cNvGrpSpPr/>
                <p:nvPr/>
              </p:nvGrpSpPr>
              <p:grpSpPr>
                <a:xfrm>
                  <a:off x="3941267" y="4573403"/>
                  <a:ext cx="444222" cy="444220"/>
                  <a:chOff x="5472389" y="1968240"/>
                  <a:chExt cx="444222" cy="444220"/>
                </a:xfrm>
              </p:grpSpPr>
              <p:sp>
                <p:nvSpPr>
                  <p:cNvPr id="16" name="椭圆 15">
                    <a:extLst>
                      <a:ext uri="{FF2B5EF4-FFF2-40B4-BE49-F238E27FC236}">
                        <a16:creationId xmlns:a16="http://schemas.microsoft.com/office/drawing/2014/main" id="{06AF4A24-C2BC-BA94-2360-D71F01FB958F}"/>
                      </a:ext>
                    </a:extLst>
                  </p:cNvPr>
                  <p:cNvSpPr/>
                  <p:nvPr/>
                </p:nvSpPr>
                <p:spPr>
                  <a:xfrm>
                    <a:off x="5472389" y="1968240"/>
                    <a:ext cx="444222" cy="444220"/>
                  </a:xfrm>
                  <a:prstGeom prst="ellipse">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7" name="任意多边形 16">
                    <a:extLst>
                      <a:ext uri="{FF2B5EF4-FFF2-40B4-BE49-F238E27FC236}">
                        <a16:creationId xmlns:a16="http://schemas.microsoft.com/office/drawing/2014/main" id="{1C8342D9-55F4-0DF4-6B14-013C94F5985A}"/>
                      </a:ext>
                    </a:extLst>
                  </p:cNvPr>
                  <p:cNvSpPr/>
                  <p:nvPr/>
                </p:nvSpPr>
                <p:spPr bwMode="auto">
                  <a:xfrm>
                    <a:off x="5617545" y="2120268"/>
                    <a:ext cx="153910" cy="140166"/>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2" name="文本框 11">
                <a:extLst>
                  <a:ext uri="{FF2B5EF4-FFF2-40B4-BE49-F238E27FC236}">
                    <a16:creationId xmlns:a16="http://schemas.microsoft.com/office/drawing/2014/main" id="{391C2716-F0AA-9EA2-2DE8-D7752D359F65}"/>
                  </a:ext>
                </a:extLst>
              </p:cNvPr>
              <p:cNvSpPr txBox="1"/>
              <p:nvPr/>
            </p:nvSpPr>
            <p:spPr>
              <a:xfrm>
                <a:off x="8864648" y="3385784"/>
                <a:ext cx="2171757" cy="307777"/>
              </a:xfrm>
              <a:prstGeom prst="rect">
                <a:avLst/>
              </a:prstGeom>
              <a:noFill/>
            </p:spPr>
            <p:txBody>
              <a:bodyPr wrap="square" rtlCol="0">
                <a:spAutoFit/>
              </a:bodyPr>
              <a:lstStyle/>
              <a:p>
                <a:r>
                  <a:rPr lang="zh-CN" altLang="en-US" sz="1400" b="1"/>
                  <a:t>学术贡献</a:t>
                </a:r>
                <a:endParaRPr lang="en-US" altLang="zh-CN" sz="1400" b="1" dirty="0"/>
              </a:p>
            </p:txBody>
          </p:sp>
          <p:sp>
            <p:nvSpPr>
              <p:cNvPr id="13" name="文本框 12">
                <a:extLst>
                  <a:ext uri="{FF2B5EF4-FFF2-40B4-BE49-F238E27FC236}">
                    <a16:creationId xmlns:a16="http://schemas.microsoft.com/office/drawing/2014/main" id="{7F118798-CAB2-437D-6C71-D27474B644E7}"/>
                  </a:ext>
                </a:extLst>
              </p:cNvPr>
              <p:cNvSpPr txBox="1"/>
              <p:nvPr/>
            </p:nvSpPr>
            <p:spPr>
              <a:xfrm>
                <a:off x="8687785" y="3664876"/>
                <a:ext cx="3388468" cy="1996893"/>
              </a:xfrm>
              <a:prstGeom prst="rect">
                <a:avLst/>
              </a:prstGeom>
              <a:noFill/>
            </p:spPr>
            <p:txBody>
              <a:bodyPr wrap="square" rtlCol="0">
                <a:spAutoFit/>
              </a:bodyPr>
              <a:lstStyle/>
              <a:p>
                <a:pPr>
                  <a:lnSpc>
                    <a:spcPct val="150000"/>
                  </a:lnSpc>
                </a:pPr>
                <a:r>
                  <a:rPr lang="zh-CN" altLang="en-US" sz="1400"/>
                  <a:t>为</a:t>
                </a:r>
                <a:r>
                  <a:rPr lang="en-US" altLang="zh-CN" sz="1400"/>
                  <a:t>LLMs</a:t>
                </a:r>
                <a:r>
                  <a:rPr lang="zh-CN" altLang="en-US" sz="1400"/>
                  <a:t>工具使用的研究领域提供了新的视角和解决方案，有助于推动</a:t>
                </a:r>
                <a:r>
                  <a:rPr lang="en-US" altLang="zh-CN" sz="1400"/>
                  <a:t>LLMs</a:t>
                </a:r>
                <a:r>
                  <a:rPr lang="zh-CN" altLang="en-US" sz="1400"/>
                  <a:t>在更广泛场景中的应用。</a:t>
                </a:r>
              </a:p>
              <a:p>
                <a:pPr>
                  <a:lnSpc>
                    <a:spcPct val="150000"/>
                  </a:lnSpc>
                </a:pPr>
                <a:r>
                  <a:rPr lang="zh-CN" altLang="en-US" sz="1400"/>
                  <a:t>通过简化工具文档，降低了</a:t>
                </a:r>
                <a:r>
                  <a:rPr lang="en-US" altLang="zh-CN" sz="1400"/>
                  <a:t>LLMs</a:t>
                </a:r>
                <a:r>
                  <a:rPr lang="zh-CN" altLang="en-US" sz="1400"/>
                  <a:t>使用工具的复杂性，使得非专家用户也能更容易地利用</a:t>
                </a:r>
                <a:r>
                  <a:rPr lang="en-US" altLang="zh-CN" sz="1400"/>
                  <a:t>LLMs</a:t>
                </a:r>
                <a:r>
                  <a:rPr lang="zh-CN" altLang="en-US" sz="1400"/>
                  <a:t>解决实际问题。</a:t>
                </a:r>
                <a:endParaRPr lang="en-US" altLang="zh-CN" sz="1400" dirty="0"/>
              </a:p>
            </p:txBody>
          </p:sp>
        </p:grpSp>
      </p:grpSp>
    </p:spTree>
    <p:extLst>
      <p:ext uri="{BB962C8B-B14F-4D97-AF65-F5344CB8AC3E}">
        <p14:creationId xmlns:p14="http://schemas.microsoft.com/office/powerpoint/2010/main" val="2109859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zh-CN" altLang="en-US">
                <a:sym typeface="+mn-ea"/>
              </a:rPr>
              <a:t>解决方案与验证方法</a:t>
            </a:r>
          </a:p>
        </p:txBody>
      </p:sp>
      <p:sp>
        <p:nvSpPr>
          <p:cNvPr id="14" name="矩形 13"/>
          <p:cNvSpPr/>
          <p:nvPr>
            <p:custDataLst>
              <p:tags r:id="rId3"/>
            </p:custDataLst>
          </p:nvPr>
        </p:nvSpPr>
        <p:spPr>
          <a:xfrm>
            <a:off x="676505" y="1493620"/>
            <a:ext cx="5041524" cy="4644259"/>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bg1"/>
              </a:solidFill>
              <a:latin typeface="+mn-ea"/>
              <a:sym typeface="MiSans Normal" panose="00000500000000000000" charset="-122"/>
            </a:endParaRPr>
          </a:p>
        </p:txBody>
      </p:sp>
      <p:pic>
        <p:nvPicPr>
          <p:cNvPr id="15" name="图片 14" descr="/data/temp/0e493bda-2d38-11ef-941f-aa7938c7f6b3.jpg@base@tag=imgScale&amp;m=1&amp;w=1399&amp;h=817&amp;q=950e493bda-2d38-11ef-941f-aa7938c7f6b3"/>
          <p:cNvPicPr>
            <a:picLocks noChangeAspect="1"/>
          </p:cNvPicPr>
          <p:nvPr>
            <p:custDataLst>
              <p:tags r:id="rId4"/>
            </p:custDataLst>
          </p:nvPr>
        </p:nvPicPr>
        <p:blipFill rotWithShape="1">
          <a:blip r:embed="rId12"/>
          <a:srcRect t="20800" b="20800"/>
          <a:stretch>
            <a:fillRect/>
          </a:stretch>
        </p:blipFill>
        <p:spPr>
          <a:xfrm>
            <a:off x="706986" y="1395017"/>
            <a:ext cx="5040889" cy="2943861"/>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7" name="矩形 16"/>
          <p:cNvSpPr/>
          <p:nvPr>
            <p:custDataLst>
              <p:tags r:id="rId5"/>
            </p:custDataLst>
          </p:nvPr>
        </p:nvSpPr>
        <p:spPr>
          <a:xfrm>
            <a:off x="834755" y="4307505"/>
            <a:ext cx="4173296" cy="520188"/>
          </a:xfrm>
          <a:prstGeom prst="rect">
            <a:avLst/>
          </a:prstGeom>
          <a:noFill/>
        </p:spPr>
        <p:txBody>
          <a:bodyPr wrap="square" lIns="0" tIns="0" rIns="0" bIns="0" rtlCol="0" anchor="ctr" anchorCtr="0">
            <a:noAutofit/>
          </a:bodyPr>
          <a:lstStyle/>
          <a:p>
            <a:pPr>
              <a:spcBef>
                <a:spcPct val="0"/>
              </a:spcBef>
              <a:spcAft>
                <a:spcPct val="0"/>
              </a:spcAft>
            </a:pPr>
            <a:r>
              <a:rPr lang="zh-CN" altLang="en-US" sz="2400" b="1" dirty="0">
                <a:solidFill>
                  <a:schemeClr val="tx1">
                    <a:lumMod val="85000"/>
                    <a:lumOff val="15000"/>
                  </a:schemeClr>
                </a:solidFill>
                <a:latin typeface="+mn-ea"/>
                <a:cs typeface="+mn-ea"/>
              </a:rPr>
              <a:t>提出解决方案</a:t>
            </a:r>
          </a:p>
        </p:txBody>
      </p:sp>
      <p:sp>
        <p:nvSpPr>
          <p:cNvPr id="18" name="矩形 17"/>
          <p:cNvSpPr/>
          <p:nvPr>
            <p:custDataLst>
              <p:tags r:id="rId6"/>
            </p:custDataLst>
          </p:nvPr>
        </p:nvSpPr>
        <p:spPr>
          <a:xfrm>
            <a:off x="1136092" y="5082301"/>
            <a:ext cx="4174293" cy="916073"/>
          </a:xfrm>
          <a:prstGeom prst="rect">
            <a:avLst/>
          </a:prstGeom>
          <a:noFill/>
        </p:spPr>
        <p:txBody>
          <a:bodyPr wrap="square" lIns="0" tIns="0" rIns="0" bIns="0" rtlCol="0" anchor="t" anchorCtr="0">
            <a:noAutofit/>
          </a:bodyPr>
          <a:lstStyle/>
          <a:p>
            <a:pPr algn="just">
              <a:lnSpc>
                <a:spcPct val="150000"/>
              </a:lnSpc>
              <a:spcBef>
                <a:spcPct val="0"/>
              </a:spcBef>
              <a:spcAft>
                <a:spcPct val="0"/>
              </a:spcAft>
            </a:pPr>
            <a:endParaRPr lang="zh-CN" altLang="en-US" dirty="0">
              <a:solidFill>
                <a:schemeClr val="tx1">
                  <a:lumMod val="85000"/>
                  <a:lumOff val="15000"/>
                </a:schemeClr>
              </a:solidFill>
              <a:latin typeface="+mn-ea"/>
              <a:cs typeface="+mn-ea"/>
            </a:endParaRPr>
          </a:p>
        </p:txBody>
      </p:sp>
      <p:sp>
        <p:nvSpPr>
          <p:cNvPr id="19" name="矩形 18"/>
          <p:cNvSpPr/>
          <p:nvPr>
            <p:custDataLst>
              <p:tags r:id="rId7"/>
            </p:custDataLst>
          </p:nvPr>
        </p:nvSpPr>
        <p:spPr>
          <a:xfrm>
            <a:off x="6455791" y="1415798"/>
            <a:ext cx="5040889" cy="4751537"/>
          </a:xfrm>
          <a:prstGeom prst="rect">
            <a:avLst/>
          </a:prstGeom>
          <a:solidFill>
            <a:schemeClr val="accent1"/>
          </a:solidFill>
          <a:ln w="9525">
            <a:solidFill>
              <a:schemeClr val="accent1">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bg1"/>
              </a:solidFill>
              <a:latin typeface="+mn-ea"/>
              <a:sym typeface="MiSans Normal" panose="00000500000000000000" charset="-122"/>
            </a:endParaRPr>
          </a:p>
        </p:txBody>
      </p:sp>
      <p:sp>
        <p:nvSpPr>
          <p:cNvPr id="20" name="矩形 19"/>
          <p:cNvSpPr/>
          <p:nvPr>
            <p:custDataLst>
              <p:tags r:id="rId8"/>
            </p:custDataLst>
          </p:nvPr>
        </p:nvSpPr>
        <p:spPr>
          <a:xfrm>
            <a:off x="6587142" y="4349067"/>
            <a:ext cx="4171303" cy="520188"/>
          </a:xfrm>
          <a:prstGeom prst="rect">
            <a:avLst/>
          </a:prstGeom>
          <a:noFill/>
        </p:spPr>
        <p:txBody>
          <a:bodyPr wrap="square" lIns="0" tIns="0" rIns="0" bIns="0" rtlCol="0" anchor="ctr" anchorCtr="0">
            <a:noAutofit/>
          </a:bodyPr>
          <a:lstStyle/>
          <a:p>
            <a:pPr>
              <a:spcBef>
                <a:spcPct val="0"/>
              </a:spcBef>
              <a:spcAft>
                <a:spcPct val="0"/>
              </a:spcAft>
            </a:pPr>
            <a:r>
              <a:rPr lang="zh-CN" altLang="en-US" sz="2400" b="1" dirty="0">
                <a:solidFill>
                  <a:srgbClr val="FFFFFF"/>
                </a:solidFill>
                <a:latin typeface="+mn-ea"/>
                <a:cs typeface="+mn-ea"/>
              </a:rPr>
              <a:t>验证方法设计</a:t>
            </a:r>
          </a:p>
        </p:txBody>
      </p:sp>
      <p:pic>
        <p:nvPicPr>
          <p:cNvPr id="22" name="图片 21" descr="/data/temp/0e493cef-2d38-11ef-941f-aa7938c7f6b3.jpg@base@tag=imgScale&amp;m=1&amp;w=1399&amp;h=817&amp;q=950e493cef-2d38-11ef-941f-aa7938c7f6b3"/>
          <p:cNvPicPr>
            <a:picLocks noChangeAspect="1"/>
          </p:cNvPicPr>
          <p:nvPr>
            <p:custDataLst>
              <p:tags r:id="rId9"/>
            </p:custDataLst>
          </p:nvPr>
        </p:nvPicPr>
        <p:blipFill rotWithShape="1">
          <a:blip r:embed="rId13"/>
          <a:srcRect t="10185" b="10185"/>
          <a:stretch>
            <a:fillRect/>
          </a:stretch>
        </p:blipFill>
        <p:spPr>
          <a:xfrm>
            <a:off x="6455791" y="1415799"/>
            <a:ext cx="5040889" cy="2943861"/>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mpd="sng">
            <a:solidFill>
              <a:schemeClr val="tx1">
                <a:lumMod val="40000"/>
                <a:lumOff val="60000"/>
                <a:alpha val="20000"/>
              </a:schemeClr>
            </a:solidFill>
          </a:ln>
        </p:spPr>
      </p:pic>
      <p:sp>
        <p:nvSpPr>
          <p:cNvPr id="3" name="文本框 2">
            <a:extLst>
              <a:ext uri="{FF2B5EF4-FFF2-40B4-BE49-F238E27FC236}">
                <a16:creationId xmlns:a16="http://schemas.microsoft.com/office/drawing/2014/main" id="{5668CD22-DBF9-C87D-C6F3-275068D2CCAD}"/>
              </a:ext>
            </a:extLst>
          </p:cNvPr>
          <p:cNvSpPr txBox="1"/>
          <p:nvPr/>
        </p:nvSpPr>
        <p:spPr>
          <a:xfrm>
            <a:off x="802697" y="4834143"/>
            <a:ext cx="6094268" cy="369332"/>
          </a:xfrm>
          <a:prstGeom prst="rect">
            <a:avLst/>
          </a:prstGeom>
          <a:noFill/>
        </p:spPr>
        <p:txBody>
          <a:bodyPr wrap="square">
            <a:spAutoFit/>
          </a:bodyPr>
          <a:lstStyle/>
          <a:p>
            <a:r>
              <a:rPr lang="en-US"/>
              <a:t>EASYTOOL</a:t>
            </a:r>
            <a:r>
              <a:rPr lang="zh-CN" altLang="en-US"/>
              <a:t>框架：</a:t>
            </a:r>
            <a:endParaRPr lang="en-US"/>
          </a:p>
        </p:txBody>
      </p:sp>
      <p:sp>
        <p:nvSpPr>
          <p:cNvPr id="7" name="文本框 6">
            <a:extLst>
              <a:ext uri="{FF2B5EF4-FFF2-40B4-BE49-F238E27FC236}">
                <a16:creationId xmlns:a16="http://schemas.microsoft.com/office/drawing/2014/main" id="{41D4EF1F-26F0-D87E-9228-3C90DA2FC8FB}"/>
              </a:ext>
            </a:extLst>
          </p:cNvPr>
          <p:cNvSpPr txBox="1"/>
          <p:nvPr/>
        </p:nvSpPr>
        <p:spPr>
          <a:xfrm>
            <a:off x="2889944" y="4616375"/>
            <a:ext cx="3364057" cy="1525094"/>
          </a:xfrm>
          <a:prstGeom prst="rect">
            <a:avLst/>
          </a:prstGeom>
          <a:noFill/>
        </p:spPr>
        <p:txBody>
          <a:bodyPr wrap="square">
            <a:spAutoFit/>
          </a:bodyPr>
          <a:lstStyle/>
          <a:p>
            <a:pPr marL="342900" indent="-342900">
              <a:buFont typeface="+mj-lt"/>
              <a:buAutoNum type="arabicPeriod"/>
            </a:pPr>
            <a:r>
              <a:rPr lang="zh-CN" altLang="en-US"/>
              <a:t>工具文档转换</a:t>
            </a:r>
            <a:endParaRPr lang="en-US" altLang="zh-CN"/>
          </a:p>
          <a:p>
            <a:pPr marL="742950" lvl="1" indent="-285750">
              <a:buFont typeface="Arial" panose="020B0604020202020204" pitchFamily="34" charset="0"/>
              <a:buChar char="•"/>
            </a:pPr>
            <a:r>
              <a:rPr lang="zh-CN" altLang="en-US"/>
              <a:t>工具描述生成</a:t>
            </a:r>
            <a:endParaRPr lang="en-US" altLang="zh-CN"/>
          </a:p>
          <a:p>
            <a:pPr marL="742950" lvl="1" indent="-285750">
              <a:buFont typeface="Arial" panose="020B0604020202020204" pitchFamily="34" charset="0"/>
              <a:buChar char="•"/>
            </a:pPr>
            <a:r>
              <a:rPr lang="zh-CN" altLang="en-US"/>
              <a:t>工具功能指南构建</a:t>
            </a:r>
            <a:endParaRPr lang="en-US" altLang="zh-CN"/>
          </a:p>
          <a:p>
            <a:pPr marL="342900" indent="-342900">
              <a:buFont typeface="+mj-lt"/>
              <a:buAutoNum type="arabicPeriod"/>
            </a:pPr>
            <a:r>
              <a:rPr lang="zh-CN" altLang="en-US"/>
              <a:t>统一接口</a:t>
            </a:r>
            <a:endParaRPr lang="en-US" altLang="zh-CN"/>
          </a:p>
          <a:p>
            <a:pPr marL="342900" indent="-342900">
              <a:buFont typeface="+mj-lt"/>
              <a:buAutoNum type="arabicPeriod"/>
            </a:pPr>
            <a:r>
              <a:rPr lang="zh-CN" altLang="en-US"/>
              <a:t>质量控制</a:t>
            </a:r>
            <a:endParaRPr lang="en-US"/>
          </a:p>
        </p:txBody>
      </p:sp>
      <p:sp>
        <p:nvSpPr>
          <p:cNvPr id="9" name="文本框 8">
            <a:extLst>
              <a:ext uri="{FF2B5EF4-FFF2-40B4-BE49-F238E27FC236}">
                <a16:creationId xmlns:a16="http://schemas.microsoft.com/office/drawing/2014/main" id="{670AD1D7-DB0B-4268-0061-F7AB0FF92B42}"/>
              </a:ext>
            </a:extLst>
          </p:cNvPr>
          <p:cNvSpPr txBox="1"/>
          <p:nvPr/>
        </p:nvSpPr>
        <p:spPr>
          <a:xfrm>
            <a:off x="6476355" y="4996096"/>
            <a:ext cx="5047384" cy="923330"/>
          </a:xfrm>
          <a:prstGeom prst="rect">
            <a:avLst/>
          </a:prstGeom>
          <a:noFill/>
        </p:spPr>
        <p:txBody>
          <a:bodyPr wrap="square">
            <a:spAutoFit/>
          </a:bodyPr>
          <a:lstStyle/>
          <a:p>
            <a:r>
              <a:rPr lang="zh-CN" altLang="en-US">
                <a:solidFill>
                  <a:schemeClr val="bg1"/>
                </a:solidFill>
              </a:rPr>
              <a:t>实验设置：在多个不同的任务和数据集上测试</a:t>
            </a:r>
            <a:r>
              <a:rPr lang="en-US" altLang="zh-CN">
                <a:solidFill>
                  <a:schemeClr val="bg1"/>
                </a:solidFill>
              </a:rPr>
              <a:t>EASYTOOL</a:t>
            </a:r>
            <a:r>
              <a:rPr lang="zh-CN" altLang="en-US">
                <a:solidFill>
                  <a:schemeClr val="bg1"/>
                </a:solidFill>
              </a:rPr>
              <a:t>，包括真实世界的问题解答、</a:t>
            </a:r>
            <a:r>
              <a:rPr lang="en-US" altLang="zh-CN">
                <a:solidFill>
                  <a:schemeClr val="bg1"/>
                </a:solidFill>
              </a:rPr>
              <a:t>Web</a:t>
            </a:r>
            <a:r>
              <a:rPr lang="zh-CN" altLang="en-US">
                <a:solidFill>
                  <a:schemeClr val="bg1"/>
                </a:solidFill>
              </a:rPr>
              <a:t>服务和数值推理任务。</a:t>
            </a:r>
            <a:endParaRPr lang="en-US">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论文精读内容</a:t>
            </a:r>
          </a:p>
        </p:txBody>
      </p:sp>
      <p:sp>
        <p:nvSpPr>
          <p:cNvPr id="6" name="节编号"/>
          <p:cNvSpPr>
            <a:spLocks noGrp="1"/>
          </p:cNvSpPr>
          <p:nvPr>
            <p:ph type="body" sz="quarter" idx="13"/>
            <p:custDataLst>
              <p:tags r:id="rId3"/>
            </p:custDataLst>
          </p:nvPr>
        </p:nvSpPr>
        <p:spPr/>
        <p:txBody>
          <a:bodyPr/>
          <a:lstStyle/>
          <a:p>
            <a:r>
              <a:rPr lang="zh-CN" altLang="en-US"/>
              <a:t>03</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0350547F-EE4A-A8A6-91A1-B6506083E766}"/>
              </a:ext>
            </a:extLst>
          </p:cNvPr>
          <p:cNvPicPr>
            <a:picLocks noChangeAspect="1"/>
          </p:cNvPicPr>
          <p:nvPr/>
        </p:nvPicPr>
        <p:blipFill>
          <a:blip r:embed="rId2"/>
          <a:stretch>
            <a:fillRect/>
          </a:stretch>
        </p:blipFill>
        <p:spPr>
          <a:xfrm>
            <a:off x="242381" y="284332"/>
            <a:ext cx="2971800" cy="666750"/>
          </a:xfrm>
          <a:prstGeom prst="rect">
            <a:avLst/>
          </a:prstGeom>
        </p:spPr>
      </p:pic>
      <p:sp>
        <p:nvSpPr>
          <p:cNvPr id="57" name="任意多边形: 形状 56">
            <a:extLst>
              <a:ext uri="{FF2B5EF4-FFF2-40B4-BE49-F238E27FC236}">
                <a16:creationId xmlns:a16="http://schemas.microsoft.com/office/drawing/2014/main" id="{1B8E7BED-A3DA-F3C6-779E-573E99EF47DD}"/>
              </a:ext>
            </a:extLst>
          </p:cNvPr>
          <p:cNvSpPr/>
          <p:nvPr/>
        </p:nvSpPr>
        <p:spPr>
          <a:xfrm flipH="1">
            <a:off x="8590712" y="-16546"/>
            <a:ext cx="3601288" cy="6874546"/>
          </a:xfrm>
          <a:custGeom>
            <a:avLst/>
            <a:gdLst>
              <a:gd name="connsiteX0" fmla="*/ 96902 w 2127683"/>
              <a:gd name="connsiteY0" fmla="*/ 0 h 4061562"/>
              <a:gd name="connsiteX1" fmla="*/ 2127683 w 2127683"/>
              <a:gd name="connsiteY1" fmla="*/ 2030781 h 4061562"/>
              <a:gd name="connsiteX2" fmla="*/ 96902 w 2127683"/>
              <a:gd name="connsiteY2" fmla="*/ 4061562 h 4061562"/>
              <a:gd name="connsiteX3" fmla="*/ 0 w 2127683"/>
              <a:gd name="connsiteY3" fmla="*/ 4056669 h 4061562"/>
              <a:gd name="connsiteX4" fmla="*/ 0 w 2127683"/>
              <a:gd name="connsiteY4" fmla="*/ 4893 h 406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7683" h="4061562">
                <a:moveTo>
                  <a:pt x="96902" y="0"/>
                </a:moveTo>
                <a:cubicBezTo>
                  <a:pt x="1218471" y="0"/>
                  <a:pt x="2127683" y="909212"/>
                  <a:pt x="2127683" y="2030781"/>
                </a:cubicBezTo>
                <a:cubicBezTo>
                  <a:pt x="2127683" y="3152350"/>
                  <a:pt x="1218471" y="4061562"/>
                  <a:pt x="96902" y="4061562"/>
                </a:cubicBezTo>
                <a:lnTo>
                  <a:pt x="0" y="4056669"/>
                </a:lnTo>
                <a:lnTo>
                  <a:pt x="0" y="489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58" name="任意多边形: 形状 57">
            <a:extLst>
              <a:ext uri="{FF2B5EF4-FFF2-40B4-BE49-F238E27FC236}">
                <a16:creationId xmlns:a16="http://schemas.microsoft.com/office/drawing/2014/main" id="{5BAC3CA5-A28B-E026-EF81-D9197B35C2B6}"/>
              </a:ext>
            </a:extLst>
          </p:cNvPr>
          <p:cNvSpPr/>
          <p:nvPr/>
        </p:nvSpPr>
        <p:spPr>
          <a:xfrm flipH="1">
            <a:off x="9245600" y="616789"/>
            <a:ext cx="2946400" cy="5624421"/>
          </a:xfrm>
          <a:custGeom>
            <a:avLst/>
            <a:gdLst>
              <a:gd name="connsiteX0" fmla="*/ 96902 w 2127683"/>
              <a:gd name="connsiteY0" fmla="*/ 0 h 4061562"/>
              <a:gd name="connsiteX1" fmla="*/ 2127683 w 2127683"/>
              <a:gd name="connsiteY1" fmla="*/ 2030781 h 4061562"/>
              <a:gd name="connsiteX2" fmla="*/ 96902 w 2127683"/>
              <a:gd name="connsiteY2" fmla="*/ 4061562 h 4061562"/>
              <a:gd name="connsiteX3" fmla="*/ 0 w 2127683"/>
              <a:gd name="connsiteY3" fmla="*/ 4056669 h 4061562"/>
              <a:gd name="connsiteX4" fmla="*/ 0 w 2127683"/>
              <a:gd name="connsiteY4" fmla="*/ 4893 h 406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7683" h="4061562">
                <a:moveTo>
                  <a:pt x="96902" y="0"/>
                </a:moveTo>
                <a:cubicBezTo>
                  <a:pt x="1218471" y="0"/>
                  <a:pt x="2127683" y="909212"/>
                  <a:pt x="2127683" y="2030781"/>
                </a:cubicBezTo>
                <a:cubicBezTo>
                  <a:pt x="2127683" y="3152350"/>
                  <a:pt x="1218471" y="4061562"/>
                  <a:pt x="96902" y="4061562"/>
                </a:cubicBezTo>
                <a:lnTo>
                  <a:pt x="0" y="4056669"/>
                </a:lnTo>
                <a:lnTo>
                  <a:pt x="0" y="489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59" name="任意多边形: 形状 58">
            <a:extLst>
              <a:ext uri="{FF2B5EF4-FFF2-40B4-BE49-F238E27FC236}">
                <a16:creationId xmlns:a16="http://schemas.microsoft.com/office/drawing/2014/main" id="{A7B1E204-476C-3936-8A74-D3D6620EF87F}"/>
              </a:ext>
            </a:extLst>
          </p:cNvPr>
          <p:cNvSpPr/>
          <p:nvPr/>
        </p:nvSpPr>
        <p:spPr>
          <a:xfrm flipH="1">
            <a:off x="10064317" y="1433666"/>
            <a:ext cx="2127683" cy="3990667"/>
          </a:xfrm>
          <a:custGeom>
            <a:avLst/>
            <a:gdLst>
              <a:gd name="connsiteX0" fmla="*/ 104624 w 1681964"/>
              <a:gd name="connsiteY0" fmla="*/ 0 h 3154680"/>
              <a:gd name="connsiteX1" fmla="*/ 1681964 w 1681964"/>
              <a:gd name="connsiteY1" fmla="*/ 1577340 h 3154680"/>
              <a:gd name="connsiteX2" fmla="*/ 104624 w 1681964"/>
              <a:gd name="connsiteY2" fmla="*/ 3154680 h 3154680"/>
              <a:gd name="connsiteX3" fmla="*/ 0 w 1681964"/>
              <a:gd name="connsiteY3" fmla="*/ 3149397 h 3154680"/>
              <a:gd name="connsiteX4" fmla="*/ 0 w 1681964"/>
              <a:gd name="connsiteY4" fmla="*/ 5283 h 3154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964" h="3154680">
                <a:moveTo>
                  <a:pt x="104624" y="0"/>
                </a:moveTo>
                <a:cubicBezTo>
                  <a:pt x="975765" y="0"/>
                  <a:pt x="1681964" y="706199"/>
                  <a:pt x="1681964" y="1577340"/>
                </a:cubicBezTo>
                <a:cubicBezTo>
                  <a:pt x="1681964" y="2448481"/>
                  <a:pt x="975765" y="3154680"/>
                  <a:pt x="104624" y="3154680"/>
                </a:cubicBezTo>
                <a:lnTo>
                  <a:pt x="0" y="3149397"/>
                </a:lnTo>
                <a:lnTo>
                  <a:pt x="0" y="52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60" name="矩形: 圆角 59">
            <a:extLst>
              <a:ext uri="{FF2B5EF4-FFF2-40B4-BE49-F238E27FC236}">
                <a16:creationId xmlns:a16="http://schemas.microsoft.com/office/drawing/2014/main" id="{1261C950-3F75-3D90-82F7-FF43A70447B1}"/>
              </a:ext>
            </a:extLst>
          </p:cNvPr>
          <p:cNvSpPr/>
          <p:nvPr/>
        </p:nvSpPr>
        <p:spPr>
          <a:xfrm>
            <a:off x="165372" y="1498060"/>
            <a:ext cx="11848288" cy="3813241"/>
          </a:xfrm>
          <a:prstGeom prst="roundRect">
            <a:avLst>
              <a:gd name="adj" fmla="val 5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cxnSp>
        <p:nvCxnSpPr>
          <p:cNvPr id="61" name="直接箭头连接符 60">
            <a:extLst>
              <a:ext uri="{FF2B5EF4-FFF2-40B4-BE49-F238E27FC236}">
                <a16:creationId xmlns:a16="http://schemas.microsoft.com/office/drawing/2014/main" id="{78BE29CA-2E88-79F4-C751-6AC2D144746C}"/>
              </a:ext>
            </a:extLst>
          </p:cNvPr>
          <p:cNvCxnSpPr>
            <a:cxnSpLocks/>
          </p:cNvCxnSpPr>
          <p:nvPr/>
        </p:nvCxnSpPr>
        <p:spPr>
          <a:xfrm>
            <a:off x="194925" y="3644964"/>
            <a:ext cx="9961563" cy="127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AB7C121D-D2E7-1DF0-2C88-D4B26A432B39}"/>
              </a:ext>
            </a:extLst>
          </p:cNvPr>
          <p:cNvSpPr/>
          <p:nvPr/>
        </p:nvSpPr>
        <p:spPr>
          <a:xfrm flipV="1">
            <a:off x="2431437" y="3542221"/>
            <a:ext cx="230885" cy="230885"/>
          </a:xfrm>
          <a:prstGeom prst="ellipse">
            <a:avLst/>
          </a:prstGeom>
          <a:gradFill flip="none" rotWithShape="1">
            <a:gsLst>
              <a:gs pos="10000">
                <a:schemeClr val="accent1"/>
              </a:gs>
              <a:gs pos="100000">
                <a:schemeClr val="bg1">
                  <a:alpha val="75000"/>
                </a:schemeClr>
              </a:gs>
            </a:gsLst>
            <a:lin ang="18900000" scaled="1"/>
            <a:tileRect/>
          </a:gradFill>
          <a:ln>
            <a:gradFill>
              <a:gsLst>
                <a:gs pos="0">
                  <a:schemeClr val="accent1">
                    <a:lumMod val="5000"/>
                    <a:lumOff val="95000"/>
                  </a:schemeClr>
                </a:gs>
                <a:gs pos="100000">
                  <a:schemeClr val="accent1">
                    <a:lumMod val="30000"/>
                    <a:lumOff val="70000"/>
                  </a:schemeClr>
                </a:gs>
              </a:gsLst>
              <a:lin ang="5400000" scaled="1"/>
            </a:gra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mj-lt"/>
            </a:endParaRPr>
          </a:p>
        </p:txBody>
      </p:sp>
      <p:sp>
        <p:nvSpPr>
          <p:cNvPr id="63" name="椭圆 62">
            <a:extLst>
              <a:ext uri="{FF2B5EF4-FFF2-40B4-BE49-F238E27FC236}">
                <a16:creationId xmlns:a16="http://schemas.microsoft.com/office/drawing/2014/main" id="{5BA823FA-51E7-F245-CBA3-EBF04ED9B61D}"/>
              </a:ext>
            </a:extLst>
          </p:cNvPr>
          <p:cNvSpPr/>
          <p:nvPr/>
        </p:nvSpPr>
        <p:spPr>
          <a:xfrm flipV="1">
            <a:off x="4047831" y="3542221"/>
            <a:ext cx="230885" cy="230885"/>
          </a:xfrm>
          <a:prstGeom prst="ellipse">
            <a:avLst/>
          </a:prstGeom>
          <a:gradFill flip="none" rotWithShape="1">
            <a:gsLst>
              <a:gs pos="10000">
                <a:schemeClr val="accent1"/>
              </a:gs>
              <a:gs pos="100000">
                <a:schemeClr val="bg1">
                  <a:alpha val="75000"/>
                </a:schemeClr>
              </a:gs>
            </a:gsLst>
            <a:lin ang="18900000" scaled="1"/>
            <a:tileRect/>
          </a:gradFill>
          <a:ln>
            <a:gradFill>
              <a:gsLst>
                <a:gs pos="0">
                  <a:schemeClr val="accent1">
                    <a:lumMod val="5000"/>
                    <a:lumOff val="95000"/>
                  </a:schemeClr>
                </a:gs>
                <a:gs pos="100000">
                  <a:schemeClr val="accent1">
                    <a:lumMod val="30000"/>
                    <a:lumOff val="70000"/>
                  </a:schemeClr>
                </a:gs>
              </a:gsLst>
              <a:lin ang="5400000" scaled="1"/>
            </a:gra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mj-lt"/>
            </a:endParaRPr>
          </a:p>
        </p:txBody>
      </p:sp>
      <p:sp>
        <p:nvSpPr>
          <p:cNvPr id="64" name="椭圆 63">
            <a:extLst>
              <a:ext uri="{FF2B5EF4-FFF2-40B4-BE49-F238E27FC236}">
                <a16:creationId xmlns:a16="http://schemas.microsoft.com/office/drawing/2014/main" id="{F74C2638-AE44-8142-4F4D-FA323D07CCFA}"/>
              </a:ext>
            </a:extLst>
          </p:cNvPr>
          <p:cNvSpPr/>
          <p:nvPr/>
        </p:nvSpPr>
        <p:spPr>
          <a:xfrm flipV="1">
            <a:off x="5715816" y="3542221"/>
            <a:ext cx="230885" cy="230885"/>
          </a:xfrm>
          <a:prstGeom prst="ellipse">
            <a:avLst/>
          </a:prstGeom>
          <a:gradFill flip="none" rotWithShape="1">
            <a:gsLst>
              <a:gs pos="10000">
                <a:schemeClr val="accent1"/>
              </a:gs>
              <a:gs pos="100000">
                <a:schemeClr val="bg1">
                  <a:alpha val="75000"/>
                </a:schemeClr>
              </a:gs>
            </a:gsLst>
            <a:lin ang="18900000" scaled="1"/>
            <a:tileRect/>
          </a:gradFill>
          <a:ln>
            <a:gradFill>
              <a:gsLst>
                <a:gs pos="0">
                  <a:schemeClr val="accent1">
                    <a:lumMod val="5000"/>
                    <a:lumOff val="95000"/>
                  </a:schemeClr>
                </a:gs>
                <a:gs pos="100000">
                  <a:schemeClr val="accent1">
                    <a:lumMod val="30000"/>
                    <a:lumOff val="70000"/>
                  </a:schemeClr>
                </a:gs>
              </a:gsLst>
              <a:lin ang="5400000" scaled="1"/>
            </a:gra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mj-lt"/>
            </a:endParaRPr>
          </a:p>
        </p:txBody>
      </p:sp>
      <p:sp>
        <p:nvSpPr>
          <p:cNvPr id="65" name="椭圆 64">
            <a:extLst>
              <a:ext uri="{FF2B5EF4-FFF2-40B4-BE49-F238E27FC236}">
                <a16:creationId xmlns:a16="http://schemas.microsoft.com/office/drawing/2014/main" id="{037F8A75-374E-2AA9-8DC0-28544D300454}"/>
              </a:ext>
            </a:extLst>
          </p:cNvPr>
          <p:cNvSpPr/>
          <p:nvPr/>
        </p:nvSpPr>
        <p:spPr>
          <a:xfrm flipV="1">
            <a:off x="7297974" y="3580511"/>
            <a:ext cx="230885" cy="230885"/>
          </a:xfrm>
          <a:prstGeom prst="ellipse">
            <a:avLst/>
          </a:prstGeom>
          <a:gradFill flip="none" rotWithShape="1">
            <a:gsLst>
              <a:gs pos="10000">
                <a:schemeClr val="accent1"/>
              </a:gs>
              <a:gs pos="100000">
                <a:schemeClr val="bg1">
                  <a:alpha val="75000"/>
                </a:schemeClr>
              </a:gs>
            </a:gsLst>
            <a:lin ang="18900000" scaled="1"/>
            <a:tileRect/>
          </a:gradFill>
          <a:ln>
            <a:gradFill>
              <a:gsLst>
                <a:gs pos="0">
                  <a:schemeClr val="accent1">
                    <a:lumMod val="5000"/>
                    <a:lumOff val="95000"/>
                  </a:schemeClr>
                </a:gs>
                <a:gs pos="100000">
                  <a:schemeClr val="accent1">
                    <a:lumMod val="30000"/>
                    <a:lumOff val="70000"/>
                  </a:schemeClr>
                </a:gs>
              </a:gsLst>
              <a:lin ang="5400000" scaled="1"/>
            </a:gra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mj-lt"/>
            </a:endParaRPr>
          </a:p>
        </p:txBody>
      </p:sp>
      <p:sp>
        <p:nvSpPr>
          <p:cNvPr id="66" name="椭圆 65">
            <a:extLst>
              <a:ext uri="{FF2B5EF4-FFF2-40B4-BE49-F238E27FC236}">
                <a16:creationId xmlns:a16="http://schemas.microsoft.com/office/drawing/2014/main" id="{4992E49F-7E89-5720-17B3-0F12C30AD7EA}"/>
              </a:ext>
            </a:extLst>
          </p:cNvPr>
          <p:cNvSpPr/>
          <p:nvPr/>
        </p:nvSpPr>
        <p:spPr>
          <a:xfrm flipV="1">
            <a:off x="8816554" y="3542221"/>
            <a:ext cx="230885" cy="230885"/>
          </a:xfrm>
          <a:prstGeom prst="ellipse">
            <a:avLst/>
          </a:prstGeom>
          <a:gradFill flip="none" rotWithShape="1">
            <a:gsLst>
              <a:gs pos="10000">
                <a:schemeClr val="accent1"/>
              </a:gs>
              <a:gs pos="100000">
                <a:schemeClr val="bg1">
                  <a:alpha val="75000"/>
                </a:schemeClr>
              </a:gs>
            </a:gsLst>
            <a:lin ang="18900000" scaled="1"/>
            <a:tileRect/>
          </a:gradFill>
          <a:ln>
            <a:gradFill>
              <a:gsLst>
                <a:gs pos="0">
                  <a:schemeClr val="accent1">
                    <a:lumMod val="5000"/>
                    <a:lumOff val="95000"/>
                  </a:schemeClr>
                </a:gs>
                <a:gs pos="100000">
                  <a:schemeClr val="accent1">
                    <a:lumMod val="30000"/>
                    <a:lumOff val="70000"/>
                  </a:schemeClr>
                </a:gs>
              </a:gsLst>
              <a:lin ang="5400000" scaled="1"/>
            </a:gra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mj-lt"/>
            </a:endParaRPr>
          </a:p>
        </p:txBody>
      </p:sp>
      <p:cxnSp>
        <p:nvCxnSpPr>
          <p:cNvPr id="67" name="直接连接符 66">
            <a:extLst>
              <a:ext uri="{FF2B5EF4-FFF2-40B4-BE49-F238E27FC236}">
                <a16:creationId xmlns:a16="http://schemas.microsoft.com/office/drawing/2014/main" id="{3B9ACA3B-C99D-FEEE-E2BD-D56A3E7350CF}"/>
              </a:ext>
            </a:extLst>
          </p:cNvPr>
          <p:cNvCxnSpPr>
            <a:stCxn id="62" idx="4"/>
          </p:cNvCxnSpPr>
          <p:nvPr/>
        </p:nvCxnSpPr>
        <p:spPr>
          <a:xfrm flipH="1" flipV="1">
            <a:off x="2544065" y="3009964"/>
            <a:ext cx="2815" cy="53225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309833F0-963F-C7ED-EE92-F4F8E280D171}"/>
              </a:ext>
            </a:extLst>
          </p:cNvPr>
          <p:cNvCxnSpPr>
            <a:cxnSpLocks/>
          </p:cNvCxnSpPr>
          <p:nvPr/>
        </p:nvCxnSpPr>
        <p:spPr>
          <a:xfrm flipH="1" flipV="1">
            <a:off x="4161866" y="3773105"/>
            <a:ext cx="2815" cy="53225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00AEC2A-EA7D-4AA8-42C6-7D82191C14B6}"/>
              </a:ext>
            </a:extLst>
          </p:cNvPr>
          <p:cNvCxnSpPr/>
          <p:nvPr/>
        </p:nvCxnSpPr>
        <p:spPr>
          <a:xfrm flipH="1" flipV="1">
            <a:off x="5832666" y="3009962"/>
            <a:ext cx="2815" cy="53225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CE212454-BD33-A646-8194-09928396C909}"/>
              </a:ext>
            </a:extLst>
          </p:cNvPr>
          <p:cNvCxnSpPr/>
          <p:nvPr/>
        </p:nvCxnSpPr>
        <p:spPr>
          <a:xfrm flipH="1" flipV="1">
            <a:off x="7409194" y="3811395"/>
            <a:ext cx="2815" cy="53225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6F4D6655-06B8-0C77-CAD2-C3195E4257F1}"/>
              </a:ext>
            </a:extLst>
          </p:cNvPr>
          <p:cNvCxnSpPr/>
          <p:nvPr/>
        </p:nvCxnSpPr>
        <p:spPr>
          <a:xfrm flipH="1" flipV="1">
            <a:off x="8926365" y="3009963"/>
            <a:ext cx="2815" cy="53225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B06A856A-AB21-C8D6-84F1-4ACDB4A965DE}"/>
              </a:ext>
            </a:extLst>
          </p:cNvPr>
          <p:cNvSpPr txBox="1"/>
          <p:nvPr/>
        </p:nvSpPr>
        <p:spPr>
          <a:xfrm>
            <a:off x="1471796" y="2499449"/>
            <a:ext cx="2144537" cy="369332"/>
          </a:xfrm>
          <a:prstGeom prst="rect">
            <a:avLst/>
          </a:prstGeom>
          <a:noFill/>
        </p:spPr>
        <p:txBody>
          <a:bodyPr wrap="square" rtlCol="0">
            <a:spAutoFit/>
          </a:bodyPr>
          <a:lstStyle/>
          <a:p>
            <a:pPr lvl="0" algn="ctr">
              <a:lnSpc>
                <a:spcPct val="100000"/>
              </a:lnSpc>
              <a:spcBef>
                <a:spcPct val="0"/>
              </a:spcBef>
              <a:spcAft>
                <a:spcPct val="35000"/>
              </a:spcAft>
            </a:pPr>
            <a:r>
              <a:rPr lang="zh-CN" altLang="en-US" b="1">
                <a:solidFill>
                  <a:schemeClr val="accent1"/>
                </a:solidFill>
                <a:latin typeface="Calibri" panose="020F0502020204030204" pitchFamily="34" charset="0"/>
                <a:ea typeface="微软雅黑" panose="020B0503020204020204" pitchFamily="34" charset="-122"/>
                <a:cs typeface="+mn-cs"/>
              </a:rPr>
              <a:t>研究背景</a:t>
            </a:r>
            <a:endParaRPr lang="zh-CN" altLang="en-US" b="1" dirty="0">
              <a:solidFill>
                <a:schemeClr val="accent1"/>
              </a:solidFill>
              <a:latin typeface="Calibri" panose="020F0502020204030204" pitchFamily="34" charset="0"/>
              <a:ea typeface="微软雅黑" panose="020B0503020204020204" pitchFamily="34" charset="-122"/>
              <a:cs typeface="+mn-cs"/>
            </a:endParaRPr>
          </a:p>
        </p:txBody>
      </p:sp>
      <p:sp>
        <p:nvSpPr>
          <p:cNvPr id="73" name="文本框 72">
            <a:extLst>
              <a:ext uri="{FF2B5EF4-FFF2-40B4-BE49-F238E27FC236}">
                <a16:creationId xmlns:a16="http://schemas.microsoft.com/office/drawing/2014/main" id="{9274ACE6-4E33-603D-C5EA-8E3DDCA78CFC}"/>
              </a:ext>
            </a:extLst>
          </p:cNvPr>
          <p:cNvSpPr txBox="1"/>
          <p:nvPr/>
        </p:nvSpPr>
        <p:spPr>
          <a:xfrm>
            <a:off x="3089597" y="4561839"/>
            <a:ext cx="2144537" cy="369332"/>
          </a:xfrm>
          <a:prstGeom prst="rect">
            <a:avLst/>
          </a:prstGeom>
          <a:noFill/>
        </p:spPr>
        <p:txBody>
          <a:bodyPr wrap="square" rtlCol="0">
            <a:spAutoFit/>
          </a:bodyPr>
          <a:lstStyle/>
          <a:p>
            <a:pPr lvl="0" algn="ctr">
              <a:lnSpc>
                <a:spcPct val="100000"/>
              </a:lnSpc>
              <a:spcBef>
                <a:spcPct val="0"/>
              </a:spcBef>
              <a:spcAft>
                <a:spcPct val="35000"/>
              </a:spcAft>
            </a:pPr>
            <a:r>
              <a:rPr lang="zh-CN" altLang="en-US" b="1">
                <a:solidFill>
                  <a:schemeClr val="accent1"/>
                </a:solidFill>
                <a:latin typeface="Calibri" panose="020F0502020204030204" pitchFamily="34" charset="0"/>
                <a:ea typeface="微软雅黑" panose="020B0503020204020204" pitchFamily="34" charset="-122"/>
                <a:cs typeface="+mn-cs"/>
              </a:rPr>
              <a:t>技术趋势</a:t>
            </a:r>
            <a:endParaRPr lang="zh-CN" altLang="en-US" b="1" dirty="0">
              <a:solidFill>
                <a:schemeClr val="accent1"/>
              </a:solidFill>
              <a:latin typeface="Calibri" panose="020F0502020204030204" pitchFamily="34" charset="0"/>
              <a:ea typeface="微软雅黑" panose="020B0503020204020204" pitchFamily="34" charset="-122"/>
              <a:cs typeface="+mn-cs"/>
            </a:endParaRPr>
          </a:p>
        </p:txBody>
      </p:sp>
      <p:sp>
        <p:nvSpPr>
          <p:cNvPr id="74" name="文本框 73">
            <a:extLst>
              <a:ext uri="{FF2B5EF4-FFF2-40B4-BE49-F238E27FC236}">
                <a16:creationId xmlns:a16="http://schemas.microsoft.com/office/drawing/2014/main" id="{60E5CF4B-6426-7453-E424-864F784DE509}"/>
              </a:ext>
            </a:extLst>
          </p:cNvPr>
          <p:cNvSpPr txBox="1"/>
          <p:nvPr/>
        </p:nvSpPr>
        <p:spPr>
          <a:xfrm>
            <a:off x="4758989" y="2499220"/>
            <a:ext cx="2144537" cy="369332"/>
          </a:xfrm>
          <a:prstGeom prst="rect">
            <a:avLst/>
          </a:prstGeom>
          <a:noFill/>
        </p:spPr>
        <p:txBody>
          <a:bodyPr wrap="square" rtlCol="0">
            <a:spAutoFit/>
          </a:bodyPr>
          <a:lstStyle/>
          <a:p>
            <a:pPr lvl="0" algn="ctr">
              <a:lnSpc>
                <a:spcPct val="100000"/>
              </a:lnSpc>
              <a:spcBef>
                <a:spcPct val="0"/>
              </a:spcBef>
              <a:spcAft>
                <a:spcPct val="35000"/>
              </a:spcAft>
            </a:pPr>
            <a:r>
              <a:rPr lang="zh-CN" altLang="en-US" b="1">
                <a:solidFill>
                  <a:schemeClr val="accent1"/>
                </a:solidFill>
                <a:latin typeface="Calibri" panose="020F0502020204030204" pitchFamily="34" charset="0"/>
                <a:ea typeface="微软雅黑" panose="020B0503020204020204" pitchFamily="34" charset="-122"/>
                <a:cs typeface="+mn-cs"/>
              </a:rPr>
              <a:t>现有挑战</a:t>
            </a:r>
            <a:endParaRPr lang="zh-CN" altLang="en-US" b="1" dirty="0">
              <a:solidFill>
                <a:schemeClr val="accent1"/>
              </a:solidFill>
              <a:latin typeface="Calibri" panose="020F0502020204030204" pitchFamily="34" charset="0"/>
              <a:ea typeface="微软雅黑" panose="020B0503020204020204" pitchFamily="34" charset="-122"/>
              <a:cs typeface="+mn-cs"/>
            </a:endParaRPr>
          </a:p>
        </p:txBody>
      </p:sp>
      <p:sp>
        <p:nvSpPr>
          <p:cNvPr id="75" name="文本框 74">
            <a:extLst>
              <a:ext uri="{FF2B5EF4-FFF2-40B4-BE49-F238E27FC236}">
                <a16:creationId xmlns:a16="http://schemas.microsoft.com/office/drawing/2014/main" id="{043D8C93-4BC1-1DCD-8E92-ECA6C5783AD3}"/>
              </a:ext>
            </a:extLst>
          </p:cNvPr>
          <p:cNvSpPr txBox="1"/>
          <p:nvPr/>
        </p:nvSpPr>
        <p:spPr>
          <a:xfrm>
            <a:off x="6173560" y="4600129"/>
            <a:ext cx="2471268" cy="369332"/>
          </a:xfrm>
          <a:prstGeom prst="rect">
            <a:avLst/>
          </a:prstGeom>
          <a:noFill/>
        </p:spPr>
        <p:txBody>
          <a:bodyPr wrap="square" rtlCol="0">
            <a:spAutoFit/>
          </a:bodyPr>
          <a:lstStyle/>
          <a:p>
            <a:pPr lvl="0" algn="ctr">
              <a:lnSpc>
                <a:spcPct val="100000"/>
              </a:lnSpc>
              <a:spcBef>
                <a:spcPct val="0"/>
              </a:spcBef>
              <a:spcAft>
                <a:spcPct val="35000"/>
              </a:spcAft>
            </a:pPr>
            <a:r>
              <a:rPr lang="zh-CN" altLang="en-US" b="1">
                <a:solidFill>
                  <a:schemeClr val="accent1"/>
                </a:solidFill>
                <a:latin typeface="Calibri" panose="020F0502020204030204" pitchFamily="34" charset="0"/>
                <a:ea typeface="微软雅黑" panose="020B0503020204020204" pitchFamily="34" charset="-122"/>
                <a:cs typeface="+mn-cs"/>
              </a:rPr>
              <a:t>研究动机</a:t>
            </a:r>
            <a:endParaRPr lang="zh-CN" altLang="en-US" b="1" dirty="0">
              <a:solidFill>
                <a:schemeClr val="accent1"/>
              </a:solidFill>
              <a:latin typeface="Calibri" panose="020F0502020204030204" pitchFamily="34" charset="0"/>
              <a:ea typeface="微软雅黑" panose="020B0503020204020204" pitchFamily="34" charset="-122"/>
              <a:cs typeface="+mn-cs"/>
            </a:endParaRPr>
          </a:p>
        </p:txBody>
      </p:sp>
      <p:sp>
        <p:nvSpPr>
          <p:cNvPr id="76" name="文本框 75">
            <a:extLst>
              <a:ext uri="{FF2B5EF4-FFF2-40B4-BE49-F238E27FC236}">
                <a16:creationId xmlns:a16="http://schemas.microsoft.com/office/drawing/2014/main" id="{B7BA50A1-D3C6-EF49-9794-09BEE6EC2C4C}"/>
              </a:ext>
            </a:extLst>
          </p:cNvPr>
          <p:cNvSpPr txBox="1"/>
          <p:nvPr/>
        </p:nvSpPr>
        <p:spPr>
          <a:xfrm>
            <a:off x="7685220" y="2489799"/>
            <a:ext cx="2471268" cy="369332"/>
          </a:xfrm>
          <a:prstGeom prst="rect">
            <a:avLst/>
          </a:prstGeom>
          <a:noFill/>
        </p:spPr>
        <p:txBody>
          <a:bodyPr wrap="square" rtlCol="0">
            <a:spAutoFit/>
          </a:bodyPr>
          <a:lstStyle/>
          <a:p>
            <a:pPr lvl="0" algn="ctr">
              <a:lnSpc>
                <a:spcPct val="100000"/>
              </a:lnSpc>
              <a:spcBef>
                <a:spcPct val="0"/>
              </a:spcBef>
              <a:spcAft>
                <a:spcPct val="35000"/>
              </a:spcAft>
            </a:pPr>
            <a:r>
              <a:rPr lang="en-US" altLang="zh-CN" b="1">
                <a:solidFill>
                  <a:schemeClr val="accent1"/>
                </a:solidFill>
                <a:latin typeface="Calibri" panose="020F0502020204030204" pitchFamily="34" charset="0"/>
                <a:ea typeface="微软雅黑" panose="020B0503020204020204" pitchFamily="34" charset="-122"/>
                <a:cs typeface="+mn-cs"/>
              </a:rPr>
              <a:t>EASYTOOL</a:t>
            </a:r>
            <a:r>
              <a:rPr lang="zh-CN" altLang="en-US" b="1">
                <a:solidFill>
                  <a:schemeClr val="accent1"/>
                </a:solidFill>
                <a:latin typeface="Calibri" panose="020F0502020204030204" pitchFamily="34" charset="0"/>
                <a:ea typeface="微软雅黑" panose="020B0503020204020204" pitchFamily="34" charset="-122"/>
                <a:cs typeface="+mn-cs"/>
              </a:rPr>
              <a:t>框架的引入</a:t>
            </a:r>
            <a:endParaRPr lang="zh-CN" altLang="en-US" b="1" dirty="0">
              <a:solidFill>
                <a:schemeClr val="accent1"/>
              </a:solidFill>
              <a:latin typeface="Calibri" panose="020F0502020204030204" pitchFamily="34" charset="0"/>
              <a:ea typeface="微软雅黑" panose="020B0503020204020204" pitchFamily="34" charset="-122"/>
              <a:cs typeface="+mn-cs"/>
            </a:endParaRPr>
          </a:p>
        </p:txBody>
      </p:sp>
      <p:sp>
        <p:nvSpPr>
          <p:cNvPr id="77" name="文本框 76">
            <a:extLst>
              <a:ext uri="{FF2B5EF4-FFF2-40B4-BE49-F238E27FC236}">
                <a16:creationId xmlns:a16="http://schemas.microsoft.com/office/drawing/2014/main" id="{EC8DA228-93F7-BF08-2F58-9524359F1AAF}"/>
              </a:ext>
            </a:extLst>
          </p:cNvPr>
          <p:cNvSpPr txBox="1"/>
          <p:nvPr/>
        </p:nvSpPr>
        <p:spPr>
          <a:xfrm>
            <a:off x="272375" y="2354095"/>
            <a:ext cx="1916349" cy="769441"/>
          </a:xfrm>
          <a:prstGeom prst="rect">
            <a:avLst/>
          </a:prstGeom>
          <a:noFill/>
        </p:spPr>
        <p:txBody>
          <a:bodyPr wrap="square">
            <a:spAutoFit/>
          </a:bodyPr>
          <a:lstStyle/>
          <a:p>
            <a:r>
              <a:rPr lang="zh-CN" altLang="en-US" sz="1100"/>
              <a:t>大型语言模型（</a:t>
            </a:r>
            <a:r>
              <a:rPr lang="en-US" altLang="zh-CN" sz="1100"/>
              <a:t>LLMs</a:t>
            </a:r>
            <a:r>
              <a:rPr lang="zh-CN" altLang="en-US" sz="1100"/>
              <a:t>）在自动化智能体应用中的兴起，这些</a:t>
            </a:r>
            <a:r>
              <a:rPr lang="zh-CN" altLang="en-US" sz="1100">
                <a:solidFill>
                  <a:srgbClr val="FF0000"/>
                </a:solidFill>
              </a:rPr>
              <a:t>智能体</a:t>
            </a:r>
            <a:r>
              <a:rPr lang="zh-CN" altLang="en-US" sz="1100"/>
              <a:t>旨在与现实世界互动并处理复杂的用户请求。</a:t>
            </a:r>
            <a:endParaRPr lang="en-US" sz="1100"/>
          </a:p>
        </p:txBody>
      </p:sp>
      <p:sp>
        <p:nvSpPr>
          <p:cNvPr id="78" name="文本框 77">
            <a:extLst>
              <a:ext uri="{FF2B5EF4-FFF2-40B4-BE49-F238E27FC236}">
                <a16:creationId xmlns:a16="http://schemas.microsoft.com/office/drawing/2014/main" id="{1C6BEE39-630A-85F4-5347-10697F13A32E}"/>
              </a:ext>
            </a:extLst>
          </p:cNvPr>
          <p:cNvSpPr txBox="1"/>
          <p:nvPr/>
        </p:nvSpPr>
        <p:spPr>
          <a:xfrm>
            <a:off x="1840959" y="4701172"/>
            <a:ext cx="1982011" cy="600164"/>
          </a:xfrm>
          <a:prstGeom prst="rect">
            <a:avLst/>
          </a:prstGeom>
          <a:noFill/>
        </p:spPr>
        <p:txBody>
          <a:bodyPr wrap="square">
            <a:spAutoFit/>
          </a:bodyPr>
          <a:lstStyle/>
          <a:p>
            <a:r>
              <a:rPr lang="zh-CN" altLang="en-US" sz="1100"/>
              <a:t>一个新兴的趋势是赋予它们使用</a:t>
            </a:r>
            <a:r>
              <a:rPr lang="zh-CN" altLang="en-US" sz="1100">
                <a:solidFill>
                  <a:srgbClr val="FF0000"/>
                </a:solidFill>
              </a:rPr>
              <a:t>外部工具的能力</a:t>
            </a:r>
            <a:r>
              <a:rPr lang="zh-CN" altLang="en-US" sz="1100"/>
              <a:t>，以处理更复杂的任务。</a:t>
            </a:r>
          </a:p>
        </p:txBody>
      </p:sp>
      <p:sp>
        <p:nvSpPr>
          <p:cNvPr id="79" name="文本框 78">
            <a:extLst>
              <a:ext uri="{FF2B5EF4-FFF2-40B4-BE49-F238E27FC236}">
                <a16:creationId xmlns:a16="http://schemas.microsoft.com/office/drawing/2014/main" id="{044FFB9E-9B55-254F-D4B2-23829A0E10A8}"/>
              </a:ext>
            </a:extLst>
          </p:cNvPr>
          <p:cNvSpPr txBox="1"/>
          <p:nvPr/>
        </p:nvSpPr>
        <p:spPr>
          <a:xfrm>
            <a:off x="4340968" y="2831148"/>
            <a:ext cx="3236880" cy="769441"/>
          </a:xfrm>
          <a:prstGeom prst="rect">
            <a:avLst/>
          </a:prstGeom>
          <a:noFill/>
        </p:spPr>
        <p:txBody>
          <a:bodyPr wrap="square">
            <a:spAutoFit/>
          </a:bodyPr>
          <a:lstStyle/>
          <a:p>
            <a:r>
              <a:rPr lang="zh-CN" altLang="en-US" sz="1100"/>
              <a:t>为了开发基于</a:t>
            </a:r>
            <a:r>
              <a:rPr lang="en-US" altLang="zh-CN" sz="1100"/>
              <a:t>LLMs</a:t>
            </a:r>
            <a:r>
              <a:rPr lang="zh-CN" altLang="en-US" sz="1100"/>
              <a:t>的智能体，通常需要这些模型</a:t>
            </a:r>
            <a:r>
              <a:rPr lang="zh-CN" altLang="en-US" sz="1100">
                <a:solidFill>
                  <a:srgbClr val="FF0000"/>
                </a:solidFill>
              </a:rPr>
              <a:t>理解不同工具文档</a:t>
            </a:r>
            <a:r>
              <a:rPr lang="zh-CN" altLang="en-US" sz="1100"/>
              <a:t>中的多种工具功能。但现有的工具文档可能格式不一、冗余或不完整，这严重影响了</a:t>
            </a:r>
            <a:r>
              <a:rPr lang="en-US" altLang="zh-CN" sz="1100"/>
              <a:t>LLMs</a:t>
            </a:r>
            <a:r>
              <a:rPr lang="zh-CN" altLang="en-US" sz="1100"/>
              <a:t>使用工具的能力。</a:t>
            </a:r>
          </a:p>
        </p:txBody>
      </p:sp>
      <p:sp>
        <p:nvSpPr>
          <p:cNvPr id="80" name="文本框 79">
            <a:extLst>
              <a:ext uri="{FF2B5EF4-FFF2-40B4-BE49-F238E27FC236}">
                <a16:creationId xmlns:a16="http://schemas.microsoft.com/office/drawing/2014/main" id="{2DF3FE01-F994-19A8-A3C8-1E3A40232EE1}"/>
              </a:ext>
            </a:extLst>
          </p:cNvPr>
          <p:cNvSpPr txBox="1"/>
          <p:nvPr/>
        </p:nvSpPr>
        <p:spPr>
          <a:xfrm>
            <a:off x="7930474" y="4613622"/>
            <a:ext cx="2273841" cy="600164"/>
          </a:xfrm>
          <a:prstGeom prst="rect">
            <a:avLst/>
          </a:prstGeom>
          <a:noFill/>
        </p:spPr>
        <p:txBody>
          <a:bodyPr wrap="square">
            <a:spAutoFit/>
          </a:bodyPr>
          <a:lstStyle/>
          <a:p>
            <a:r>
              <a:rPr lang="zh-CN" altLang="en-US" sz="1100"/>
              <a:t>如何使</a:t>
            </a:r>
            <a:r>
              <a:rPr lang="en-US" altLang="zh-CN" sz="1100"/>
              <a:t>LLMs</a:t>
            </a:r>
            <a:r>
              <a:rPr lang="zh-CN" altLang="en-US" sz="1100"/>
              <a:t>更容易地理解和使用工具，尤其是在面对格式多样、信息量大的工具文档时。</a:t>
            </a:r>
          </a:p>
        </p:txBody>
      </p:sp>
      <p:sp>
        <p:nvSpPr>
          <p:cNvPr id="81" name="文本框 80">
            <a:extLst>
              <a:ext uri="{FF2B5EF4-FFF2-40B4-BE49-F238E27FC236}">
                <a16:creationId xmlns:a16="http://schemas.microsoft.com/office/drawing/2014/main" id="{3D23D597-1AD1-8B5F-7008-3ABE390FE08D}"/>
              </a:ext>
            </a:extLst>
          </p:cNvPr>
          <p:cNvSpPr txBox="1"/>
          <p:nvPr/>
        </p:nvSpPr>
        <p:spPr>
          <a:xfrm>
            <a:off x="10109470" y="2463810"/>
            <a:ext cx="1583177" cy="600164"/>
          </a:xfrm>
          <a:prstGeom prst="rect">
            <a:avLst/>
          </a:prstGeom>
          <a:noFill/>
        </p:spPr>
        <p:txBody>
          <a:bodyPr wrap="square">
            <a:spAutoFit/>
          </a:bodyPr>
          <a:lstStyle/>
          <a:p>
            <a:r>
              <a:rPr lang="zh-CN" altLang="en-US" sz="1100"/>
              <a:t>将不同来源的复杂工具文档转换为统一、简洁工具指令的系统。</a:t>
            </a:r>
            <a:endParaRPr lang="en-US" sz="1100"/>
          </a:p>
        </p:txBody>
      </p:sp>
    </p:spTree>
    <p:extLst>
      <p:ext uri="{BB962C8B-B14F-4D97-AF65-F5344CB8AC3E}">
        <p14:creationId xmlns:p14="http://schemas.microsoft.com/office/powerpoint/2010/main" val="4294301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D6E48F7E-1D36-1E1C-8921-5CB1F361581D}"/>
              </a:ext>
            </a:extLst>
          </p:cNvPr>
          <p:cNvSpPr/>
          <p:nvPr/>
        </p:nvSpPr>
        <p:spPr>
          <a:xfrm>
            <a:off x="130629" y="141514"/>
            <a:ext cx="8458200" cy="468086"/>
          </a:xfrm>
          <a:prstGeom prst="roundRect">
            <a:avLst/>
          </a:prstGeom>
          <a:gradFill>
            <a:gsLst>
              <a:gs pos="100000">
                <a:schemeClr val="accent2"/>
              </a:gs>
              <a:gs pos="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83A5C41F-B593-5FA7-D076-F8EE92DA074F}"/>
              </a:ext>
            </a:extLst>
          </p:cNvPr>
          <p:cNvSpPr/>
          <p:nvPr/>
        </p:nvSpPr>
        <p:spPr>
          <a:xfrm>
            <a:off x="620487" y="141514"/>
            <a:ext cx="1676400" cy="457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88EC188-5C58-EB1B-07CF-E06BD633F000}"/>
              </a:ext>
            </a:extLst>
          </p:cNvPr>
          <p:cNvSpPr>
            <a:spLocks noGrp="1"/>
          </p:cNvSpPr>
          <p:nvPr>
            <p:ph type="title"/>
          </p:nvPr>
        </p:nvSpPr>
        <p:spPr>
          <a:xfrm>
            <a:off x="750389" y="141514"/>
            <a:ext cx="10800000" cy="391885"/>
          </a:xfrm>
        </p:spPr>
        <p:txBody>
          <a:bodyPr>
            <a:normAutofit fontScale="90000"/>
          </a:bodyPr>
          <a:lstStyle/>
          <a:p>
            <a:r>
              <a:rPr lang="zh-CN" altLang="en-US" sz="2800"/>
              <a:t>任务规划</a:t>
            </a:r>
            <a:endParaRPr lang="en-US" sz="2800"/>
          </a:p>
        </p:txBody>
      </p:sp>
      <p:sp>
        <p:nvSpPr>
          <p:cNvPr id="15" name="文本框 14">
            <a:extLst>
              <a:ext uri="{FF2B5EF4-FFF2-40B4-BE49-F238E27FC236}">
                <a16:creationId xmlns:a16="http://schemas.microsoft.com/office/drawing/2014/main" id="{1FCAB16F-88FB-0C2E-E91A-03607E978CED}"/>
              </a:ext>
            </a:extLst>
          </p:cNvPr>
          <p:cNvSpPr txBox="1"/>
          <p:nvPr/>
        </p:nvSpPr>
        <p:spPr>
          <a:xfrm>
            <a:off x="247105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工具检索</a:t>
            </a:r>
            <a:endParaRPr lang="en-US" sz="2500" b="1">
              <a:solidFill>
                <a:schemeClr val="tx2"/>
              </a:solidFill>
              <a:latin typeface="+mj-lt"/>
              <a:ea typeface="+mj-ea"/>
              <a:cs typeface="+mj-cs"/>
            </a:endParaRPr>
          </a:p>
        </p:txBody>
      </p:sp>
      <p:sp>
        <p:nvSpPr>
          <p:cNvPr id="17" name="文本框 16">
            <a:extLst>
              <a:ext uri="{FF2B5EF4-FFF2-40B4-BE49-F238E27FC236}">
                <a16:creationId xmlns:a16="http://schemas.microsoft.com/office/drawing/2014/main" id="{52152DD8-6B24-A9B9-B961-E61A84DEA770}"/>
              </a:ext>
            </a:extLst>
          </p:cNvPr>
          <p:cNvSpPr txBox="1"/>
          <p:nvPr/>
        </p:nvSpPr>
        <p:spPr>
          <a:xfrm>
            <a:off x="4484915"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工具选择</a:t>
            </a:r>
            <a:endParaRPr lang="en-US" sz="2500" b="1">
              <a:solidFill>
                <a:schemeClr val="tx2"/>
              </a:solidFill>
              <a:latin typeface="+mj-lt"/>
              <a:ea typeface="+mj-ea"/>
              <a:cs typeface="+mj-cs"/>
            </a:endParaRPr>
          </a:p>
        </p:txBody>
      </p:sp>
      <p:sp>
        <p:nvSpPr>
          <p:cNvPr id="19" name="文本框 18">
            <a:extLst>
              <a:ext uri="{FF2B5EF4-FFF2-40B4-BE49-F238E27FC236}">
                <a16:creationId xmlns:a16="http://schemas.microsoft.com/office/drawing/2014/main" id="{35A09841-BF62-5DFA-6875-AF1372A8E64F}"/>
              </a:ext>
            </a:extLst>
          </p:cNvPr>
          <p:cNvSpPr txBox="1"/>
          <p:nvPr/>
        </p:nvSpPr>
        <p:spPr>
          <a:xfrm>
            <a:off x="671648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工具执行</a:t>
            </a:r>
            <a:endParaRPr lang="en-US" sz="2500" b="1">
              <a:solidFill>
                <a:schemeClr val="tx2"/>
              </a:solidFill>
              <a:latin typeface="+mj-lt"/>
              <a:ea typeface="+mj-ea"/>
              <a:cs typeface="+mj-cs"/>
            </a:endParaRPr>
          </a:p>
        </p:txBody>
      </p:sp>
      <p:pic>
        <p:nvPicPr>
          <p:cNvPr id="3" name="图片 2">
            <a:extLst>
              <a:ext uri="{FF2B5EF4-FFF2-40B4-BE49-F238E27FC236}">
                <a16:creationId xmlns:a16="http://schemas.microsoft.com/office/drawing/2014/main" id="{0BD02B3D-6FB2-7AF0-F199-E9786271D5A7}"/>
              </a:ext>
            </a:extLst>
          </p:cNvPr>
          <p:cNvPicPr>
            <a:picLocks noChangeAspect="1"/>
          </p:cNvPicPr>
          <p:nvPr/>
        </p:nvPicPr>
        <p:blipFill>
          <a:blip r:embed="rId3"/>
          <a:stretch>
            <a:fillRect/>
          </a:stretch>
        </p:blipFill>
        <p:spPr>
          <a:xfrm>
            <a:off x="6102762" y="1333933"/>
            <a:ext cx="5410885" cy="3672407"/>
          </a:xfrm>
          <a:prstGeom prst="rect">
            <a:avLst/>
          </a:prstGeom>
        </p:spPr>
      </p:pic>
      <p:pic>
        <p:nvPicPr>
          <p:cNvPr id="5" name="图片 4">
            <a:extLst>
              <a:ext uri="{FF2B5EF4-FFF2-40B4-BE49-F238E27FC236}">
                <a16:creationId xmlns:a16="http://schemas.microsoft.com/office/drawing/2014/main" id="{E648BA1A-5B0A-F0A0-9210-3BC4DFD6F539}"/>
              </a:ext>
            </a:extLst>
          </p:cNvPr>
          <p:cNvPicPr>
            <a:picLocks noChangeAspect="1"/>
          </p:cNvPicPr>
          <p:nvPr/>
        </p:nvPicPr>
        <p:blipFill>
          <a:blip r:embed="rId4"/>
          <a:stretch>
            <a:fillRect/>
          </a:stretch>
        </p:blipFill>
        <p:spPr>
          <a:xfrm>
            <a:off x="939165" y="962948"/>
            <a:ext cx="4067175" cy="5620731"/>
          </a:xfrm>
          <a:prstGeom prst="rect">
            <a:avLst/>
          </a:prstGeom>
        </p:spPr>
      </p:pic>
    </p:spTree>
    <p:extLst>
      <p:ext uri="{BB962C8B-B14F-4D97-AF65-F5344CB8AC3E}">
        <p14:creationId xmlns:p14="http://schemas.microsoft.com/office/powerpoint/2010/main" val="3611797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DFE99B9-0A56-B456-AA07-EEB723C4E224}"/>
              </a:ext>
            </a:extLst>
          </p:cNvPr>
          <p:cNvSpPr txBox="1"/>
          <p:nvPr/>
        </p:nvSpPr>
        <p:spPr>
          <a:xfrm>
            <a:off x="6749142" y="2017587"/>
            <a:ext cx="4343402" cy="1253035"/>
          </a:xfrm>
          <a:prstGeom prst="rect">
            <a:avLst/>
          </a:prstGeom>
          <a:noFill/>
        </p:spPr>
        <p:txBody>
          <a:bodyPr wrap="square">
            <a:spAutoFit/>
          </a:bodyPr>
          <a:lstStyle/>
          <a:p>
            <a:pPr marR="8890" lvl="0" algn="just" fontAlgn="base">
              <a:lnSpc>
                <a:spcPct val="106000"/>
              </a:lnSpc>
              <a:spcAft>
                <a:spcPts val="120"/>
              </a:spcAft>
              <a:buClr>
                <a:srgbClr val="000000"/>
              </a:buClr>
              <a:buSzPts val="1100"/>
            </a:pPr>
            <a:r>
              <a:rPr lang="zh-CN" altLang="zh-CN" sz="1800" u="none" strike="noStrike" kern="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代理分析用户请求 </a:t>
            </a:r>
            <a:r>
              <a:rPr lang="en-US" altLang="zh-CN" sz="1800" u="none" strike="noStrike" kern="10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T </a:t>
            </a:r>
            <a:r>
              <a:rPr lang="zh-CN" altLang="zh-CN" sz="1800" u="none" strike="noStrike" kern="10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并将其分解为子任务 </a:t>
            </a:r>
            <a:r>
              <a:rPr lang="en-US" altLang="zh-CN" sz="1800" u="none" strike="noStrike" kern="10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T = </a:t>
            </a:r>
            <a:r>
              <a:rPr lang="en-US" altLang="zh-CN" sz="1800"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r>
              <a:rPr lang="en-US" altLang="zh-CN" sz="1800" i="1"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t1</a:t>
            </a:r>
            <a:r>
              <a:rPr lang="zh-CN" altLang="zh-CN" sz="1800" i="1" kern="100">
                <a:solidFill>
                  <a:srgbClr val="000000"/>
                </a:solidFill>
                <a:effectLst/>
                <a:latin typeface="Calibri" panose="020F0502020204030204" pitchFamily="34" charset="0"/>
                <a:ea typeface="Cambria" panose="02040503050406030204" pitchFamily="18" charset="0"/>
                <a:cs typeface="Cambria" panose="02040503050406030204" pitchFamily="18" charset="0"/>
              </a:rPr>
              <a:t>，</a:t>
            </a:r>
            <a:r>
              <a:rPr lang="en-US" altLang="zh-CN" sz="1800" i="1" kern="100">
                <a:solidFill>
                  <a:srgbClr val="000000"/>
                </a:solidFill>
                <a:effectLst/>
                <a:latin typeface="Calibri" panose="020F0502020204030204" pitchFamily="34" charset="0"/>
                <a:ea typeface="Cambria" panose="02040503050406030204" pitchFamily="18" charset="0"/>
                <a:cs typeface="Cambria" panose="02040503050406030204" pitchFamily="18" charset="0"/>
              </a:rPr>
              <a:t>t2,…,tn</a:t>
            </a:r>
            <a:r>
              <a:rPr lang="en-US" altLang="zh-CN" sz="1800" kern="10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zh-CN" altLang="zh-CN" sz="1800" kern="100">
                <a:solidFill>
                  <a:srgbClr val="000000"/>
                </a:solidFill>
                <a:effectLst/>
                <a:latin typeface="Calibri" panose="020F0502020204030204" pitchFamily="34" charset="0"/>
                <a:ea typeface="Calibri" panose="020F0502020204030204" pitchFamily="34" charset="0"/>
              </a:rPr>
              <a:t>具有特定的依赖关系和执行顺序，每个顺序都针对使用单个工具执行进行了优化。</a:t>
            </a:r>
          </a:p>
        </p:txBody>
      </p:sp>
      <p:sp>
        <p:nvSpPr>
          <p:cNvPr id="7" name="Rectangle 1">
            <a:extLst>
              <a:ext uri="{FF2B5EF4-FFF2-40B4-BE49-F238E27FC236}">
                <a16:creationId xmlns:a16="http://schemas.microsoft.com/office/drawing/2014/main" id="{03EB076A-BBC9-92C8-F725-BBEB3AA89485}"/>
              </a:ext>
            </a:extLst>
          </p:cNvPr>
          <p:cNvSpPr>
            <a:spLocks noChangeArrowheads="1"/>
          </p:cNvSpPr>
          <p:nvPr/>
        </p:nvSpPr>
        <p:spPr bwMode="auto">
          <a:xfrm>
            <a:off x="947056" y="1325511"/>
            <a:ext cx="5225143" cy="187743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7A7E85"/>
                </a:solidFill>
                <a:effectLst/>
                <a:latin typeface="Arial Unicode MS"/>
                <a:ea typeface="JetBrains Mono"/>
              </a:rPr>
              <a:t>#</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将复杂的用户问题分解为可以由单个工具执行的简单子任务</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CF8E6D"/>
                </a:solidFill>
                <a:effectLst/>
                <a:latin typeface="Arial Unicode MS"/>
                <a:ea typeface="JetBrains Mono"/>
              </a:rPr>
              <a:t>def </a:t>
            </a:r>
            <a:r>
              <a:rPr kumimoji="0" lang="zh-CN" altLang="zh-CN" sz="1100" b="0" i="0" u="none" strike="noStrike" cap="none" normalizeH="0" baseline="0">
                <a:ln>
                  <a:noFill/>
                </a:ln>
                <a:solidFill>
                  <a:srgbClr val="56A8F5"/>
                </a:solidFill>
                <a:effectLst/>
                <a:latin typeface="Arial Unicode MS"/>
                <a:ea typeface="JetBrains Mono"/>
              </a:rPr>
              <a:t>task_decompose</a:t>
            </a:r>
            <a:r>
              <a:rPr kumimoji="0" lang="zh-CN" altLang="zh-CN" sz="1100" b="0" i="0" u="none" strike="noStrike" cap="none" normalizeH="0" baseline="0">
                <a:ln>
                  <a:noFill/>
                </a:ln>
                <a:solidFill>
                  <a:srgbClr val="BCBEC4"/>
                </a:solidFill>
                <a:effectLst/>
                <a:latin typeface="Arial Unicode MS"/>
                <a:ea typeface="JetBrains Mono"/>
              </a:rPr>
              <a:t>(question, model_name):</a:t>
            </a:r>
            <a:endParaRPr kumimoji="0" lang="en-US" altLang="zh-CN" sz="1100" b="0" i="0" u="none" strike="noStrike" cap="none" normalizeH="0" baseline="0">
              <a:ln>
                <a:noFill/>
              </a:ln>
              <a:solidFill>
                <a:srgbClr val="BCBEC4"/>
              </a:solidFill>
              <a:effectLst/>
              <a:latin typeface="Arial Unicode MS"/>
              <a:ea typeface="JetBrains Mono"/>
            </a:endParaRPr>
          </a:p>
          <a:p>
            <a:pPr eaLnBrk="0" fontAlgn="base" hangingPunct="0">
              <a:spcBef>
                <a:spcPct val="0"/>
              </a:spcBef>
              <a:spcAft>
                <a:spcPct val="0"/>
              </a:spcAft>
            </a:pPr>
            <a:r>
              <a:rPr kumimoji="0" lang="zh-CN" altLang="zh-CN" sz="1100" b="0" i="0" u="none" strike="noStrike" cap="none" normalizeH="0" baseline="0">
                <a:ln>
                  <a:noFill/>
                </a:ln>
                <a:solidFill>
                  <a:srgbClr val="CF8E6D"/>
                </a:solidFill>
                <a:effectLst/>
                <a:latin typeface="Arial Unicode MS"/>
                <a:ea typeface="JetBrains Mono"/>
              </a:rPr>
              <a:t>try</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使用提供的问题运行链条</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result = chain.run(</a:t>
            </a:r>
            <a:r>
              <a:rPr kumimoji="0" lang="zh-CN" altLang="zh-CN" sz="1100" b="0" i="0" u="none" strike="noStrike" cap="none" normalizeH="0" baseline="0">
                <a:ln>
                  <a:noFill/>
                </a:ln>
                <a:solidFill>
                  <a:srgbClr val="AA4926"/>
                </a:solidFill>
                <a:effectLst/>
                <a:latin typeface="Arial Unicode MS"/>
                <a:ea typeface="JetBrains Mono"/>
              </a:rPr>
              <a:t>question</a:t>
            </a:r>
            <a:r>
              <a:rPr kumimoji="0" lang="zh-CN" altLang="zh-CN" sz="1100" b="0" i="0" u="none" strike="noStrike" cap="none" normalizeH="0" baseline="0">
                <a:ln>
                  <a:noFill/>
                </a:ln>
                <a:solidFill>
                  <a:srgbClr val="BCBEC4"/>
                </a:solidFill>
                <a:effectLst/>
                <a:latin typeface="Arial Unicode MS"/>
                <a:ea typeface="JetBrains Mono"/>
              </a:rPr>
              <a:t>=question)</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解析结果以提取任务</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result = </a:t>
            </a:r>
            <a:r>
              <a:rPr kumimoji="0" lang="zh-CN" altLang="zh-CN" sz="1100" b="0" i="0" u="none" strike="noStrike" cap="none" normalizeH="0" baseline="0">
                <a:ln>
                  <a:noFill/>
                </a:ln>
                <a:solidFill>
                  <a:srgbClr val="8888C6"/>
                </a:solidFill>
                <a:effectLst/>
                <a:latin typeface="Arial Unicode MS"/>
                <a:ea typeface="JetBrains Mono"/>
              </a:rPr>
              <a:t>eval</a:t>
            </a:r>
            <a:r>
              <a:rPr kumimoji="0" lang="zh-CN" altLang="zh-CN" sz="1100" b="0" i="0" u="none" strike="noStrike" cap="none" normalizeH="0" baseline="0">
                <a:ln>
                  <a:noFill/>
                </a:ln>
                <a:solidFill>
                  <a:srgbClr val="BCBEC4"/>
                </a:solidFill>
                <a:effectLst/>
                <a:latin typeface="Arial Unicode MS"/>
                <a:ea typeface="JetBrains Mono"/>
              </a:rPr>
              <a:t>(result.split(</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CF8E6D"/>
                </a:solidFill>
                <a:effectLst/>
                <a:latin typeface="Arial Unicode MS"/>
                <a:ea typeface="JetBrains Mono"/>
              </a:rPr>
              <a:t>\n\n</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2AACB8"/>
                </a:solidFill>
                <a:effectLst/>
                <a:latin typeface="Arial Unicode MS"/>
                <a:ea typeface="JetBrains Mono"/>
              </a:rPr>
              <a:t>0</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F737A"/>
                </a:solidFill>
                <a:effectLst/>
                <a:latin typeface="Arial Unicode MS"/>
                <a:ea typeface="JetBrains Mono"/>
              </a:rPr>
              <a:t>a </a:t>
            </a:r>
            <a:r>
              <a:rPr kumimoji="0" lang="zh-CN" altLang="zh-CN" sz="1100" b="0" i="0" u="none" strike="noStrike" cap="none" normalizeH="0" baseline="0">
                <a:ln>
                  <a:noFill/>
                </a:ln>
                <a:solidFill>
                  <a:srgbClr val="BCBEC4"/>
                </a:solidFill>
                <a:effectLst/>
                <a:latin typeface="Arial Unicode MS"/>
                <a:ea typeface="JetBrains Mono"/>
              </a:rPr>
              <a:t>= result[</a:t>
            </a:r>
            <a:r>
              <a:rPr kumimoji="0" lang="zh-CN" altLang="zh-CN" sz="1100" b="0" i="0" u="none" strike="noStrike" cap="none" normalizeH="0" baseline="0">
                <a:ln>
                  <a:noFill/>
                </a:ln>
                <a:solidFill>
                  <a:srgbClr val="6AAB73"/>
                </a:solidFill>
                <a:effectLst/>
                <a:latin typeface="Arial Unicode MS"/>
                <a:ea typeface="JetBrains Mono"/>
              </a:rPr>
              <a:t>"Tasks"</a:t>
            </a:r>
            <a:r>
              <a:rPr kumimoji="0" lang="zh-CN" altLang="zh-CN" sz="1100" b="0" i="0" u="none" strike="noStrike" cap="none" normalizeH="0" baseline="0">
                <a:ln>
                  <a:noFill/>
                </a:ln>
                <a:solidFill>
                  <a:srgbClr val="BCBEC4"/>
                </a:solidFill>
                <a:effectLst/>
                <a:latin typeface="Arial Unicode MS"/>
                <a:ea typeface="JetBrains Mono"/>
              </a:rPr>
              <a:t>]</a:t>
            </a:r>
            <a:endParaRPr kumimoji="0" lang="zh-CN" altLang="zh-CN"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C52AA2A2-D35B-7AA9-92EC-775181D9130C}"/>
              </a:ext>
            </a:extLst>
          </p:cNvPr>
          <p:cNvSpPr>
            <a:spLocks noChangeArrowheads="1"/>
          </p:cNvSpPr>
          <p:nvPr/>
        </p:nvSpPr>
        <p:spPr bwMode="auto">
          <a:xfrm>
            <a:off x="947056" y="2741083"/>
            <a:ext cx="5225143" cy="313932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7A7E85"/>
                </a:solidFill>
                <a:effectLst/>
                <a:latin typeface="Arial Unicode MS"/>
                <a:ea typeface="JetBrains Mono"/>
              </a:rPr>
              <a:t>#</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接收分解后的任务列表，并根据依赖关系组织它们的逻辑顺序</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CF8E6D"/>
                </a:solidFill>
                <a:effectLst/>
                <a:latin typeface="Arial Unicode MS"/>
                <a:ea typeface="JetBrains Mono"/>
              </a:rPr>
              <a:t>def </a:t>
            </a:r>
            <a:r>
              <a:rPr kumimoji="0" lang="zh-CN" altLang="zh-CN" sz="1100" b="0" i="0" u="none" strike="noStrike" cap="none" normalizeH="0" baseline="0">
                <a:ln>
                  <a:noFill/>
                </a:ln>
                <a:solidFill>
                  <a:srgbClr val="56A8F5"/>
                </a:solidFill>
                <a:effectLst/>
                <a:latin typeface="Arial Unicode MS"/>
                <a:ea typeface="JetBrains Mono"/>
              </a:rPr>
              <a:t>task_topology</a:t>
            </a:r>
            <a:r>
              <a:rPr kumimoji="0" lang="zh-CN" altLang="zh-CN" sz="1100" b="0" i="0" u="none" strike="noStrike" cap="none" normalizeH="0" baseline="0">
                <a:ln>
                  <a:noFill/>
                </a:ln>
                <a:solidFill>
                  <a:srgbClr val="BCBEC4"/>
                </a:solidFill>
                <a:effectLst/>
                <a:latin typeface="Arial Unicode MS"/>
                <a:ea typeface="JetBrains Mono"/>
              </a:rPr>
              <a:t>(question, task_ls, model_name):</a:t>
            </a:r>
            <a:endParaRPr kumimoji="0" lang="en-US" altLang="zh-CN" sz="1100" b="0" i="0" u="none" strike="noStrike" cap="none" normalizeH="0" baseline="0">
              <a:ln>
                <a:noFill/>
              </a:ln>
              <a:solidFill>
                <a:srgbClr val="BCBEC4"/>
              </a:solidFill>
              <a:effectLst/>
              <a:latin typeface="Arial Unicode MS"/>
              <a:ea typeface="JetBrains Mono"/>
            </a:endParaRPr>
          </a:p>
          <a:p>
            <a:pPr eaLnBrk="0" fontAlgn="base" hangingPunct="0">
              <a:spcBef>
                <a:spcPct val="0"/>
              </a:spcBef>
              <a:spcAft>
                <a:spcPct val="0"/>
              </a:spcAft>
            </a:pPr>
            <a:r>
              <a:rPr kumimoji="0" lang="zh-CN" altLang="zh-CN" sz="1100" b="0" i="0" u="none" strike="noStrike" cap="none" normalizeH="0" baseline="0">
                <a:ln>
                  <a:noFill/>
                </a:ln>
                <a:solidFill>
                  <a:srgbClr val="CF8E6D"/>
                </a:solidFill>
                <a:effectLst/>
                <a:latin typeface="Arial Unicode MS"/>
                <a:ea typeface="JetBrains Mono"/>
              </a:rPr>
              <a:t>while True</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try</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使用提供的问题和任务列表运行链条</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result = chain.run(</a:t>
            </a:r>
            <a:r>
              <a:rPr kumimoji="0" lang="zh-CN" altLang="zh-CN" sz="1100" b="0" i="0" u="none" strike="noStrike" cap="none" normalizeH="0" baseline="0">
                <a:ln>
                  <a:noFill/>
                </a:ln>
                <a:solidFill>
                  <a:srgbClr val="AA4926"/>
                </a:solidFill>
                <a:effectLst/>
                <a:latin typeface="Arial Unicode MS"/>
                <a:ea typeface="JetBrains Mono"/>
              </a:rPr>
              <a:t>question</a:t>
            </a:r>
            <a:r>
              <a:rPr kumimoji="0" lang="zh-CN" altLang="zh-CN" sz="1100" b="0" i="0" u="none" strike="noStrike" cap="none" normalizeH="0" baseline="0">
                <a:ln>
                  <a:noFill/>
                </a:ln>
                <a:solidFill>
                  <a:srgbClr val="BCBEC4"/>
                </a:solidFill>
                <a:effectLst/>
                <a:latin typeface="Arial Unicode MS"/>
                <a:ea typeface="JetBrains Mono"/>
              </a:rPr>
              <a:t>=question, </a:t>
            </a:r>
            <a:r>
              <a:rPr kumimoji="0" lang="zh-CN" altLang="zh-CN" sz="1100" b="0" i="0" u="none" strike="noStrike" cap="none" normalizeH="0" baseline="0">
                <a:ln>
                  <a:noFill/>
                </a:ln>
                <a:solidFill>
                  <a:srgbClr val="AA4926"/>
                </a:solidFill>
                <a:effectLst/>
                <a:latin typeface="Arial Unicode MS"/>
                <a:ea typeface="JetBrains Mono"/>
              </a:rPr>
              <a:t>task_ls</a:t>
            </a:r>
            <a:r>
              <a:rPr kumimoji="0" lang="zh-CN" altLang="zh-CN" sz="1100" b="0" i="0" u="none" strike="noStrike" cap="none" normalizeH="0" baseline="0">
                <a:ln>
                  <a:noFill/>
                </a:ln>
                <a:solidFill>
                  <a:srgbClr val="BCBEC4"/>
                </a:solidFill>
                <a:effectLst/>
                <a:latin typeface="Arial Unicode MS"/>
                <a:ea typeface="JetBrains Mono"/>
              </a:rPr>
              <a:t>=task_ls)</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result = </a:t>
            </a:r>
            <a:r>
              <a:rPr kumimoji="0" lang="zh-CN" altLang="zh-CN" sz="1100" b="0" i="0" u="none" strike="noStrike" cap="none" normalizeH="0" baseline="0">
                <a:ln>
                  <a:noFill/>
                </a:ln>
                <a:solidFill>
                  <a:srgbClr val="8888C6"/>
                </a:solidFill>
                <a:effectLst/>
                <a:latin typeface="Arial Unicode MS"/>
                <a:ea typeface="JetBrains Mono"/>
              </a:rPr>
              <a:t>eval</a:t>
            </a:r>
            <a:r>
              <a:rPr kumimoji="0" lang="zh-CN" altLang="zh-CN" sz="1100" b="0" i="0" u="none" strike="noStrike" cap="none" normalizeH="0" baseline="0">
                <a:ln>
                  <a:noFill/>
                </a:ln>
                <a:solidFill>
                  <a:srgbClr val="BCBEC4"/>
                </a:solidFill>
                <a:effectLst/>
                <a:latin typeface="Arial Unicode MS"/>
                <a:ea typeface="JetBrains Mono"/>
              </a:rPr>
              <a:t>(result)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for </a:t>
            </a:r>
            <a:r>
              <a:rPr kumimoji="0" lang="zh-CN" altLang="zh-CN" sz="1100" b="0" i="0" u="none" strike="noStrike" cap="none" normalizeH="0" baseline="0">
                <a:ln>
                  <a:noFill/>
                </a:ln>
                <a:solidFill>
                  <a:srgbClr val="BCBEC4"/>
                </a:solidFill>
                <a:effectLst/>
                <a:latin typeface="Arial Unicode MS"/>
                <a:ea typeface="JetBrains Mono"/>
              </a:rPr>
              <a:t>i </a:t>
            </a:r>
            <a:r>
              <a:rPr kumimoji="0" lang="zh-CN" altLang="zh-CN" sz="1100" b="0" i="0" u="none" strike="noStrike" cap="none" normalizeH="0" baseline="0">
                <a:ln>
                  <a:noFill/>
                </a:ln>
                <a:solidFill>
                  <a:srgbClr val="CF8E6D"/>
                </a:solidFill>
                <a:effectLst/>
                <a:latin typeface="Arial Unicode MS"/>
                <a:ea typeface="JetBrains Mono"/>
              </a:rPr>
              <a:t>in </a:t>
            </a:r>
            <a:r>
              <a:rPr kumimoji="0" lang="zh-CN" altLang="zh-CN" sz="1100" b="0" i="0" u="none" strike="noStrike" cap="none" normalizeH="0" baseline="0">
                <a:ln>
                  <a:noFill/>
                </a:ln>
                <a:solidFill>
                  <a:srgbClr val="8888C6"/>
                </a:solidFill>
                <a:effectLst/>
                <a:latin typeface="Arial Unicode MS"/>
                <a:ea typeface="JetBrains Mono"/>
              </a:rPr>
              <a:t>range</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8888C6"/>
                </a:solidFill>
                <a:effectLst/>
                <a:latin typeface="Arial Unicode MS"/>
                <a:ea typeface="JetBrains Mono"/>
              </a:rPr>
              <a:t>len</a:t>
            </a:r>
            <a:r>
              <a:rPr kumimoji="0" lang="zh-CN" altLang="zh-CN" sz="1100" b="0" i="0" u="none" strike="noStrike" cap="none" normalizeH="0" baseline="0">
                <a:ln>
                  <a:noFill/>
                </a:ln>
                <a:solidFill>
                  <a:srgbClr val="BCBEC4"/>
                </a:solidFill>
                <a:effectLst/>
                <a:latin typeface="Arial Unicode MS"/>
                <a:ea typeface="JetBrains Mono"/>
              </a:rPr>
              <a:t>(result)):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if </a:t>
            </a:r>
            <a:r>
              <a:rPr kumimoji="0" lang="zh-CN" altLang="zh-CN" sz="1100" b="0" i="0" u="none" strike="noStrike" cap="none" normalizeH="0" baseline="0">
                <a:ln>
                  <a:noFill/>
                </a:ln>
                <a:solidFill>
                  <a:srgbClr val="8888C6"/>
                </a:solidFill>
                <a:effectLst/>
                <a:latin typeface="Arial Unicode MS"/>
                <a:ea typeface="JetBrains Mono"/>
              </a:rPr>
              <a:t>isinstance</a:t>
            </a:r>
            <a:r>
              <a:rPr kumimoji="0" lang="zh-CN" altLang="zh-CN" sz="1100" b="0" i="0" u="none" strike="noStrike" cap="none" normalizeH="0" baseline="0">
                <a:ln>
                  <a:noFill/>
                </a:ln>
                <a:solidFill>
                  <a:srgbClr val="BCBEC4"/>
                </a:solidFill>
                <a:effectLst/>
                <a:latin typeface="Arial Unicode MS"/>
                <a:ea typeface="JetBrains Mono"/>
              </a:rPr>
              <a:t>(result[i][</a:t>
            </a:r>
            <a:r>
              <a:rPr kumimoji="0" lang="zh-CN" altLang="zh-CN" sz="1100" b="0" i="0" u="none" strike="noStrike" cap="none" normalizeH="0" baseline="0">
                <a:ln>
                  <a:noFill/>
                </a:ln>
                <a:solidFill>
                  <a:srgbClr val="6AAB73"/>
                </a:solidFill>
                <a:effectLst/>
                <a:latin typeface="Arial Unicode MS"/>
                <a:ea typeface="JetBrains Mono"/>
              </a:rPr>
              <a:t>'dep'</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8888C6"/>
                </a:solidFill>
                <a:effectLst/>
                <a:latin typeface="Arial Unicode MS"/>
                <a:ea typeface="JetBrains Mono"/>
              </a:rPr>
              <a:t>str</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temp = []</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for </a:t>
            </a:r>
            <a:r>
              <a:rPr kumimoji="0" lang="zh-CN" altLang="zh-CN" sz="1100" b="0" i="0" u="none" strike="noStrike" cap="none" normalizeH="0" baseline="0">
                <a:ln>
                  <a:noFill/>
                </a:ln>
                <a:solidFill>
                  <a:srgbClr val="BCBEC4"/>
                </a:solidFill>
                <a:effectLst/>
                <a:latin typeface="Arial Unicode MS"/>
                <a:ea typeface="JetBrains Mono"/>
              </a:rPr>
              <a:t>ele </a:t>
            </a:r>
            <a:r>
              <a:rPr kumimoji="0" lang="zh-CN" altLang="zh-CN" sz="1100" b="0" i="0" u="none" strike="noStrike" cap="none" normalizeH="0" baseline="0">
                <a:ln>
                  <a:noFill/>
                </a:ln>
                <a:solidFill>
                  <a:srgbClr val="CF8E6D"/>
                </a:solidFill>
                <a:effectLst/>
                <a:latin typeface="Arial Unicode MS"/>
                <a:ea typeface="JetBrains Mono"/>
              </a:rPr>
              <a:t>in </a:t>
            </a:r>
            <a:r>
              <a:rPr kumimoji="0" lang="zh-CN" altLang="zh-CN" sz="1100" b="0" i="0" u="none" strike="noStrike" cap="none" normalizeH="0" baseline="0">
                <a:ln>
                  <a:noFill/>
                </a:ln>
                <a:solidFill>
                  <a:srgbClr val="BCBEC4"/>
                </a:solidFill>
                <a:effectLst/>
                <a:latin typeface="Arial Unicode MS"/>
                <a:ea typeface="JetBrains Mono"/>
              </a:rPr>
              <a:t>result[i][</a:t>
            </a:r>
            <a:r>
              <a:rPr kumimoji="0" lang="zh-CN" altLang="zh-CN" sz="1100" b="0" i="0" u="none" strike="noStrike" cap="none" normalizeH="0" baseline="0">
                <a:ln>
                  <a:noFill/>
                </a:ln>
                <a:solidFill>
                  <a:srgbClr val="6AAB73"/>
                </a:solidFill>
                <a:effectLst/>
                <a:latin typeface="Arial Unicode MS"/>
                <a:ea typeface="JetBrains Mono"/>
              </a:rPr>
              <a:t>'dep'</a:t>
            </a:r>
            <a:r>
              <a:rPr kumimoji="0" lang="zh-CN" altLang="zh-CN" sz="1100" b="0" i="0" u="none" strike="noStrike" cap="none" normalizeH="0" baseline="0">
                <a:ln>
                  <a:noFill/>
                </a:ln>
                <a:solidFill>
                  <a:srgbClr val="BCBEC4"/>
                </a:solidFill>
                <a:effectLst/>
                <a:latin typeface="Arial Unicode MS"/>
                <a:ea typeface="JetBrains Mono"/>
              </a:rPr>
              <a:t>].split(</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temp.append(</a:t>
            </a:r>
            <a:r>
              <a:rPr kumimoji="0" lang="zh-CN" altLang="zh-CN" sz="1100" b="0" i="0" u="none" strike="noStrike" cap="none" normalizeH="0" baseline="0">
                <a:ln>
                  <a:noFill/>
                </a:ln>
                <a:solidFill>
                  <a:srgbClr val="8888C6"/>
                </a:solidFill>
                <a:effectLst/>
                <a:latin typeface="Arial Unicode MS"/>
                <a:ea typeface="JetBrains Mono"/>
              </a:rPr>
              <a:t>int</a:t>
            </a:r>
            <a:r>
              <a:rPr kumimoji="0" lang="zh-CN" altLang="zh-CN" sz="1100" b="0" i="0" u="none" strike="noStrike" cap="none" normalizeH="0" baseline="0">
                <a:ln>
                  <a:noFill/>
                </a:ln>
                <a:solidFill>
                  <a:srgbClr val="BCBEC4"/>
                </a:solidFill>
                <a:effectLst/>
                <a:latin typeface="Arial Unicode MS"/>
                <a:ea typeface="JetBrains Mono"/>
              </a:rPr>
              <a:t>(ele))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result[i][</a:t>
            </a:r>
            <a:r>
              <a:rPr kumimoji="0" lang="zh-CN" altLang="zh-CN" sz="1100" b="0" i="0" u="none" strike="noStrike" cap="none" normalizeH="0" baseline="0">
                <a:ln>
                  <a:noFill/>
                </a:ln>
                <a:solidFill>
                  <a:srgbClr val="6AAB73"/>
                </a:solidFill>
                <a:effectLst/>
                <a:latin typeface="Arial Unicode MS"/>
                <a:ea typeface="JetBrains Mono"/>
              </a:rPr>
              <a:t>'dep'</a:t>
            </a:r>
            <a:r>
              <a:rPr kumimoji="0" lang="zh-CN" altLang="zh-CN" sz="1100" b="0" i="0" u="none" strike="noStrike" cap="none" normalizeH="0" baseline="0">
                <a:ln>
                  <a:noFill/>
                </a:ln>
                <a:solidFill>
                  <a:srgbClr val="BCBEC4"/>
                </a:solidFill>
                <a:effectLst/>
                <a:latin typeface="Arial Unicode MS"/>
                <a:ea typeface="JetBrains Mono"/>
              </a:rPr>
              <a:t>] = temp</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elif </a:t>
            </a:r>
            <a:r>
              <a:rPr kumimoji="0" lang="zh-CN" altLang="zh-CN" sz="1100" b="0" i="0" u="none" strike="noStrike" cap="none" normalizeH="0" baseline="0">
                <a:ln>
                  <a:noFill/>
                </a:ln>
                <a:solidFill>
                  <a:srgbClr val="8888C6"/>
                </a:solidFill>
                <a:effectLst/>
                <a:latin typeface="Arial Unicode MS"/>
                <a:ea typeface="JetBrains Mono"/>
              </a:rPr>
              <a:t>isinstance</a:t>
            </a:r>
            <a:r>
              <a:rPr kumimoji="0" lang="zh-CN" altLang="zh-CN" sz="1100" b="0" i="0" u="none" strike="noStrike" cap="none" normalizeH="0" baseline="0">
                <a:ln>
                  <a:noFill/>
                </a:ln>
                <a:solidFill>
                  <a:srgbClr val="BCBEC4"/>
                </a:solidFill>
                <a:effectLst/>
                <a:latin typeface="Arial Unicode MS"/>
                <a:ea typeface="JetBrains Mono"/>
              </a:rPr>
              <a:t>(result[i][</a:t>
            </a:r>
            <a:r>
              <a:rPr kumimoji="0" lang="zh-CN" altLang="zh-CN" sz="1100" b="0" i="0" u="none" strike="noStrike" cap="none" normalizeH="0" baseline="0">
                <a:ln>
                  <a:noFill/>
                </a:ln>
                <a:solidFill>
                  <a:srgbClr val="6AAB73"/>
                </a:solidFill>
                <a:effectLst/>
                <a:latin typeface="Arial Unicode MS"/>
                <a:ea typeface="JetBrains Mono"/>
              </a:rPr>
              <a:t>'dep'</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8888C6"/>
                </a:solidFill>
                <a:effectLst/>
                <a:latin typeface="Arial Unicode MS"/>
                <a:ea typeface="JetBrains Mono"/>
              </a:rPr>
              <a:t>int</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result[i][</a:t>
            </a:r>
            <a:r>
              <a:rPr kumimoji="0" lang="zh-CN" altLang="zh-CN" sz="1100" b="0" i="0" u="none" strike="noStrike" cap="none" normalizeH="0" baseline="0">
                <a:ln>
                  <a:noFill/>
                </a:ln>
                <a:solidFill>
                  <a:srgbClr val="6AAB73"/>
                </a:solidFill>
                <a:effectLst/>
                <a:latin typeface="Arial Unicode MS"/>
                <a:ea typeface="JetBrains Mono"/>
              </a:rPr>
              <a:t>'dep'</a:t>
            </a:r>
            <a:r>
              <a:rPr kumimoji="0" lang="zh-CN" altLang="zh-CN" sz="1100" b="0" i="0" u="none" strike="noStrike" cap="none" normalizeH="0" baseline="0">
                <a:ln>
                  <a:noFill/>
                </a:ln>
                <a:solidFill>
                  <a:srgbClr val="BCBEC4"/>
                </a:solidFill>
                <a:effectLst/>
                <a:latin typeface="Arial Unicode MS"/>
                <a:ea typeface="JetBrains Mono"/>
              </a:rPr>
              <a:t>] = [result[i][</a:t>
            </a:r>
            <a:r>
              <a:rPr kumimoji="0" lang="zh-CN" altLang="zh-CN" sz="1100" b="0" i="0" u="none" strike="noStrike" cap="none" normalizeH="0" baseline="0">
                <a:ln>
                  <a:noFill/>
                </a:ln>
                <a:solidFill>
                  <a:srgbClr val="6AAB73"/>
                </a:solidFill>
                <a:effectLst/>
                <a:latin typeface="Arial Unicode MS"/>
                <a:ea typeface="JetBrains Mono"/>
              </a:rPr>
              <a:t>'dep'</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elif </a:t>
            </a:r>
            <a:r>
              <a:rPr kumimoji="0" lang="zh-CN" altLang="zh-CN" sz="1100" b="0" i="0" u="none" strike="noStrike" cap="none" normalizeH="0" baseline="0">
                <a:ln>
                  <a:noFill/>
                </a:ln>
                <a:solidFill>
                  <a:srgbClr val="8888C6"/>
                </a:solidFill>
                <a:effectLst/>
                <a:latin typeface="Arial Unicode MS"/>
                <a:ea typeface="JetBrains Mono"/>
              </a:rPr>
              <a:t>isinstance</a:t>
            </a:r>
            <a:r>
              <a:rPr kumimoji="0" lang="zh-CN" altLang="zh-CN" sz="1100" b="0" i="0" u="none" strike="noStrike" cap="none" normalizeH="0" baseline="0">
                <a:ln>
                  <a:noFill/>
                </a:ln>
                <a:solidFill>
                  <a:srgbClr val="BCBEC4"/>
                </a:solidFill>
                <a:effectLst/>
                <a:latin typeface="Arial Unicode MS"/>
                <a:ea typeface="JetBrains Mono"/>
              </a:rPr>
              <a:t>(result[i][</a:t>
            </a:r>
            <a:r>
              <a:rPr kumimoji="0" lang="zh-CN" altLang="zh-CN" sz="1100" b="0" i="0" u="none" strike="noStrike" cap="none" normalizeH="0" baseline="0">
                <a:ln>
                  <a:noFill/>
                </a:ln>
                <a:solidFill>
                  <a:srgbClr val="6AAB73"/>
                </a:solidFill>
                <a:effectLst/>
                <a:latin typeface="Arial Unicode MS"/>
                <a:ea typeface="JetBrains Mono"/>
              </a:rPr>
              <a:t>'dep'</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8888C6"/>
                </a:solidFill>
                <a:effectLst/>
                <a:latin typeface="Arial Unicode MS"/>
                <a:ea typeface="JetBrains Mono"/>
              </a:rPr>
              <a:t>list</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temp = []</a:t>
            </a:r>
            <a:endParaRPr kumimoji="0" lang="zh-CN" altLang="zh-CN"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Arial" panose="020B0604020202020204" pitchFamily="34" charset="0"/>
            </a:endParaRPr>
          </a:p>
        </p:txBody>
      </p:sp>
      <p:sp>
        <p:nvSpPr>
          <p:cNvPr id="12" name="矩形: 圆角 11">
            <a:extLst>
              <a:ext uri="{FF2B5EF4-FFF2-40B4-BE49-F238E27FC236}">
                <a16:creationId xmlns:a16="http://schemas.microsoft.com/office/drawing/2014/main" id="{D6E48F7E-1D36-1E1C-8921-5CB1F361581D}"/>
              </a:ext>
            </a:extLst>
          </p:cNvPr>
          <p:cNvSpPr/>
          <p:nvPr/>
        </p:nvSpPr>
        <p:spPr>
          <a:xfrm>
            <a:off x="130629" y="141514"/>
            <a:ext cx="8458200" cy="468086"/>
          </a:xfrm>
          <a:prstGeom prst="roundRect">
            <a:avLst/>
          </a:prstGeom>
          <a:gradFill>
            <a:gsLst>
              <a:gs pos="100000">
                <a:schemeClr val="accent2"/>
              </a:gs>
              <a:gs pos="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83A5C41F-B593-5FA7-D076-F8EE92DA074F}"/>
              </a:ext>
            </a:extLst>
          </p:cNvPr>
          <p:cNvSpPr/>
          <p:nvPr/>
        </p:nvSpPr>
        <p:spPr>
          <a:xfrm>
            <a:off x="620487" y="141514"/>
            <a:ext cx="1676400" cy="457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88EC188-5C58-EB1B-07CF-E06BD633F000}"/>
              </a:ext>
            </a:extLst>
          </p:cNvPr>
          <p:cNvSpPr>
            <a:spLocks noGrp="1"/>
          </p:cNvSpPr>
          <p:nvPr>
            <p:ph type="title"/>
          </p:nvPr>
        </p:nvSpPr>
        <p:spPr>
          <a:xfrm>
            <a:off x="750389" y="141514"/>
            <a:ext cx="10800000" cy="391885"/>
          </a:xfrm>
        </p:spPr>
        <p:txBody>
          <a:bodyPr>
            <a:normAutofit fontScale="90000"/>
          </a:bodyPr>
          <a:lstStyle/>
          <a:p>
            <a:r>
              <a:rPr lang="zh-CN" altLang="en-US" sz="2800"/>
              <a:t>任务规划</a:t>
            </a:r>
            <a:endParaRPr lang="en-US" sz="2800"/>
          </a:p>
        </p:txBody>
      </p:sp>
      <p:sp>
        <p:nvSpPr>
          <p:cNvPr id="15" name="文本框 14">
            <a:extLst>
              <a:ext uri="{FF2B5EF4-FFF2-40B4-BE49-F238E27FC236}">
                <a16:creationId xmlns:a16="http://schemas.microsoft.com/office/drawing/2014/main" id="{1FCAB16F-88FB-0C2E-E91A-03607E978CED}"/>
              </a:ext>
            </a:extLst>
          </p:cNvPr>
          <p:cNvSpPr txBox="1"/>
          <p:nvPr/>
        </p:nvSpPr>
        <p:spPr>
          <a:xfrm>
            <a:off x="247105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工具检索</a:t>
            </a:r>
            <a:endParaRPr lang="en-US" sz="2500" b="1">
              <a:solidFill>
                <a:schemeClr val="tx2"/>
              </a:solidFill>
              <a:latin typeface="+mj-lt"/>
              <a:ea typeface="+mj-ea"/>
              <a:cs typeface="+mj-cs"/>
            </a:endParaRPr>
          </a:p>
        </p:txBody>
      </p:sp>
      <p:sp>
        <p:nvSpPr>
          <p:cNvPr id="17" name="文本框 16">
            <a:extLst>
              <a:ext uri="{FF2B5EF4-FFF2-40B4-BE49-F238E27FC236}">
                <a16:creationId xmlns:a16="http://schemas.microsoft.com/office/drawing/2014/main" id="{52152DD8-6B24-A9B9-B961-E61A84DEA770}"/>
              </a:ext>
            </a:extLst>
          </p:cNvPr>
          <p:cNvSpPr txBox="1"/>
          <p:nvPr/>
        </p:nvSpPr>
        <p:spPr>
          <a:xfrm>
            <a:off x="4484915"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工具选择</a:t>
            </a:r>
            <a:endParaRPr lang="en-US" sz="2500" b="1">
              <a:solidFill>
                <a:schemeClr val="tx2"/>
              </a:solidFill>
              <a:latin typeface="+mj-lt"/>
              <a:ea typeface="+mj-ea"/>
              <a:cs typeface="+mj-cs"/>
            </a:endParaRPr>
          </a:p>
        </p:txBody>
      </p:sp>
      <p:sp>
        <p:nvSpPr>
          <p:cNvPr id="19" name="文本框 18">
            <a:extLst>
              <a:ext uri="{FF2B5EF4-FFF2-40B4-BE49-F238E27FC236}">
                <a16:creationId xmlns:a16="http://schemas.microsoft.com/office/drawing/2014/main" id="{35A09841-BF62-5DFA-6875-AF1372A8E64F}"/>
              </a:ext>
            </a:extLst>
          </p:cNvPr>
          <p:cNvSpPr txBox="1"/>
          <p:nvPr/>
        </p:nvSpPr>
        <p:spPr>
          <a:xfrm>
            <a:off x="671648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工具执行</a:t>
            </a:r>
            <a:endParaRPr lang="en-US" sz="2500" b="1">
              <a:solidFill>
                <a:schemeClr val="tx2"/>
              </a:solidFill>
              <a:latin typeface="+mj-lt"/>
              <a:ea typeface="+mj-ea"/>
              <a:cs typeface="+mj-cs"/>
            </a:endParaRPr>
          </a:p>
        </p:txBody>
      </p:sp>
    </p:spTree>
    <p:extLst>
      <p:ext uri="{BB962C8B-B14F-4D97-AF65-F5344CB8AC3E}">
        <p14:creationId xmlns:p14="http://schemas.microsoft.com/office/powerpoint/2010/main" val="2940638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BD88219-60B8-8518-FC9E-F151EAA79406}"/>
              </a:ext>
            </a:extLst>
          </p:cNvPr>
          <p:cNvSpPr txBox="1"/>
          <p:nvPr/>
        </p:nvSpPr>
        <p:spPr>
          <a:xfrm>
            <a:off x="6193971" y="1718494"/>
            <a:ext cx="4016830" cy="1754326"/>
          </a:xfrm>
          <a:prstGeom prst="rect">
            <a:avLst/>
          </a:prstGeom>
          <a:noFill/>
        </p:spPr>
        <p:txBody>
          <a:bodyPr wrap="square">
            <a:spAutoFit/>
          </a:bodyPr>
          <a:lstStyle/>
          <a:p>
            <a:r>
              <a:rPr lang="zh-CN" altLang="zh-CN" sz="1800">
                <a:effectLst/>
                <a:ea typeface="Calibri" panose="020F0502020204030204" pitchFamily="34" charset="0"/>
              </a:rPr>
              <a:t>此处的重点是根据子任务和工具之间的相似性，将这些子任务与工具清单中的合适工具进行匹配。目的是选择与每个子任务具有最高相似度的前</a:t>
            </a:r>
            <a:r>
              <a:rPr lang="en-US" altLang="zh-CN" sz="1800">
                <a:effectLst/>
                <a:ea typeface="Calibri" panose="020F0502020204030204" pitchFamily="34" charset="0"/>
              </a:rPr>
              <a:t> K </a:t>
            </a:r>
            <a:r>
              <a:rPr lang="zh-CN" altLang="zh-CN" sz="1800">
                <a:effectLst/>
                <a:ea typeface="Calibri" panose="020F0502020204030204" pitchFamily="34" charset="0"/>
              </a:rPr>
              <a:t>工具 </a:t>
            </a:r>
            <a:r>
              <a:rPr lang="en-US" altLang="zh-CN" sz="1800">
                <a:effectLst/>
                <a:latin typeface="Cambria" panose="02040503050406030204" pitchFamily="18" charset="0"/>
                <a:ea typeface="Cambria" panose="02040503050406030204" pitchFamily="18" charset="0"/>
                <a:cs typeface="Cambria" panose="02040503050406030204" pitchFamily="18" charset="0"/>
              </a:rPr>
              <a:t>{</a:t>
            </a:r>
            <a:r>
              <a:rPr lang="en-US" altLang="zh-CN" sz="1800" i="1">
                <a:effectLst/>
                <a:latin typeface="Cambria" panose="02040503050406030204" pitchFamily="18" charset="0"/>
                <a:ea typeface="Cambria" panose="02040503050406030204" pitchFamily="18" charset="0"/>
                <a:cs typeface="Cambria" panose="02040503050406030204" pitchFamily="18" charset="0"/>
              </a:rPr>
              <a:t>a1</a:t>
            </a:r>
            <a:r>
              <a:rPr lang="zh-CN" altLang="zh-CN" sz="1800" i="1">
                <a:effectLst/>
                <a:ea typeface="Cambria" panose="02040503050406030204" pitchFamily="18" charset="0"/>
                <a:cs typeface="Cambria" panose="02040503050406030204" pitchFamily="18" charset="0"/>
              </a:rPr>
              <a:t>，</a:t>
            </a:r>
            <a:r>
              <a:rPr lang="en-US" altLang="zh-CN" sz="1800" i="1">
                <a:effectLst/>
                <a:ea typeface="Cambria" panose="02040503050406030204" pitchFamily="18" charset="0"/>
                <a:cs typeface="Cambria" panose="02040503050406030204" pitchFamily="18" charset="0"/>
              </a:rPr>
              <a:t>a2,...,aK</a:t>
            </a:r>
            <a:r>
              <a:rPr lang="en-US" altLang="zh-CN" sz="1800">
                <a:effectLst/>
                <a:latin typeface="Cambria" panose="02040503050406030204" pitchFamily="18" charset="0"/>
                <a:ea typeface="Cambria" panose="02040503050406030204" pitchFamily="18" charset="0"/>
                <a:cs typeface="Cambria" panose="02040503050406030204" pitchFamily="18" charset="0"/>
              </a:rPr>
              <a:t>}</a:t>
            </a:r>
            <a:r>
              <a:rPr lang="zh-CN" altLang="zh-CN" sz="1800">
                <a:effectLst/>
                <a:ea typeface="Calibri" panose="020F0502020204030204" pitchFamily="34" charset="0"/>
              </a:rPr>
              <a:t>，为每个子任务形成一组候选工具。</a:t>
            </a:r>
            <a:endParaRPr lang="en-US"/>
          </a:p>
        </p:txBody>
      </p:sp>
      <p:sp>
        <p:nvSpPr>
          <p:cNvPr id="17" name="矩形: 圆角 16">
            <a:extLst>
              <a:ext uri="{FF2B5EF4-FFF2-40B4-BE49-F238E27FC236}">
                <a16:creationId xmlns:a16="http://schemas.microsoft.com/office/drawing/2014/main" id="{BCCF6B1F-A910-0A89-0DB2-02EBF7C107E8}"/>
              </a:ext>
            </a:extLst>
          </p:cNvPr>
          <p:cNvSpPr/>
          <p:nvPr/>
        </p:nvSpPr>
        <p:spPr>
          <a:xfrm>
            <a:off x="130629" y="141514"/>
            <a:ext cx="8458200" cy="468086"/>
          </a:xfrm>
          <a:prstGeom prst="roundRect">
            <a:avLst/>
          </a:prstGeom>
          <a:gradFill>
            <a:gsLst>
              <a:gs pos="100000">
                <a:schemeClr val="accent2"/>
              </a:gs>
              <a:gs pos="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F1F3060C-CC6C-DF8D-B7A9-C28D6C78192A}"/>
              </a:ext>
            </a:extLst>
          </p:cNvPr>
          <p:cNvSpPr/>
          <p:nvPr/>
        </p:nvSpPr>
        <p:spPr>
          <a:xfrm>
            <a:off x="2329544" y="119743"/>
            <a:ext cx="1676400" cy="457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标题 1">
            <a:extLst>
              <a:ext uri="{FF2B5EF4-FFF2-40B4-BE49-F238E27FC236}">
                <a16:creationId xmlns:a16="http://schemas.microsoft.com/office/drawing/2014/main" id="{F6EA5A68-9BFF-F8B4-8A06-D73AD0437026}"/>
              </a:ext>
            </a:extLst>
          </p:cNvPr>
          <p:cNvSpPr>
            <a:spLocks noGrp="1"/>
          </p:cNvSpPr>
          <p:nvPr>
            <p:ph type="title"/>
          </p:nvPr>
        </p:nvSpPr>
        <p:spPr>
          <a:xfrm>
            <a:off x="750389" y="141514"/>
            <a:ext cx="10800000" cy="391885"/>
          </a:xfrm>
        </p:spPr>
        <p:txBody>
          <a:bodyPr>
            <a:normAutofit fontScale="90000"/>
          </a:bodyPr>
          <a:lstStyle/>
          <a:p>
            <a:r>
              <a:rPr lang="zh-CN" altLang="en-US" sz="2800"/>
              <a:t>任务规划</a:t>
            </a:r>
            <a:endParaRPr lang="en-US" sz="2800"/>
          </a:p>
        </p:txBody>
      </p:sp>
      <p:sp>
        <p:nvSpPr>
          <p:cNvPr id="20" name="文本框 19">
            <a:extLst>
              <a:ext uri="{FF2B5EF4-FFF2-40B4-BE49-F238E27FC236}">
                <a16:creationId xmlns:a16="http://schemas.microsoft.com/office/drawing/2014/main" id="{EC11E1B6-A380-9803-A214-5A6D27536979}"/>
              </a:ext>
            </a:extLst>
          </p:cNvPr>
          <p:cNvSpPr txBox="1"/>
          <p:nvPr/>
        </p:nvSpPr>
        <p:spPr>
          <a:xfrm>
            <a:off x="247105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工具检索</a:t>
            </a:r>
            <a:endParaRPr lang="en-US" sz="2500" b="1">
              <a:solidFill>
                <a:schemeClr val="tx2"/>
              </a:solidFill>
              <a:latin typeface="+mj-lt"/>
              <a:ea typeface="+mj-ea"/>
              <a:cs typeface="+mj-cs"/>
            </a:endParaRPr>
          </a:p>
        </p:txBody>
      </p:sp>
      <p:sp>
        <p:nvSpPr>
          <p:cNvPr id="21" name="文本框 20">
            <a:extLst>
              <a:ext uri="{FF2B5EF4-FFF2-40B4-BE49-F238E27FC236}">
                <a16:creationId xmlns:a16="http://schemas.microsoft.com/office/drawing/2014/main" id="{9858DD5A-9F29-0955-69F6-B8C862010246}"/>
              </a:ext>
            </a:extLst>
          </p:cNvPr>
          <p:cNvSpPr txBox="1"/>
          <p:nvPr/>
        </p:nvSpPr>
        <p:spPr>
          <a:xfrm>
            <a:off x="4484915"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工具选择</a:t>
            </a:r>
            <a:endParaRPr lang="en-US" sz="2500" b="1">
              <a:solidFill>
                <a:schemeClr val="tx2"/>
              </a:solidFill>
              <a:latin typeface="+mj-lt"/>
              <a:ea typeface="+mj-ea"/>
              <a:cs typeface="+mj-cs"/>
            </a:endParaRPr>
          </a:p>
        </p:txBody>
      </p:sp>
      <p:sp>
        <p:nvSpPr>
          <p:cNvPr id="22" name="文本框 21">
            <a:extLst>
              <a:ext uri="{FF2B5EF4-FFF2-40B4-BE49-F238E27FC236}">
                <a16:creationId xmlns:a16="http://schemas.microsoft.com/office/drawing/2014/main" id="{BF6FA2E4-4FFD-6BA4-DDDB-8737AEFE288D}"/>
              </a:ext>
            </a:extLst>
          </p:cNvPr>
          <p:cNvSpPr txBox="1"/>
          <p:nvPr/>
        </p:nvSpPr>
        <p:spPr>
          <a:xfrm>
            <a:off x="671648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工具执行</a:t>
            </a:r>
            <a:endParaRPr lang="en-US" sz="2500" b="1">
              <a:solidFill>
                <a:schemeClr val="tx2"/>
              </a:solidFill>
              <a:latin typeface="+mj-lt"/>
              <a:ea typeface="+mj-ea"/>
              <a:cs typeface="+mj-cs"/>
            </a:endParaRPr>
          </a:p>
        </p:txBody>
      </p:sp>
      <p:sp>
        <p:nvSpPr>
          <p:cNvPr id="23" name="Rectangle 4">
            <a:extLst>
              <a:ext uri="{FF2B5EF4-FFF2-40B4-BE49-F238E27FC236}">
                <a16:creationId xmlns:a16="http://schemas.microsoft.com/office/drawing/2014/main" id="{A0D2CAE6-FC2B-F796-B4B6-65C9F1F210E8}"/>
              </a:ext>
            </a:extLst>
          </p:cNvPr>
          <p:cNvSpPr>
            <a:spLocks noChangeArrowheads="1"/>
          </p:cNvSpPr>
          <p:nvPr/>
        </p:nvSpPr>
        <p:spPr bwMode="auto">
          <a:xfrm>
            <a:off x="718459" y="1014895"/>
            <a:ext cx="4724400"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zh-CN" altLang="zh-CN" sz="1100" b="0" i="0" u="none" strike="noStrike" cap="none" normalizeH="0" baseline="0">
                <a:ln>
                  <a:noFill/>
                </a:ln>
                <a:solidFill>
                  <a:srgbClr val="7A7E85"/>
                </a:solidFill>
                <a:effectLst/>
                <a:latin typeface="Arial Unicode MS"/>
                <a:ea typeface="JetBrains Mono"/>
              </a:rPr>
              <a:t>#</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用户的提出问题，然后根据提供的工具字典</a:t>
            </a:r>
            <a:r>
              <a:rPr kumimoji="0" lang="zh-CN" altLang="zh-CN" sz="1100" b="0" i="0" u="none" strike="noStrike" cap="none" normalizeH="0" baseline="0">
                <a:ln>
                  <a:noFill/>
                </a:ln>
                <a:solidFill>
                  <a:srgbClr val="7A7E85"/>
                </a:solidFill>
                <a:effectLst/>
                <a:latin typeface="Arial Unicode MS"/>
                <a:ea typeface="JetBrains Mono"/>
              </a:rPr>
              <a:t> Tool_dic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和已使用的工具列表</a:t>
            </a:r>
            <a:r>
              <a:rPr kumimoji="0" lang="zh-CN" altLang="zh-CN" sz="1100" b="0" i="0" u="none" strike="noStrike" cap="none" normalizeH="0" baseline="0">
                <a:ln>
                  <a:noFill/>
                </a:ln>
                <a:solidFill>
                  <a:srgbClr val="7A7E85"/>
                </a:solidFill>
                <a:effectLst/>
                <a:latin typeface="Arial Unicode MS"/>
                <a:ea typeface="JetBrains Mono"/>
              </a:rPr>
              <a:t> tool_used</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，选择一个合适的工具来解决问题</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CF8E6D"/>
                </a:solidFill>
                <a:effectLst/>
                <a:latin typeface="Arial Unicode MS"/>
                <a:ea typeface="JetBrains Mono"/>
              </a:rPr>
              <a:t>def </a:t>
            </a:r>
            <a:r>
              <a:rPr kumimoji="0" lang="zh-CN" altLang="zh-CN" sz="1100" b="0" i="0" u="none" strike="noStrike" cap="none" normalizeH="0" baseline="0">
                <a:ln>
                  <a:noFill/>
                </a:ln>
                <a:solidFill>
                  <a:srgbClr val="56A8F5"/>
                </a:solidFill>
                <a:effectLst/>
                <a:latin typeface="Arial Unicode MS"/>
                <a:ea typeface="JetBrains Mono"/>
              </a:rPr>
              <a:t>choose_tool</a:t>
            </a:r>
            <a:r>
              <a:rPr kumimoji="0" lang="zh-CN" altLang="zh-CN" sz="1100" b="0" i="0" u="none" strike="noStrike" cap="none" normalizeH="0" baseline="0">
                <a:ln>
                  <a:noFill/>
                </a:ln>
                <a:solidFill>
                  <a:srgbClr val="BCBEC4"/>
                </a:solidFill>
                <a:effectLst/>
                <a:latin typeface="Arial Unicode MS"/>
                <a:ea typeface="JetBrains Mono"/>
              </a:rPr>
              <a:t>(question, Tool_dic, tool_used, model_name):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初始化一个与</a:t>
            </a:r>
            <a:r>
              <a:rPr kumimoji="0" lang="zh-CN" altLang="zh-CN" sz="1100" b="0" i="0" u="none" strike="noStrike" cap="none" normalizeH="0" baseline="0">
                <a:ln>
                  <a:noFill/>
                </a:ln>
                <a:solidFill>
                  <a:srgbClr val="7A7E85"/>
                </a:solidFill>
                <a:effectLst/>
                <a:latin typeface="Arial Unicode MS"/>
                <a:ea typeface="JetBrains Mono"/>
              </a:rPr>
              <a:t>OpenAI</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聊天模型进行交互的实例</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chat = ChatOpenAI(</a:t>
            </a:r>
            <a:r>
              <a:rPr kumimoji="0" lang="zh-CN" altLang="zh-CN" sz="1100" b="0" i="0" u="none" strike="noStrike" cap="none" normalizeH="0" baseline="0">
                <a:ln>
                  <a:noFill/>
                </a:ln>
                <a:solidFill>
                  <a:srgbClr val="AA4926"/>
                </a:solidFill>
                <a:effectLst/>
                <a:latin typeface="Arial Unicode MS"/>
                <a:ea typeface="JetBrains Mono"/>
              </a:rPr>
              <a:t>model_name</a:t>
            </a:r>
            <a:r>
              <a:rPr kumimoji="0" lang="zh-CN" altLang="zh-CN" sz="1100" b="0" i="0" u="none" strike="noStrike" cap="none" normalizeH="0" baseline="0">
                <a:ln>
                  <a:noFill/>
                </a:ln>
                <a:solidFill>
                  <a:srgbClr val="BCBEC4"/>
                </a:solidFill>
                <a:effectLst/>
                <a:latin typeface="Arial Unicode MS"/>
                <a:ea typeface="JetBrains Mono"/>
              </a:rPr>
              <a:t>=model_name)</a:t>
            </a:r>
            <a:endParaRPr kumimoji="0" lang="en-US" altLang="zh-CN" sz="1100" b="0" i="0" u="none" strike="noStrike" cap="none" normalizeH="0" baseline="0">
              <a:ln>
                <a:noFill/>
              </a:ln>
              <a:solidFill>
                <a:srgbClr val="CF8E6D"/>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CF8E6D"/>
                </a:solidFill>
                <a:effectLst/>
                <a:latin typeface="Arial Unicode MS"/>
                <a:ea typeface="JetBrains Mono"/>
              </a:rPr>
              <a:t>try</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运行聊天链，向模型提供问题和可选的工具列表</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result = chain.run(</a:t>
            </a:r>
            <a:r>
              <a:rPr kumimoji="0" lang="zh-CN" altLang="zh-CN" sz="1100" b="0" i="0" u="none" strike="noStrike" cap="none" normalizeH="0" baseline="0">
                <a:ln>
                  <a:noFill/>
                </a:ln>
                <a:solidFill>
                  <a:srgbClr val="AA4926"/>
                </a:solidFill>
                <a:effectLst/>
                <a:latin typeface="Arial Unicode MS"/>
                <a:ea typeface="JetBrains Mono"/>
              </a:rPr>
              <a:t>question</a:t>
            </a:r>
            <a:r>
              <a:rPr kumimoji="0" lang="zh-CN" altLang="zh-CN" sz="1100" b="0" i="0" u="none" strike="noStrike" cap="none" normalizeH="0" baseline="0">
                <a:ln>
                  <a:noFill/>
                </a:ln>
                <a:solidFill>
                  <a:srgbClr val="BCBEC4"/>
                </a:solidFill>
                <a:effectLst/>
                <a:latin typeface="Arial Unicode MS"/>
                <a:ea typeface="JetBrains Mono"/>
              </a:rPr>
              <a:t>=question,</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AA4926"/>
                </a:solidFill>
                <a:effectLst/>
                <a:latin typeface="Arial Unicode MS"/>
                <a:ea typeface="JetBrains Mono"/>
              </a:rPr>
              <a:t>Too_list</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CF8E6D"/>
                </a:solidFill>
                <a:effectLst/>
                <a:latin typeface="Arial Unicode MS"/>
                <a:ea typeface="JetBrains Mono"/>
              </a:rPr>
              <a:t>\n</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.join(Tool_list))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clean_answer = </a:t>
            </a:r>
            <a:r>
              <a:rPr kumimoji="0" lang="zh-CN" altLang="zh-CN" sz="1100" b="0" i="0" u="none" strike="noStrike" cap="none" normalizeH="0" baseline="0">
                <a:ln>
                  <a:noFill/>
                </a:ln>
                <a:solidFill>
                  <a:srgbClr val="8888C6"/>
                </a:solidFill>
                <a:effectLst/>
                <a:latin typeface="Arial Unicode MS"/>
                <a:ea typeface="JetBrains Mono"/>
              </a:rPr>
              <a:t>eval</a:t>
            </a:r>
            <a:r>
              <a:rPr kumimoji="0" lang="zh-CN" altLang="zh-CN" sz="1100" b="0" i="0" u="none" strike="noStrike" cap="none" normalizeH="0" baseline="0">
                <a:ln>
                  <a:noFill/>
                </a:ln>
                <a:solidFill>
                  <a:srgbClr val="BCBEC4"/>
                </a:solidFill>
                <a:effectLst/>
                <a:latin typeface="Arial Unicode MS"/>
                <a:ea typeface="JetBrains Mono"/>
              </a:rPr>
              <a:t>(result.split(</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CF8E6D"/>
                </a:solidFill>
                <a:effectLst/>
                <a:latin typeface="Arial Unicode MS"/>
                <a:ea typeface="JetBrains Mono"/>
              </a:rPr>
              <a:t>\n\n</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2AACB8"/>
                </a:solidFill>
                <a:effectLst/>
                <a:latin typeface="Arial Unicode MS"/>
                <a:ea typeface="JetBrains Mono"/>
              </a:rPr>
              <a:t>1</a:t>
            </a:r>
            <a:r>
              <a:rPr kumimoji="0" lang="zh-CN" altLang="zh-CN" sz="1100" b="0" i="0" u="none" strike="noStrike" cap="none" normalizeH="0" baseline="0">
                <a:ln>
                  <a:noFill/>
                </a:ln>
                <a:solidFill>
                  <a:srgbClr val="BCBEC4"/>
                </a:solidFill>
                <a:effectLst/>
                <a:latin typeface="Arial Unicode MS"/>
                <a:ea typeface="JetBrains Mono"/>
              </a:rPr>
              <a:t>].strip())</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break</a:t>
            </a:r>
            <a:endParaRPr kumimoji="0" lang="zh-CN" altLang="zh-CN" sz="1100" b="0" i="0" u="none" strike="noStrike" cap="none" normalizeH="0" baseline="0">
              <a:ln>
                <a:noFill/>
              </a:ln>
              <a:solidFill>
                <a:schemeClr val="tx1"/>
              </a:solidFill>
              <a:effectLst/>
              <a:latin typeface="Arial" panose="020B0604020202020204" pitchFamily="34" charset="0"/>
            </a:endParaRPr>
          </a:p>
        </p:txBody>
      </p:sp>
      <p:sp>
        <p:nvSpPr>
          <p:cNvPr id="25" name="Rectangle 6">
            <a:extLst>
              <a:ext uri="{FF2B5EF4-FFF2-40B4-BE49-F238E27FC236}">
                <a16:creationId xmlns:a16="http://schemas.microsoft.com/office/drawing/2014/main" id="{0D59A740-8547-EC9B-A9A3-39EAE73FC407}"/>
              </a:ext>
            </a:extLst>
          </p:cNvPr>
          <p:cNvSpPr>
            <a:spLocks noChangeArrowheads="1"/>
          </p:cNvSpPr>
          <p:nvPr/>
        </p:nvSpPr>
        <p:spPr bwMode="auto">
          <a:xfrm>
            <a:off x="718457" y="2964787"/>
            <a:ext cx="4735286" cy="280076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CF8E6D"/>
                </a:solidFill>
                <a:effectLst/>
                <a:latin typeface="Arial Unicode MS"/>
                <a:ea typeface="JetBrains Mono"/>
              </a:rPr>
              <a:t>def </a:t>
            </a:r>
            <a:r>
              <a:rPr kumimoji="0" lang="zh-CN" altLang="zh-CN" sz="1100" b="0" i="0" u="none" strike="noStrike" cap="none" normalizeH="0" baseline="0">
                <a:ln>
                  <a:noFill/>
                </a:ln>
                <a:solidFill>
                  <a:srgbClr val="56A8F5"/>
                </a:solidFill>
                <a:effectLst/>
                <a:latin typeface="Arial Unicode MS"/>
                <a:ea typeface="JetBrains Mono"/>
              </a:rPr>
              <a:t>retrieval</a:t>
            </a:r>
            <a:r>
              <a:rPr kumimoji="0" lang="zh-CN" altLang="zh-CN" sz="1100" b="0" i="0" u="none" strike="noStrike" cap="none" normalizeH="0" baseline="0">
                <a:ln>
                  <a:noFill/>
                </a:ln>
                <a:solidFill>
                  <a:srgbClr val="BCBEC4"/>
                </a:solidFill>
                <a:effectLst/>
                <a:latin typeface="Arial Unicode MS"/>
                <a:ea typeface="JetBrains Mono"/>
              </a:rPr>
              <a:t>(question, Tool_dic, dataset, tool_used, ind, model_name, index, previous_log=</a:t>
            </a:r>
            <a:r>
              <a:rPr kumimoji="0" lang="zh-CN" altLang="zh-CN" sz="1100" b="0" i="0" u="none" strike="noStrike" cap="none" normalizeH="0" baseline="0">
                <a:ln>
                  <a:noFill/>
                </a:ln>
                <a:solidFill>
                  <a:srgbClr val="CF8E6D"/>
                </a:solidFill>
                <a:effectLst/>
                <a:latin typeface="Arial Unicode MS"/>
                <a:ea typeface="JetBrains Mono"/>
              </a:rPr>
              <a:t>None</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选择适合问题的工具</a:t>
            </a:r>
            <a:r>
              <a:rPr kumimoji="0" lang="zh-CN" altLang="zh-CN" sz="1100" b="0" i="0" u="none" strike="noStrike" cap="none" normalizeH="0" baseline="0">
                <a:ln>
                  <a:noFill/>
                </a:ln>
                <a:solidFill>
                  <a:srgbClr val="7A7E85"/>
                </a:solidFill>
                <a:effectLst/>
                <a:latin typeface="Arial Unicode MS"/>
                <a:ea typeface="JetBrains Mono"/>
              </a:rPr>
              <a:t>ID</a:t>
            </a:r>
            <a:br>
              <a:rPr kumimoji="0" lang="zh-CN" altLang="zh-CN" sz="1100" b="0" i="0" u="none" strike="noStrike" cap="none" normalizeH="0" baseline="0">
                <a:ln>
                  <a:noFill/>
                </a:ln>
                <a:solidFill>
                  <a:srgbClr val="7A7E85"/>
                </a:solidFill>
                <a:effectLst/>
                <a:latin typeface="Arial Unicode MS"/>
                <a:ea typeface="JetBrains Mono"/>
              </a:rPr>
            </a:b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BCBEC4"/>
                </a:solidFill>
                <a:effectLst/>
                <a:latin typeface="Arial Unicode MS"/>
                <a:ea typeface="JetBrains Mono"/>
              </a:rPr>
              <a:t>tool_id = choose_tool(question, Tool_dic, tool_used, model_name)</a:t>
            </a:r>
            <a:endParaRPr kumimoji="0" lang="en-US" altLang="zh-CN" sz="1100" b="0" i="0" u="none" strike="noStrike" cap="none" normalizeH="0" baseline="0">
              <a:ln>
                <a:noFill/>
              </a:ln>
              <a:solidFill>
                <a:srgbClr val="BCBEC4"/>
              </a:solidFill>
              <a:effectLst/>
              <a:latin typeface="Arial Unicode MS"/>
              <a:ea typeface="JetBrains Mono"/>
            </a:endParaRPr>
          </a:p>
          <a:p>
            <a:pPr eaLnBrk="0" fontAlgn="base" hangingPunct="0">
              <a:spcBef>
                <a:spcPct val="0"/>
              </a:spcBef>
              <a:spcAft>
                <a:spcPct val="0"/>
              </a:spcAft>
            </a:pPr>
            <a:r>
              <a:rPr kumimoji="0" lang="zh-CN" altLang="zh-CN" sz="1100" b="0" i="0" u="none" strike="noStrike" cap="none" normalizeH="0" baseline="0">
                <a:ln>
                  <a:noFill/>
                </a:ln>
                <a:solidFill>
                  <a:srgbClr val="CF8E6D"/>
                </a:solidFill>
                <a:effectLst/>
                <a:latin typeface="Arial Unicode MS"/>
                <a:ea typeface="JetBrains Mono"/>
              </a:rPr>
              <a:t>if </a:t>
            </a:r>
            <a:r>
              <a:rPr kumimoji="0" lang="zh-CN" altLang="zh-CN" sz="1100" b="0" i="0" u="none" strike="noStrike" cap="none" normalizeH="0" baseline="0">
                <a:ln>
                  <a:noFill/>
                </a:ln>
                <a:solidFill>
                  <a:srgbClr val="BCBEC4"/>
                </a:solidFill>
                <a:effectLst/>
                <a:latin typeface="Arial Unicode MS"/>
                <a:ea typeface="JetBrains Mono"/>
              </a:rPr>
              <a:t>tool_id == -</a:t>
            </a:r>
            <a:r>
              <a:rPr kumimoji="0" lang="zh-CN" altLang="zh-CN" sz="1100" b="0" i="0" u="none" strike="noStrike" cap="none" normalizeH="0" baseline="0">
                <a:ln>
                  <a:noFill/>
                </a:ln>
                <a:solidFill>
                  <a:srgbClr val="2AACB8"/>
                </a:solidFill>
                <a:effectLst/>
                <a:latin typeface="Arial Unicode MS"/>
                <a:ea typeface="JetBrains Mono"/>
              </a:rPr>
              <a:t>1</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return </a:t>
            </a:r>
            <a:r>
              <a:rPr kumimoji="0" lang="zh-CN" altLang="zh-CN" sz="1100" b="0" i="0" u="none" strike="noStrike" cap="none" normalizeH="0" baseline="0">
                <a:ln>
                  <a:noFill/>
                </a:ln>
                <a:solidFill>
                  <a:srgbClr val="BCBEC4"/>
                </a:solidFill>
                <a:effectLst/>
                <a:latin typeface="Arial Unicode MS"/>
                <a:ea typeface="JetBrains Mono"/>
              </a:rPr>
              <a:t>tool_id, </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a:t>
            </a:r>
            <a:br>
              <a:rPr kumimoji="0" lang="zh-CN" altLang="zh-CN" sz="1100" b="0" i="0" u="none" strike="noStrike" cap="none" normalizeH="0" baseline="0">
                <a:ln>
                  <a:noFill/>
                </a:ln>
                <a:solidFill>
                  <a:srgbClr val="6AAB73"/>
                </a:solidFill>
                <a:effectLst/>
                <a:latin typeface="Arial Unicode MS"/>
                <a:ea typeface="JetBrains Mono"/>
              </a:rPr>
            </a:b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根据工具</a:t>
            </a:r>
            <a:r>
              <a:rPr kumimoji="0" lang="zh-CN" altLang="zh-CN" sz="1100" b="0" i="0" u="none" strike="noStrike" cap="none" normalizeH="0" baseline="0">
                <a:ln>
                  <a:noFill/>
                </a:ln>
                <a:solidFill>
                  <a:srgbClr val="7A7E85"/>
                </a:solidFill>
                <a:effectLst/>
                <a:latin typeface="Arial Unicode MS"/>
                <a:ea typeface="JetBrains Mono"/>
              </a:rPr>
              <a:t>ID</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从数据集中获取工具的具体信息</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CF8E6D"/>
                </a:solidFill>
                <a:effectLst/>
                <a:latin typeface="Arial Unicode MS"/>
                <a:ea typeface="JetBrains Mono"/>
              </a:rPr>
              <a:t>if </a:t>
            </a:r>
            <a:r>
              <a:rPr kumimoji="0" lang="zh-CN" altLang="zh-CN" sz="1100" b="0" i="0" u="none" strike="noStrike" cap="none" normalizeH="0" baseline="0">
                <a:ln>
                  <a:noFill/>
                </a:ln>
                <a:solidFill>
                  <a:srgbClr val="8888C6"/>
                </a:solidFill>
                <a:effectLst/>
                <a:latin typeface="Arial Unicode MS"/>
                <a:ea typeface="JetBrains Mono"/>
              </a:rPr>
              <a:t>str</a:t>
            </a:r>
            <a:r>
              <a:rPr kumimoji="0" lang="zh-CN" altLang="zh-CN" sz="1100" b="0" i="0" u="none" strike="noStrike" cap="none" normalizeH="0" baseline="0">
                <a:ln>
                  <a:noFill/>
                </a:ln>
                <a:solidFill>
                  <a:srgbClr val="BCBEC4"/>
                </a:solidFill>
                <a:effectLst/>
                <a:latin typeface="Arial Unicode MS"/>
                <a:ea typeface="JetBrains Mono"/>
              </a:rPr>
              <a:t>(tool_id[</a:t>
            </a:r>
            <a:r>
              <a:rPr kumimoji="0" lang="zh-CN" altLang="zh-CN" sz="1100" b="0" i="0" u="none" strike="noStrike" cap="none" normalizeH="0" baseline="0">
                <a:ln>
                  <a:noFill/>
                </a:ln>
                <a:solidFill>
                  <a:srgbClr val="6AAB73"/>
                </a:solidFill>
                <a:effectLst/>
                <a:latin typeface="Arial Unicode MS"/>
                <a:ea typeface="JetBrains Mono"/>
              </a:rPr>
              <a:t>"ID"</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not in </a:t>
            </a:r>
            <a:r>
              <a:rPr kumimoji="0" lang="zh-CN" altLang="zh-CN" sz="1100" b="0" i="0" u="none" strike="noStrike" cap="none" normalizeH="0" baseline="0">
                <a:ln>
                  <a:noFill/>
                </a:ln>
                <a:solidFill>
                  <a:srgbClr val="BCBEC4"/>
                </a:solidFill>
                <a:effectLst/>
                <a:latin typeface="Arial Unicode MS"/>
                <a:ea typeface="JetBrains Mono"/>
              </a:rPr>
              <a:t>dataset: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return </a:t>
            </a:r>
            <a:r>
              <a:rPr kumimoji="0" lang="zh-CN" altLang="zh-CN" sz="1100" b="0" i="0" u="none" strike="noStrike" cap="none" normalizeH="0" baseline="0">
                <a:ln>
                  <a:noFill/>
                </a:ln>
                <a:solidFill>
                  <a:srgbClr val="BCBEC4"/>
                </a:solidFill>
                <a:effectLst/>
                <a:latin typeface="Arial Unicode MS"/>
                <a:ea typeface="JetBrains Mono"/>
              </a:rPr>
              <a:t>tool_id, </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a:t>
            </a:r>
            <a:br>
              <a:rPr kumimoji="0" lang="zh-CN" altLang="zh-CN" sz="1100" b="0" i="0" u="none" strike="noStrike" cap="none" normalizeH="0" baseline="0">
                <a:ln>
                  <a:noFill/>
                </a:ln>
                <a:solidFill>
                  <a:srgbClr val="6AAB73"/>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tool_instruction = dataset[</a:t>
            </a:r>
            <a:r>
              <a:rPr kumimoji="0" lang="zh-CN" altLang="zh-CN" sz="1100" b="0" i="0" u="none" strike="noStrike" cap="none" normalizeH="0" baseline="0">
                <a:ln>
                  <a:noFill/>
                </a:ln>
                <a:solidFill>
                  <a:srgbClr val="8888C6"/>
                </a:solidFill>
                <a:effectLst/>
                <a:latin typeface="Arial Unicode MS"/>
                <a:ea typeface="JetBrains Mono"/>
              </a:rPr>
              <a:t>str</a:t>
            </a:r>
            <a:r>
              <a:rPr kumimoji="0" lang="zh-CN" altLang="zh-CN" sz="1100" b="0" i="0" u="none" strike="noStrike" cap="none" normalizeH="0" baseline="0">
                <a:ln>
                  <a:noFill/>
                </a:ln>
                <a:solidFill>
                  <a:srgbClr val="BCBEC4"/>
                </a:solidFill>
                <a:effectLst/>
                <a:latin typeface="Arial Unicode MS"/>
                <a:ea typeface="JetBrains Mono"/>
              </a:rPr>
              <a:t>(tool_id[</a:t>
            </a:r>
            <a:r>
              <a:rPr kumimoji="0" lang="zh-CN" altLang="zh-CN" sz="1100" b="0" i="0" u="none" strike="noStrike" cap="none" normalizeH="0" baseline="0">
                <a:ln>
                  <a:noFill/>
                </a:ln>
                <a:solidFill>
                  <a:srgbClr val="6AAB73"/>
                </a:solidFill>
                <a:effectLst/>
                <a:latin typeface="Arial Unicode MS"/>
                <a:ea typeface="JetBrains Mono"/>
              </a:rPr>
              <a:t>"ID"</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获取</a:t>
            </a:r>
            <a:r>
              <a:rPr kumimoji="0" lang="zh-CN" altLang="zh-CN" sz="1100" b="0" i="0" u="none" strike="noStrike" cap="none" normalizeH="0" baseline="0">
                <a:ln>
                  <a:noFill/>
                </a:ln>
                <a:solidFill>
                  <a:srgbClr val="7A7E85"/>
                </a:solidFill>
                <a:effectLst/>
                <a:latin typeface="Arial Unicode MS"/>
                <a:ea typeface="JetBrains Mono"/>
              </a:rPr>
              <a:t>API</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工具描述和标准化名称</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BCBEC4"/>
                </a:solidFill>
                <a:effectLst/>
                <a:latin typeface="Arial Unicode MS"/>
                <a:ea typeface="JetBrains Mono"/>
              </a:rPr>
              <a:t>API_instruction = tool_instruction[</a:t>
            </a:r>
            <a:r>
              <a:rPr kumimoji="0" lang="zh-CN" altLang="zh-CN" sz="1100" b="0" i="0" u="none" strike="noStrike" cap="none" normalizeH="0" baseline="0">
                <a:ln>
                  <a:noFill/>
                </a:ln>
                <a:solidFill>
                  <a:srgbClr val="6AAB73"/>
                </a:solidFill>
                <a:effectLst/>
                <a:latin typeface="Arial Unicode MS"/>
                <a:ea typeface="JetBrains Mono"/>
              </a:rPr>
              <a:t>"tool_description"</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API_tool = tool_instruction[</a:t>
            </a:r>
            <a:r>
              <a:rPr kumimoji="0" lang="zh-CN" altLang="zh-CN" sz="1100" b="0" i="0" u="none" strike="noStrike" cap="none" normalizeH="0" baseline="0">
                <a:ln>
                  <a:noFill/>
                </a:ln>
                <a:solidFill>
                  <a:srgbClr val="6AAB73"/>
                </a:solidFill>
                <a:effectLst/>
                <a:latin typeface="Arial Unicode MS"/>
                <a:ea typeface="JetBrains Mono"/>
              </a:rPr>
              <a:t>"standardized_name"</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获取工具支持的</a:t>
            </a:r>
            <a:r>
              <a:rPr kumimoji="0" lang="zh-CN" altLang="zh-CN" sz="1100" b="0" i="0" u="none" strike="noStrike" cap="none" normalizeH="0" baseline="0">
                <a:ln>
                  <a:noFill/>
                </a:ln>
                <a:solidFill>
                  <a:srgbClr val="7A7E85"/>
                </a:solidFill>
                <a:effectLst/>
                <a:latin typeface="Arial Unicode MS"/>
                <a:ea typeface="JetBrains Mono"/>
              </a:rPr>
              <a:t>API</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列表</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BCBEC4"/>
                </a:solidFill>
                <a:effectLst/>
                <a:latin typeface="Arial Unicode MS"/>
                <a:ea typeface="JetBrains Mono"/>
              </a:rPr>
              <a:t>API_list = []</a:t>
            </a:r>
            <a:br>
              <a:rPr kumimoji="0" lang="zh-CN" altLang="zh-CN" sz="1100" b="0" i="0" u="none" strike="noStrike" cap="none" normalizeH="0" baseline="0">
                <a:ln>
                  <a:noFill/>
                </a:ln>
                <a:solidFill>
                  <a:srgbClr val="BCBEC4"/>
                </a:solidFill>
                <a:effectLst/>
                <a:latin typeface="Arial Unicode MS"/>
                <a:ea typeface="JetBrains Mono"/>
              </a:rPr>
            </a:br>
            <a:endParaRPr kumimoji="0" lang="zh-CN" altLang="zh-CN"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2991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custDataLst>
              <p:tags r:id="rId2"/>
            </p:custDataLst>
          </p:nvPr>
        </p:nvSpPr>
        <p:spPr>
          <a:xfrm>
            <a:off x="874713" y="2351276"/>
            <a:ext cx="5148000" cy="107772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cxnSp>
        <p:nvCxnSpPr>
          <p:cNvPr id="13" name="直接连接符 12"/>
          <p:cNvCxnSpPr/>
          <p:nvPr>
            <p:custDataLst>
              <p:tags r:id="rId3"/>
            </p:custDataLst>
          </p:nvPr>
        </p:nvCxnSpPr>
        <p:spPr>
          <a:xfrm rot="16200000">
            <a:off x="2019148" y="2890139"/>
            <a:ext cx="360000" cy="0"/>
          </a:xfrm>
          <a:prstGeom prst="line">
            <a:avLst/>
          </a:prstGeom>
          <a:ln w="25400" cap="rnd">
            <a:solidFill>
              <a:schemeClr val="accent1">
                <a:lumMod val="40000"/>
                <a:lumOff val="60000"/>
                <a:alpha val="80000"/>
              </a:schemeClr>
            </a:solidFill>
          </a:ln>
        </p:spPr>
        <p:style>
          <a:lnRef idx="1">
            <a:schemeClr val="accent1"/>
          </a:lnRef>
          <a:fillRef idx="0">
            <a:schemeClr val="accent1"/>
          </a:fillRef>
          <a:effectRef idx="0">
            <a:schemeClr val="accent1"/>
          </a:effectRef>
          <a:fontRef idx="minor">
            <a:schemeClr val="tx1"/>
          </a:fontRef>
        </p:style>
      </p:cxnSp>
      <p:sp>
        <p:nvSpPr>
          <p:cNvPr id="34" name="矩形: 圆角 33"/>
          <p:cNvSpPr/>
          <p:nvPr>
            <p:custDataLst>
              <p:tags r:id="rId4"/>
            </p:custDataLst>
          </p:nvPr>
        </p:nvSpPr>
        <p:spPr>
          <a:xfrm>
            <a:off x="874713" y="3581649"/>
            <a:ext cx="5148000" cy="107772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cxnSp>
        <p:nvCxnSpPr>
          <p:cNvPr id="36" name="直接连接符 35"/>
          <p:cNvCxnSpPr/>
          <p:nvPr>
            <p:custDataLst>
              <p:tags r:id="rId5"/>
            </p:custDataLst>
          </p:nvPr>
        </p:nvCxnSpPr>
        <p:spPr>
          <a:xfrm rot="16200000">
            <a:off x="2019148" y="4120511"/>
            <a:ext cx="360000" cy="0"/>
          </a:xfrm>
          <a:prstGeom prst="line">
            <a:avLst/>
          </a:prstGeom>
          <a:ln w="25400" cap="rnd">
            <a:solidFill>
              <a:schemeClr val="accent1">
                <a:lumMod val="40000"/>
                <a:lumOff val="60000"/>
                <a:alpha val="80000"/>
              </a:schemeClr>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custDataLst>
              <p:tags r:id="rId6"/>
            </p:custDataLst>
          </p:nvPr>
        </p:nvSpPr>
        <p:spPr>
          <a:xfrm>
            <a:off x="874713" y="4812023"/>
            <a:ext cx="5148000" cy="107772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cxnSp>
        <p:nvCxnSpPr>
          <p:cNvPr id="5" name="直接连接符 4"/>
          <p:cNvCxnSpPr/>
          <p:nvPr>
            <p:custDataLst>
              <p:tags r:id="rId7"/>
            </p:custDataLst>
          </p:nvPr>
        </p:nvCxnSpPr>
        <p:spPr>
          <a:xfrm rot="16200000">
            <a:off x="2019148" y="5350886"/>
            <a:ext cx="360000" cy="0"/>
          </a:xfrm>
          <a:prstGeom prst="line">
            <a:avLst/>
          </a:prstGeom>
          <a:ln w="25400" cap="rnd">
            <a:solidFill>
              <a:schemeClr val="accent1">
                <a:lumMod val="40000"/>
                <a:lumOff val="60000"/>
                <a:alpha val="80000"/>
              </a:schemeClr>
            </a:solidFill>
          </a:ln>
        </p:spPr>
        <p:style>
          <a:lnRef idx="1">
            <a:schemeClr val="accent1"/>
          </a:lnRef>
          <a:fillRef idx="0">
            <a:schemeClr val="accent1"/>
          </a:fillRef>
          <a:effectRef idx="0">
            <a:schemeClr val="accent1"/>
          </a:effectRef>
          <a:fontRef idx="minor">
            <a:schemeClr val="tx1"/>
          </a:fontRef>
        </p:style>
      </p:cxnSp>
      <p:sp>
        <p:nvSpPr>
          <p:cNvPr id="22" name="矩形: 圆角 21"/>
          <p:cNvSpPr/>
          <p:nvPr>
            <p:custDataLst>
              <p:tags r:id="rId8"/>
            </p:custDataLst>
          </p:nvPr>
        </p:nvSpPr>
        <p:spPr>
          <a:xfrm>
            <a:off x="6169289" y="2351276"/>
            <a:ext cx="5148000" cy="107772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cxnSp>
        <p:nvCxnSpPr>
          <p:cNvPr id="24" name="直接连接符 23"/>
          <p:cNvCxnSpPr/>
          <p:nvPr>
            <p:custDataLst>
              <p:tags r:id="rId9"/>
            </p:custDataLst>
          </p:nvPr>
        </p:nvCxnSpPr>
        <p:spPr>
          <a:xfrm rot="16200000">
            <a:off x="7313724" y="2890139"/>
            <a:ext cx="360000" cy="0"/>
          </a:xfrm>
          <a:prstGeom prst="line">
            <a:avLst/>
          </a:prstGeom>
          <a:ln w="25400" cap="rnd">
            <a:solidFill>
              <a:schemeClr val="accent1">
                <a:lumMod val="40000"/>
                <a:lumOff val="60000"/>
                <a:alpha val="80000"/>
              </a:schemeClr>
            </a:solidFill>
          </a:ln>
        </p:spPr>
        <p:style>
          <a:lnRef idx="1">
            <a:schemeClr val="accent1"/>
          </a:lnRef>
          <a:fillRef idx="0">
            <a:schemeClr val="accent1"/>
          </a:fillRef>
          <a:effectRef idx="0">
            <a:schemeClr val="accent1"/>
          </a:effectRef>
          <a:fontRef idx="minor">
            <a:schemeClr val="tx1"/>
          </a:fontRef>
        </p:style>
      </p:cxnSp>
      <p:sp>
        <p:nvSpPr>
          <p:cNvPr id="27" name="矩形: 圆角 26"/>
          <p:cNvSpPr/>
          <p:nvPr>
            <p:custDataLst>
              <p:tags r:id="rId10"/>
            </p:custDataLst>
          </p:nvPr>
        </p:nvSpPr>
        <p:spPr>
          <a:xfrm>
            <a:off x="6169289" y="3581649"/>
            <a:ext cx="5148000" cy="107772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cxnSp>
        <p:nvCxnSpPr>
          <p:cNvPr id="29" name="直接连接符 28"/>
          <p:cNvCxnSpPr/>
          <p:nvPr>
            <p:custDataLst>
              <p:tags r:id="rId11"/>
            </p:custDataLst>
          </p:nvPr>
        </p:nvCxnSpPr>
        <p:spPr>
          <a:xfrm rot="16200000">
            <a:off x="7313724" y="4120511"/>
            <a:ext cx="360000" cy="0"/>
          </a:xfrm>
          <a:prstGeom prst="line">
            <a:avLst/>
          </a:prstGeom>
          <a:ln w="25400" cap="rnd">
            <a:solidFill>
              <a:schemeClr val="accent1">
                <a:lumMod val="40000"/>
                <a:lumOff val="60000"/>
                <a:alpha val="80000"/>
              </a:schemeClr>
            </a:solidFill>
          </a:ln>
        </p:spPr>
        <p:style>
          <a:lnRef idx="1">
            <a:schemeClr val="accent1"/>
          </a:lnRef>
          <a:fillRef idx="0">
            <a:schemeClr val="accent1"/>
          </a:fillRef>
          <a:effectRef idx="0">
            <a:schemeClr val="accent1"/>
          </a:effectRef>
          <a:fontRef idx="minor">
            <a:schemeClr val="tx1"/>
          </a:fontRef>
        </p:style>
      </p:cxnSp>
      <p:sp>
        <p:nvSpPr>
          <p:cNvPr id="4" name="标题"/>
          <p:cNvSpPr>
            <a:spLocks noGrp="1"/>
          </p:cNvSpPr>
          <p:nvPr>
            <p:ph type="title"/>
            <p:custDataLst>
              <p:tags r:id="rId12"/>
            </p:custDataLst>
          </p:nvPr>
        </p:nvSpPr>
        <p:spPr/>
        <p:txBody>
          <a:bodyPr>
            <a:normAutofit fontScale="90000"/>
          </a:bodyPr>
          <a:lstStyle/>
          <a:p>
            <a:r>
              <a:rPr lang="zh-CN" altLang="en-US"/>
              <a:t>目录</a:t>
            </a:r>
          </a:p>
        </p:txBody>
      </p:sp>
      <p:sp>
        <p:nvSpPr>
          <p:cNvPr id="14" name="项标题"/>
          <p:cNvSpPr txBox="1"/>
          <p:nvPr>
            <p:custDataLst>
              <p:tags r:id="rId13"/>
            </p:custDataLst>
          </p:nvPr>
        </p:nvSpPr>
        <p:spPr>
          <a:xfrm>
            <a:off x="2640458" y="2500078"/>
            <a:ext cx="3226086" cy="780120"/>
          </a:xfrm>
          <a:prstGeom prst="rect">
            <a:avLst/>
          </a:prstGeom>
          <a:noFill/>
        </p:spPr>
        <p:txBody>
          <a:bodyPr wrap="square" lIns="0" tIns="0" rIns="0" bIns="0" rtlCol="0" anchor="ctr" anchorCtr="0">
            <a:noAutofit/>
          </a:bodyPr>
          <a:lstStyle/>
          <a:p>
            <a:pPr>
              <a:lnSpc>
                <a:spcPct val="120000"/>
              </a:lnSpc>
            </a:pPr>
            <a:r>
              <a:rPr lang="zh-CN" altLang="en-US" b="1" spc="300" dirty="0">
                <a:solidFill>
                  <a:schemeClr val="tx2"/>
                </a:solidFill>
                <a:latin typeface="+mn-ea"/>
              </a:rPr>
              <a:t>论文基本信息</a:t>
            </a:r>
          </a:p>
        </p:txBody>
      </p:sp>
      <p:sp>
        <p:nvSpPr>
          <p:cNvPr id="26" name="序号"/>
          <p:cNvSpPr txBox="1"/>
          <p:nvPr>
            <p:custDataLst>
              <p:tags r:id="rId14"/>
            </p:custDataLst>
          </p:nvPr>
        </p:nvSpPr>
        <p:spPr>
          <a:xfrm>
            <a:off x="1026190" y="2351276"/>
            <a:ext cx="925900" cy="1077724"/>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19000">
                      <a:schemeClr val="accent1"/>
                    </a:gs>
                    <a:gs pos="74000">
                      <a:schemeClr val="accent2"/>
                    </a:gs>
                  </a:gsLst>
                  <a:lin ang="2700000" scaled="1"/>
                  <a:tileRect/>
                </a:gradFill>
                <a:latin typeface="+mn-ea"/>
              </a:rPr>
              <a:t>01</a:t>
            </a:r>
          </a:p>
        </p:txBody>
      </p:sp>
      <p:sp>
        <p:nvSpPr>
          <p:cNvPr id="35" name="项标题"/>
          <p:cNvSpPr txBox="1"/>
          <p:nvPr>
            <p:custDataLst>
              <p:tags r:id="rId15"/>
            </p:custDataLst>
          </p:nvPr>
        </p:nvSpPr>
        <p:spPr>
          <a:xfrm>
            <a:off x="2640458" y="3730451"/>
            <a:ext cx="3226086" cy="780120"/>
          </a:xfrm>
          <a:prstGeom prst="rect">
            <a:avLst/>
          </a:prstGeom>
          <a:noFill/>
        </p:spPr>
        <p:txBody>
          <a:bodyPr wrap="square" lIns="0" tIns="0" rIns="0" bIns="0" rtlCol="0" anchor="ctr" anchorCtr="0">
            <a:noAutofit/>
          </a:bodyPr>
          <a:lstStyle/>
          <a:p>
            <a:pPr>
              <a:lnSpc>
                <a:spcPct val="120000"/>
              </a:lnSpc>
            </a:pPr>
            <a:r>
              <a:rPr lang="zh-CN" altLang="en-US" b="1" spc="300" dirty="0">
                <a:solidFill>
                  <a:schemeClr val="tx2"/>
                </a:solidFill>
                <a:latin typeface="+mn-ea"/>
              </a:rPr>
              <a:t>论文精读内容</a:t>
            </a:r>
          </a:p>
        </p:txBody>
      </p:sp>
      <p:sp>
        <p:nvSpPr>
          <p:cNvPr id="37" name="序号"/>
          <p:cNvSpPr txBox="1"/>
          <p:nvPr>
            <p:custDataLst>
              <p:tags r:id="rId16"/>
            </p:custDataLst>
          </p:nvPr>
        </p:nvSpPr>
        <p:spPr>
          <a:xfrm>
            <a:off x="1026190" y="3581649"/>
            <a:ext cx="925900" cy="1077724"/>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19000">
                      <a:schemeClr val="accent1"/>
                    </a:gs>
                    <a:gs pos="74000">
                      <a:schemeClr val="accent2"/>
                    </a:gs>
                  </a:gsLst>
                  <a:lin ang="2700000" scaled="1"/>
                  <a:tileRect/>
                </a:gradFill>
                <a:latin typeface="+mn-ea"/>
              </a:rPr>
              <a:t>03</a:t>
            </a:r>
          </a:p>
        </p:txBody>
      </p:sp>
      <p:sp>
        <p:nvSpPr>
          <p:cNvPr id="3" name="项标题"/>
          <p:cNvSpPr txBox="1"/>
          <p:nvPr>
            <p:custDataLst>
              <p:tags r:id="rId17"/>
            </p:custDataLst>
          </p:nvPr>
        </p:nvSpPr>
        <p:spPr>
          <a:xfrm>
            <a:off x="2640458" y="4960825"/>
            <a:ext cx="3226086" cy="780120"/>
          </a:xfrm>
          <a:prstGeom prst="rect">
            <a:avLst/>
          </a:prstGeom>
          <a:noFill/>
        </p:spPr>
        <p:txBody>
          <a:bodyPr wrap="square" lIns="0" tIns="0" rIns="0" bIns="0" rtlCol="0" anchor="ctr" anchorCtr="0">
            <a:noAutofit/>
          </a:bodyPr>
          <a:lstStyle/>
          <a:p>
            <a:pPr>
              <a:lnSpc>
                <a:spcPct val="120000"/>
              </a:lnSpc>
            </a:pPr>
            <a:r>
              <a:rPr lang="zh-CN" altLang="en-US" b="1" spc="300" dirty="0">
                <a:solidFill>
                  <a:schemeClr val="tx2"/>
                </a:solidFill>
                <a:latin typeface="+mn-ea"/>
                <a:sym typeface="+mn-ea"/>
              </a:rPr>
              <a:t>论文不足与改进思考</a:t>
            </a:r>
            <a:endParaRPr lang="zh-CN" altLang="en-US" b="1" spc="300" dirty="0">
              <a:solidFill>
                <a:schemeClr val="tx2"/>
              </a:solidFill>
              <a:latin typeface="+mn-ea"/>
            </a:endParaRPr>
          </a:p>
        </p:txBody>
      </p:sp>
      <p:sp>
        <p:nvSpPr>
          <p:cNvPr id="6" name="序号"/>
          <p:cNvSpPr txBox="1"/>
          <p:nvPr>
            <p:custDataLst>
              <p:tags r:id="rId18"/>
            </p:custDataLst>
          </p:nvPr>
        </p:nvSpPr>
        <p:spPr>
          <a:xfrm>
            <a:off x="1026190" y="4812023"/>
            <a:ext cx="925900" cy="1077724"/>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19000">
                      <a:schemeClr val="accent1"/>
                    </a:gs>
                    <a:gs pos="74000">
                      <a:schemeClr val="accent2"/>
                    </a:gs>
                  </a:gsLst>
                  <a:lin ang="2700000" scaled="1"/>
                  <a:tileRect/>
                </a:gradFill>
                <a:latin typeface="+mn-ea"/>
              </a:rPr>
              <a:t>06</a:t>
            </a:r>
          </a:p>
        </p:txBody>
      </p:sp>
      <p:sp>
        <p:nvSpPr>
          <p:cNvPr id="23" name="项标题"/>
          <p:cNvSpPr txBox="1"/>
          <p:nvPr>
            <p:custDataLst>
              <p:tags r:id="rId19"/>
            </p:custDataLst>
          </p:nvPr>
        </p:nvSpPr>
        <p:spPr>
          <a:xfrm>
            <a:off x="7935034" y="2500078"/>
            <a:ext cx="3226086" cy="780120"/>
          </a:xfrm>
          <a:prstGeom prst="rect">
            <a:avLst/>
          </a:prstGeom>
          <a:noFill/>
        </p:spPr>
        <p:txBody>
          <a:bodyPr wrap="square" lIns="0" tIns="0" rIns="0" bIns="0" rtlCol="0" anchor="ctr" anchorCtr="0">
            <a:noAutofit/>
          </a:bodyPr>
          <a:lstStyle/>
          <a:p>
            <a:pPr>
              <a:lnSpc>
                <a:spcPct val="120000"/>
              </a:lnSpc>
            </a:pPr>
            <a:r>
              <a:rPr lang="zh-CN" altLang="en-US" b="1" spc="300" dirty="0">
                <a:solidFill>
                  <a:schemeClr val="tx2"/>
                </a:solidFill>
                <a:latin typeface="+mn-ea"/>
              </a:rPr>
              <a:t>读前先问的问题</a:t>
            </a:r>
          </a:p>
        </p:txBody>
      </p:sp>
      <p:sp>
        <p:nvSpPr>
          <p:cNvPr id="25" name="序号"/>
          <p:cNvSpPr txBox="1"/>
          <p:nvPr>
            <p:custDataLst>
              <p:tags r:id="rId20"/>
            </p:custDataLst>
          </p:nvPr>
        </p:nvSpPr>
        <p:spPr>
          <a:xfrm>
            <a:off x="6320766" y="2351276"/>
            <a:ext cx="925900" cy="1077724"/>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19000">
                      <a:schemeClr val="accent1"/>
                    </a:gs>
                    <a:gs pos="74000">
                      <a:schemeClr val="accent2"/>
                    </a:gs>
                  </a:gsLst>
                  <a:lin ang="2700000" scaled="1"/>
                  <a:tileRect/>
                </a:gradFill>
                <a:latin typeface="+mn-ea"/>
              </a:rPr>
              <a:t>02</a:t>
            </a:r>
          </a:p>
        </p:txBody>
      </p:sp>
      <p:sp>
        <p:nvSpPr>
          <p:cNvPr id="28" name="项标题"/>
          <p:cNvSpPr txBox="1"/>
          <p:nvPr>
            <p:custDataLst>
              <p:tags r:id="rId21"/>
            </p:custDataLst>
          </p:nvPr>
        </p:nvSpPr>
        <p:spPr>
          <a:xfrm>
            <a:off x="7935034" y="3730451"/>
            <a:ext cx="3226086" cy="780120"/>
          </a:xfrm>
          <a:prstGeom prst="rect">
            <a:avLst/>
          </a:prstGeom>
          <a:noFill/>
        </p:spPr>
        <p:txBody>
          <a:bodyPr wrap="square" lIns="0" tIns="0" rIns="0" bIns="0" rtlCol="0" anchor="ctr" anchorCtr="0">
            <a:noAutofit/>
          </a:bodyPr>
          <a:lstStyle/>
          <a:p>
            <a:pPr>
              <a:lnSpc>
                <a:spcPct val="120000"/>
              </a:lnSpc>
            </a:pPr>
            <a:r>
              <a:rPr lang="zh-CN" altLang="en-US" b="1" spc="300">
                <a:solidFill>
                  <a:schemeClr val="tx2"/>
                </a:solidFill>
                <a:latin typeface="+mn-ea"/>
              </a:rPr>
              <a:t>论文结论</a:t>
            </a:r>
            <a:endParaRPr lang="zh-CN" altLang="en-US" b="1" spc="300" dirty="0">
              <a:solidFill>
                <a:schemeClr val="tx2"/>
              </a:solidFill>
              <a:latin typeface="+mn-ea"/>
            </a:endParaRPr>
          </a:p>
        </p:txBody>
      </p:sp>
      <p:sp>
        <p:nvSpPr>
          <p:cNvPr id="30" name="序号"/>
          <p:cNvSpPr txBox="1"/>
          <p:nvPr>
            <p:custDataLst>
              <p:tags r:id="rId22"/>
            </p:custDataLst>
          </p:nvPr>
        </p:nvSpPr>
        <p:spPr>
          <a:xfrm>
            <a:off x="6320766" y="3581649"/>
            <a:ext cx="925900" cy="1077724"/>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19000">
                      <a:schemeClr val="accent1"/>
                    </a:gs>
                    <a:gs pos="74000">
                      <a:schemeClr val="accent2"/>
                    </a:gs>
                  </a:gsLst>
                  <a:lin ang="2700000" scaled="1"/>
                  <a:tileRect/>
                </a:gradFill>
                <a:latin typeface="+mn-ea"/>
              </a:rPr>
              <a:t>04</a:t>
            </a:r>
          </a:p>
        </p:txBody>
      </p:sp>
      <p:sp>
        <p:nvSpPr>
          <p:cNvPr id="7" name="任意多边形: 形状 10"/>
          <p:cNvSpPr/>
          <p:nvPr userDrawn="1">
            <p:custDataLst>
              <p:tags r:id="rId23"/>
            </p:custDataLst>
          </p:nvPr>
        </p:nvSpPr>
        <p:spPr>
          <a:xfrm>
            <a:off x="2711841" y="973166"/>
            <a:ext cx="4880482" cy="671556"/>
          </a:xfrm>
          <a:custGeom>
            <a:avLst/>
            <a:gdLst/>
            <a:ahLst/>
            <a:cxnLst/>
            <a:rect l="l" t="t" r="r" b="b"/>
            <a:pathLst>
              <a:path w="2328337" h="320380">
                <a:moveTo>
                  <a:pt x="438541" y="57196"/>
                </a:moveTo>
                <a:cubicBezTo>
                  <a:pt x="412676" y="57196"/>
                  <a:pt x="392310" y="66796"/>
                  <a:pt x="377445" y="85995"/>
                </a:cubicBezTo>
                <a:cubicBezTo>
                  <a:pt x="362579" y="105193"/>
                  <a:pt x="355146" y="130059"/>
                  <a:pt x="355146" y="160590"/>
                </a:cubicBezTo>
                <a:cubicBezTo>
                  <a:pt x="355146" y="190722"/>
                  <a:pt x="362412" y="215353"/>
                  <a:pt x="376945" y="234485"/>
                </a:cubicBezTo>
                <a:cubicBezTo>
                  <a:pt x="391477" y="253618"/>
                  <a:pt x="411409" y="263184"/>
                  <a:pt x="436741" y="263184"/>
                </a:cubicBezTo>
                <a:cubicBezTo>
                  <a:pt x="462606" y="263184"/>
                  <a:pt x="482738" y="254018"/>
                  <a:pt x="497137" y="235685"/>
                </a:cubicBezTo>
                <a:cubicBezTo>
                  <a:pt x="511536" y="217353"/>
                  <a:pt x="518736" y="192721"/>
                  <a:pt x="518736" y="161790"/>
                </a:cubicBezTo>
                <a:cubicBezTo>
                  <a:pt x="518736" y="129525"/>
                  <a:pt x="511736" y="104027"/>
                  <a:pt x="497737" y="85295"/>
                </a:cubicBezTo>
                <a:cubicBezTo>
                  <a:pt x="483738" y="66562"/>
                  <a:pt x="464006" y="57196"/>
                  <a:pt x="438541" y="57196"/>
                </a:cubicBezTo>
                <a:close/>
                <a:moveTo>
                  <a:pt x="1838251" y="5199"/>
                </a:moveTo>
                <a:lnTo>
                  <a:pt x="2081036" y="5199"/>
                </a:lnTo>
                <a:lnTo>
                  <a:pt x="2081036" y="59196"/>
                </a:lnTo>
                <a:lnTo>
                  <a:pt x="1992641" y="59196"/>
                </a:lnTo>
                <a:lnTo>
                  <a:pt x="1992641" y="314981"/>
                </a:lnTo>
                <a:lnTo>
                  <a:pt x="1926445" y="314981"/>
                </a:lnTo>
                <a:lnTo>
                  <a:pt x="1926445" y="59196"/>
                </a:lnTo>
                <a:lnTo>
                  <a:pt x="1838251" y="59196"/>
                </a:lnTo>
                <a:close/>
                <a:moveTo>
                  <a:pt x="1514824" y="5199"/>
                </a:moveTo>
                <a:lnTo>
                  <a:pt x="1586820" y="5199"/>
                </a:lnTo>
                <a:lnTo>
                  <a:pt x="1713212" y="199988"/>
                </a:lnTo>
                <a:cubicBezTo>
                  <a:pt x="1721611" y="212920"/>
                  <a:pt x="1726744" y="221120"/>
                  <a:pt x="1728611" y="224586"/>
                </a:cubicBezTo>
                <a:lnTo>
                  <a:pt x="1729611" y="224586"/>
                </a:lnTo>
                <a:cubicBezTo>
                  <a:pt x="1728278" y="217120"/>
                  <a:pt x="1727611" y="202854"/>
                  <a:pt x="1727611" y="181789"/>
                </a:cubicBezTo>
                <a:lnTo>
                  <a:pt x="1727611" y="5199"/>
                </a:lnTo>
                <a:lnTo>
                  <a:pt x="1790207" y="5199"/>
                </a:lnTo>
                <a:lnTo>
                  <a:pt x="1790207" y="314981"/>
                </a:lnTo>
                <a:lnTo>
                  <a:pt x="1722611" y="314981"/>
                </a:lnTo>
                <a:lnTo>
                  <a:pt x="1591419" y="114593"/>
                </a:lnTo>
                <a:cubicBezTo>
                  <a:pt x="1584620" y="104193"/>
                  <a:pt x="1579687" y="95794"/>
                  <a:pt x="1576620" y="89394"/>
                </a:cubicBezTo>
                <a:lnTo>
                  <a:pt x="1575620" y="89394"/>
                </a:lnTo>
                <a:cubicBezTo>
                  <a:pt x="1576820" y="100060"/>
                  <a:pt x="1577420" y="116526"/>
                  <a:pt x="1577420" y="138791"/>
                </a:cubicBezTo>
                <a:lnTo>
                  <a:pt x="1577420" y="314981"/>
                </a:lnTo>
                <a:lnTo>
                  <a:pt x="1514824" y="314981"/>
                </a:lnTo>
                <a:close/>
                <a:moveTo>
                  <a:pt x="1267174" y="5199"/>
                </a:moveTo>
                <a:lnTo>
                  <a:pt x="1443363" y="5199"/>
                </a:lnTo>
                <a:lnTo>
                  <a:pt x="1443363" y="59196"/>
                </a:lnTo>
                <a:lnTo>
                  <a:pt x="1333170" y="59196"/>
                </a:lnTo>
                <a:lnTo>
                  <a:pt x="1333170" y="132192"/>
                </a:lnTo>
                <a:lnTo>
                  <a:pt x="1435564" y="132192"/>
                </a:lnTo>
                <a:lnTo>
                  <a:pt x="1435564" y="185988"/>
                </a:lnTo>
                <a:lnTo>
                  <a:pt x="1333170" y="185988"/>
                </a:lnTo>
                <a:lnTo>
                  <a:pt x="1333170" y="260984"/>
                </a:lnTo>
                <a:lnTo>
                  <a:pt x="1450563" y="260984"/>
                </a:lnTo>
                <a:lnTo>
                  <a:pt x="1450563" y="314981"/>
                </a:lnTo>
                <a:lnTo>
                  <a:pt x="1267174" y="314981"/>
                </a:lnTo>
                <a:close/>
                <a:moveTo>
                  <a:pt x="971476" y="5199"/>
                </a:moveTo>
                <a:lnTo>
                  <a:pt x="1214261" y="5199"/>
                </a:lnTo>
                <a:lnTo>
                  <a:pt x="1214261" y="59196"/>
                </a:lnTo>
                <a:lnTo>
                  <a:pt x="1125866" y="59196"/>
                </a:lnTo>
                <a:lnTo>
                  <a:pt x="1125866" y="314981"/>
                </a:lnTo>
                <a:lnTo>
                  <a:pt x="1059670" y="314981"/>
                </a:lnTo>
                <a:lnTo>
                  <a:pt x="1059670" y="59196"/>
                </a:lnTo>
                <a:lnTo>
                  <a:pt x="971476" y="59196"/>
                </a:lnTo>
                <a:close/>
                <a:moveTo>
                  <a:pt x="648049" y="5199"/>
                </a:moveTo>
                <a:lnTo>
                  <a:pt x="720045" y="5199"/>
                </a:lnTo>
                <a:lnTo>
                  <a:pt x="846437" y="199988"/>
                </a:lnTo>
                <a:cubicBezTo>
                  <a:pt x="854836" y="212920"/>
                  <a:pt x="859969" y="221120"/>
                  <a:pt x="861836" y="224586"/>
                </a:cubicBezTo>
                <a:lnTo>
                  <a:pt x="862836" y="224586"/>
                </a:lnTo>
                <a:cubicBezTo>
                  <a:pt x="861503" y="217120"/>
                  <a:pt x="860836" y="202854"/>
                  <a:pt x="860836" y="181789"/>
                </a:cubicBezTo>
                <a:lnTo>
                  <a:pt x="860836" y="5199"/>
                </a:lnTo>
                <a:lnTo>
                  <a:pt x="923432" y="5199"/>
                </a:lnTo>
                <a:lnTo>
                  <a:pt x="923432" y="314981"/>
                </a:lnTo>
                <a:lnTo>
                  <a:pt x="855836" y="314981"/>
                </a:lnTo>
                <a:lnTo>
                  <a:pt x="724644" y="114593"/>
                </a:lnTo>
                <a:cubicBezTo>
                  <a:pt x="717845" y="104193"/>
                  <a:pt x="712912" y="95794"/>
                  <a:pt x="709845" y="89394"/>
                </a:cubicBezTo>
                <a:lnTo>
                  <a:pt x="708845" y="89394"/>
                </a:lnTo>
                <a:cubicBezTo>
                  <a:pt x="710045" y="100060"/>
                  <a:pt x="710645" y="116526"/>
                  <a:pt x="710645" y="138791"/>
                </a:cubicBezTo>
                <a:lnTo>
                  <a:pt x="710645" y="314981"/>
                </a:lnTo>
                <a:lnTo>
                  <a:pt x="648049" y="314981"/>
                </a:lnTo>
                <a:close/>
                <a:moveTo>
                  <a:pt x="2238543" y="0"/>
                </a:moveTo>
                <a:cubicBezTo>
                  <a:pt x="2268807" y="0"/>
                  <a:pt x="2294206" y="3933"/>
                  <a:pt x="2314738" y="11799"/>
                </a:cubicBezTo>
                <a:lnTo>
                  <a:pt x="2314738" y="73795"/>
                </a:lnTo>
                <a:cubicBezTo>
                  <a:pt x="2293939" y="59663"/>
                  <a:pt x="2269607" y="52597"/>
                  <a:pt x="2241742" y="52597"/>
                </a:cubicBezTo>
                <a:cubicBezTo>
                  <a:pt x="2225477" y="52597"/>
                  <a:pt x="2212478" y="55563"/>
                  <a:pt x="2202745" y="61496"/>
                </a:cubicBezTo>
                <a:cubicBezTo>
                  <a:pt x="2193012" y="67429"/>
                  <a:pt x="2188146" y="75395"/>
                  <a:pt x="2188146" y="85395"/>
                </a:cubicBezTo>
                <a:cubicBezTo>
                  <a:pt x="2188146" y="93394"/>
                  <a:pt x="2191479" y="100760"/>
                  <a:pt x="2198145" y="107493"/>
                </a:cubicBezTo>
                <a:cubicBezTo>
                  <a:pt x="2204811" y="114226"/>
                  <a:pt x="2221277" y="123326"/>
                  <a:pt x="2247542" y="134792"/>
                </a:cubicBezTo>
                <a:cubicBezTo>
                  <a:pt x="2278340" y="147991"/>
                  <a:pt x="2299505" y="161923"/>
                  <a:pt x="2311038" y="176589"/>
                </a:cubicBezTo>
                <a:cubicBezTo>
                  <a:pt x="2322571" y="191255"/>
                  <a:pt x="2328337" y="208720"/>
                  <a:pt x="2328337" y="228986"/>
                </a:cubicBezTo>
                <a:cubicBezTo>
                  <a:pt x="2328337" y="258717"/>
                  <a:pt x="2317804" y="281383"/>
                  <a:pt x="2296739" y="296982"/>
                </a:cubicBezTo>
                <a:cubicBezTo>
                  <a:pt x="2275674" y="312581"/>
                  <a:pt x="2245742" y="320380"/>
                  <a:pt x="2206944" y="320380"/>
                </a:cubicBezTo>
                <a:cubicBezTo>
                  <a:pt x="2171480" y="320380"/>
                  <a:pt x="2142415" y="314647"/>
                  <a:pt x="2119750" y="303181"/>
                </a:cubicBezTo>
                <a:lnTo>
                  <a:pt x="2119750" y="236985"/>
                </a:lnTo>
                <a:cubicBezTo>
                  <a:pt x="2144682" y="257651"/>
                  <a:pt x="2173013" y="267983"/>
                  <a:pt x="2204745" y="267983"/>
                </a:cubicBezTo>
                <a:cubicBezTo>
                  <a:pt x="2222744" y="267983"/>
                  <a:pt x="2236276" y="264884"/>
                  <a:pt x="2245342" y="258684"/>
                </a:cubicBezTo>
                <a:cubicBezTo>
                  <a:pt x="2254408" y="252484"/>
                  <a:pt x="2258941" y="244518"/>
                  <a:pt x="2258941" y="234785"/>
                </a:cubicBezTo>
                <a:cubicBezTo>
                  <a:pt x="2258941" y="226386"/>
                  <a:pt x="2255342" y="218453"/>
                  <a:pt x="2248142" y="210987"/>
                </a:cubicBezTo>
                <a:cubicBezTo>
                  <a:pt x="2240942" y="203521"/>
                  <a:pt x="2221944" y="193388"/>
                  <a:pt x="2191145" y="180589"/>
                </a:cubicBezTo>
                <a:cubicBezTo>
                  <a:pt x="2142748" y="160057"/>
                  <a:pt x="2118550" y="130192"/>
                  <a:pt x="2118550" y="90994"/>
                </a:cubicBezTo>
                <a:cubicBezTo>
                  <a:pt x="2118550" y="62196"/>
                  <a:pt x="2129516" y="39831"/>
                  <a:pt x="2151448" y="23898"/>
                </a:cubicBezTo>
                <a:cubicBezTo>
                  <a:pt x="2173380" y="7966"/>
                  <a:pt x="2202411" y="0"/>
                  <a:pt x="2238543" y="0"/>
                </a:cubicBezTo>
                <a:close/>
                <a:moveTo>
                  <a:pt x="440541" y="0"/>
                </a:moveTo>
                <a:cubicBezTo>
                  <a:pt x="484805" y="0"/>
                  <a:pt x="520436" y="14732"/>
                  <a:pt x="547434" y="44197"/>
                </a:cubicBezTo>
                <a:cubicBezTo>
                  <a:pt x="574433" y="73662"/>
                  <a:pt x="587932" y="111526"/>
                  <a:pt x="587932" y="157790"/>
                </a:cubicBezTo>
                <a:cubicBezTo>
                  <a:pt x="587932" y="206054"/>
                  <a:pt x="573899" y="245218"/>
                  <a:pt x="545834" y="275283"/>
                </a:cubicBezTo>
                <a:cubicBezTo>
                  <a:pt x="517769" y="305348"/>
                  <a:pt x="481005" y="320380"/>
                  <a:pt x="435541" y="320380"/>
                </a:cubicBezTo>
                <a:cubicBezTo>
                  <a:pt x="391144" y="320380"/>
                  <a:pt x="355079" y="305814"/>
                  <a:pt x="327348" y="276683"/>
                </a:cubicBezTo>
                <a:cubicBezTo>
                  <a:pt x="299616" y="247551"/>
                  <a:pt x="285750" y="210054"/>
                  <a:pt x="285750" y="164190"/>
                </a:cubicBezTo>
                <a:cubicBezTo>
                  <a:pt x="285750" y="115659"/>
                  <a:pt x="299916" y="76162"/>
                  <a:pt x="328248" y="45697"/>
                </a:cubicBezTo>
                <a:cubicBezTo>
                  <a:pt x="356579" y="15232"/>
                  <a:pt x="394010" y="0"/>
                  <a:pt x="440541" y="0"/>
                </a:cubicBezTo>
                <a:close/>
                <a:moveTo>
                  <a:pt x="164390" y="0"/>
                </a:moveTo>
                <a:cubicBezTo>
                  <a:pt x="194655" y="0"/>
                  <a:pt x="219987" y="3933"/>
                  <a:pt x="240385" y="11799"/>
                </a:cubicBezTo>
                <a:lnTo>
                  <a:pt x="240385" y="75595"/>
                </a:lnTo>
                <a:cubicBezTo>
                  <a:pt x="219453" y="63329"/>
                  <a:pt x="195722" y="57196"/>
                  <a:pt x="169190" y="57196"/>
                </a:cubicBezTo>
                <a:cubicBezTo>
                  <a:pt x="138925" y="57196"/>
                  <a:pt x="114727" y="66862"/>
                  <a:pt x="96594" y="86195"/>
                </a:cubicBezTo>
                <a:cubicBezTo>
                  <a:pt x="78462" y="105527"/>
                  <a:pt x="69396" y="130792"/>
                  <a:pt x="69396" y="161990"/>
                </a:cubicBezTo>
                <a:cubicBezTo>
                  <a:pt x="69396" y="192388"/>
                  <a:pt x="77995" y="216853"/>
                  <a:pt x="95194" y="235385"/>
                </a:cubicBezTo>
                <a:cubicBezTo>
                  <a:pt x="112393" y="253918"/>
                  <a:pt x="135659" y="263184"/>
                  <a:pt x="164990" y="263184"/>
                </a:cubicBezTo>
                <a:cubicBezTo>
                  <a:pt x="192588" y="263184"/>
                  <a:pt x="217720" y="256517"/>
                  <a:pt x="240385" y="243185"/>
                </a:cubicBezTo>
                <a:lnTo>
                  <a:pt x="240385" y="303781"/>
                </a:lnTo>
                <a:cubicBezTo>
                  <a:pt x="217854" y="314847"/>
                  <a:pt x="188455" y="320380"/>
                  <a:pt x="152191" y="320380"/>
                </a:cubicBezTo>
                <a:cubicBezTo>
                  <a:pt x="105527" y="320380"/>
                  <a:pt x="68496" y="306414"/>
                  <a:pt x="41098" y="278483"/>
                </a:cubicBezTo>
                <a:cubicBezTo>
                  <a:pt x="13699" y="250551"/>
                  <a:pt x="0" y="213320"/>
                  <a:pt x="0" y="166790"/>
                </a:cubicBezTo>
                <a:cubicBezTo>
                  <a:pt x="0" y="117859"/>
                  <a:pt x="15299" y="77828"/>
                  <a:pt x="45897" y="46697"/>
                </a:cubicBezTo>
                <a:cubicBezTo>
                  <a:pt x="76496" y="15566"/>
                  <a:pt x="115993" y="0"/>
                  <a:pt x="164390" y="0"/>
                </a:cubicBezTo>
                <a:close/>
              </a:path>
            </a:pathLst>
          </a:custGeom>
          <a:solidFill>
            <a:schemeClr val="l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3ED73890-96D9-276D-ABF4-67AD6AB3419B}"/>
              </a:ext>
            </a:extLst>
          </p:cNvPr>
          <p:cNvSpPr/>
          <p:nvPr/>
        </p:nvSpPr>
        <p:spPr>
          <a:xfrm>
            <a:off x="130629" y="141514"/>
            <a:ext cx="8458200" cy="468086"/>
          </a:xfrm>
          <a:prstGeom prst="roundRect">
            <a:avLst/>
          </a:prstGeom>
          <a:gradFill>
            <a:gsLst>
              <a:gs pos="100000">
                <a:schemeClr val="accent2"/>
              </a:gs>
              <a:gs pos="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1A28F7C9-209F-C628-B905-C1281F31D779}"/>
              </a:ext>
            </a:extLst>
          </p:cNvPr>
          <p:cNvSpPr/>
          <p:nvPr/>
        </p:nvSpPr>
        <p:spPr>
          <a:xfrm>
            <a:off x="4332516" y="141514"/>
            <a:ext cx="1676400" cy="457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标题 1">
            <a:extLst>
              <a:ext uri="{FF2B5EF4-FFF2-40B4-BE49-F238E27FC236}">
                <a16:creationId xmlns:a16="http://schemas.microsoft.com/office/drawing/2014/main" id="{ACC18329-5443-B764-47A8-E70C9C97A107}"/>
              </a:ext>
            </a:extLst>
          </p:cNvPr>
          <p:cNvSpPr>
            <a:spLocks noGrp="1"/>
          </p:cNvSpPr>
          <p:nvPr>
            <p:ph type="title"/>
          </p:nvPr>
        </p:nvSpPr>
        <p:spPr>
          <a:xfrm>
            <a:off x="750389" y="141514"/>
            <a:ext cx="10800000" cy="391885"/>
          </a:xfrm>
        </p:spPr>
        <p:txBody>
          <a:bodyPr>
            <a:normAutofit fontScale="90000"/>
          </a:bodyPr>
          <a:lstStyle/>
          <a:p>
            <a:r>
              <a:rPr lang="zh-CN" altLang="en-US" sz="2800"/>
              <a:t>任务规划</a:t>
            </a:r>
            <a:endParaRPr lang="en-US" sz="2800"/>
          </a:p>
        </p:txBody>
      </p:sp>
      <p:sp>
        <p:nvSpPr>
          <p:cNvPr id="10" name="文本框 9">
            <a:extLst>
              <a:ext uri="{FF2B5EF4-FFF2-40B4-BE49-F238E27FC236}">
                <a16:creationId xmlns:a16="http://schemas.microsoft.com/office/drawing/2014/main" id="{F2090A29-8DD7-18A0-BDAE-1122CF2A06E8}"/>
              </a:ext>
            </a:extLst>
          </p:cNvPr>
          <p:cNvSpPr txBox="1"/>
          <p:nvPr/>
        </p:nvSpPr>
        <p:spPr>
          <a:xfrm>
            <a:off x="247105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工具检索</a:t>
            </a:r>
            <a:endParaRPr lang="en-US" sz="2500" b="1">
              <a:solidFill>
                <a:schemeClr val="tx2"/>
              </a:solidFill>
              <a:latin typeface="+mj-lt"/>
              <a:ea typeface="+mj-ea"/>
              <a:cs typeface="+mj-cs"/>
            </a:endParaRPr>
          </a:p>
        </p:txBody>
      </p:sp>
      <p:sp>
        <p:nvSpPr>
          <p:cNvPr id="11" name="文本框 10">
            <a:extLst>
              <a:ext uri="{FF2B5EF4-FFF2-40B4-BE49-F238E27FC236}">
                <a16:creationId xmlns:a16="http://schemas.microsoft.com/office/drawing/2014/main" id="{7B86EB92-FB5D-9A26-27B1-FFB1CEA3A6C1}"/>
              </a:ext>
            </a:extLst>
          </p:cNvPr>
          <p:cNvSpPr txBox="1"/>
          <p:nvPr/>
        </p:nvSpPr>
        <p:spPr>
          <a:xfrm>
            <a:off x="4484915"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工具选择</a:t>
            </a:r>
            <a:endParaRPr lang="en-US" sz="2500" b="1">
              <a:solidFill>
                <a:schemeClr val="tx2"/>
              </a:solidFill>
              <a:latin typeface="+mj-lt"/>
              <a:ea typeface="+mj-ea"/>
              <a:cs typeface="+mj-cs"/>
            </a:endParaRPr>
          </a:p>
        </p:txBody>
      </p:sp>
      <p:sp>
        <p:nvSpPr>
          <p:cNvPr id="12" name="文本框 11">
            <a:extLst>
              <a:ext uri="{FF2B5EF4-FFF2-40B4-BE49-F238E27FC236}">
                <a16:creationId xmlns:a16="http://schemas.microsoft.com/office/drawing/2014/main" id="{9A7AFA2E-0104-C9F2-710F-C4CD82AA2C99}"/>
              </a:ext>
            </a:extLst>
          </p:cNvPr>
          <p:cNvSpPr txBox="1"/>
          <p:nvPr/>
        </p:nvSpPr>
        <p:spPr>
          <a:xfrm>
            <a:off x="671648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工具执行</a:t>
            </a:r>
            <a:endParaRPr lang="en-US" sz="2500" b="1">
              <a:solidFill>
                <a:schemeClr val="tx2"/>
              </a:solidFill>
              <a:latin typeface="+mj-lt"/>
              <a:ea typeface="+mj-ea"/>
              <a:cs typeface="+mj-cs"/>
            </a:endParaRPr>
          </a:p>
        </p:txBody>
      </p:sp>
      <p:sp>
        <p:nvSpPr>
          <p:cNvPr id="14" name="文本框 13">
            <a:extLst>
              <a:ext uri="{FF2B5EF4-FFF2-40B4-BE49-F238E27FC236}">
                <a16:creationId xmlns:a16="http://schemas.microsoft.com/office/drawing/2014/main" id="{801E91AB-9C56-C97A-6288-7B8F7A23CD1C}"/>
              </a:ext>
            </a:extLst>
          </p:cNvPr>
          <p:cNvSpPr txBox="1"/>
          <p:nvPr/>
        </p:nvSpPr>
        <p:spPr>
          <a:xfrm>
            <a:off x="1700894" y="5068279"/>
            <a:ext cx="8205105" cy="646331"/>
          </a:xfrm>
          <a:prstGeom prst="rect">
            <a:avLst/>
          </a:prstGeom>
          <a:noFill/>
        </p:spPr>
        <p:txBody>
          <a:bodyPr wrap="square">
            <a:spAutoFit/>
          </a:bodyPr>
          <a:lstStyle/>
          <a:p>
            <a:r>
              <a:rPr lang="zh-CN" altLang="zh-CN" sz="1800">
                <a:solidFill>
                  <a:srgbClr val="000000"/>
                </a:solidFill>
                <a:effectLst/>
                <a:ea typeface="Calibri" panose="020F0502020204030204" pitchFamily="34" charset="0"/>
              </a:rPr>
              <a:t>在此阶段，根据描述为集合 </a:t>
            </a:r>
            <a:r>
              <a:rPr lang="en-US" altLang="zh-CN" sz="180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r>
              <a:rPr lang="en-US" altLang="zh-CN" sz="1800" i="1">
                <a:solidFill>
                  <a:srgbClr val="000000"/>
                </a:solidFill>
                <a:effectLst/>
                <a:latin typeface="Cambria" panose="02040503050406030204" pitchFamily="18" charset="0"/>
                <a:ea typeface="Cambria" panose="02040503050406030204" pitchFamily="18" charset="0"/>
                <a:cs typeface="Cambria" panose="02040503050406030204" pitchFamily="18" charset="0"/>
              </a:rPr>
              <a:t>a1</a:t>
            </a:r>
            <a:r>
              <a:rPr lang="zh-CN" altLang="zh-CN" sz="1800" i="1">
                <a:solidFill>
                  <a:srgbClr val="000000"/>
                </a:solidFill>
                <a:effectLst/>
                <a:ea typeface="Cambria" panose="02040503050406030204" pitchFamily="18" charset="0"/>
                <a:cs typeface="Cambria" panose="02040503050406030204" pitchFamily="18" charset="0"/>
              </a:rPr>
              <a:t>，</a:t>
            </a:r>
            <a:r>
              <a:rPr lang="en-US" altLang="zh-CN" sz="1800" i="1">
                <a:solidFill>
                  <a:srgbClr val="000000"/>
                </a:solidFill>
                <a:effectLst/>
                <a:ea typeface="Cambria" panose="02040503050406030204" pitchFamily="18" charset="0"/>
                <a:cs typeface="Cambria" panose="02040503050406030204" pitchFamily="18" charset="0"/>
              </a:rPr>
              <a:t>a2,...,aK</a:t>
            </a:r>
            <a:r>
              <a:rPr lang="en-US" altLang="zh-CN" sz="180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US" altLang="zh-CN" sz="1800">
                <a:solidFill>
                  <a:srgbClr val="000000"/>
                </a:solidFill>
                <a:effectLst/>
                <a:latin typeface="Calibri" panose="020F0502020204030204" pitchFamily="34" charset="0"/>
                <a:ea typeface="Calibri" panose="020F0502020204030204" pitchFamily="34" charset="0"/>
              </a:rPr>
              <a:t> </a:t>
            </a:r>
            <a:r>
              <a:rPr lang="zh-CN" altLang="zh-CN" sz="1800">
                <a:solidFill>
                  <a:srgbClr val="000000"/>
                </a:solidFill>
                <a:effectLst/>
                <a:ea typeface="Calibri" panose="020F0502020204030204" pitchFamily="34" charset="0"/>
              </a:rPr>
              <a:t>中的每个子任务选择最合适的工具。此阶段还包括准备工具执行的参数，如其文档中所述。</a:t>
            </a:r>
            <a:endParaRPr lang="en-US"/>
          </a:p>
        </p:txBody>
      </p:sp>
      <p:sp>
        <p:nvSpPr>
          <p:cNvPr id="15" name="Rectangle 1">
            <a:extLst>
              <a:ext uri="{FF2B5EF4-FFF2-40B4-BE49-F238E27FC236}">
                <a16:creationId xmlns:a16="http://schemas.microsoft.com/office/drawing/2014/main" id="{46E83917-0BA7-765F-B349-FA1F9A0064C4}"/>
              </a:ext>
            </a:extLst>
          </p:cNvPr>
          <p:cNvSpPr>
            <a:spLocks noChangeArrowheads="1"/>
          </p:cNvSpPr>
          <p:nvPr/>
        </p:nvSpPr>
        <p:spPr bwMode="auto">
          <a:xfrm>
            <a:off x="875565" y="1255479"/>
            <a:ext cx="5764720" cy="12772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7A7E85"/>
                </a:solidFill>
                <a:effectLst/>
                <a:latin typeface="Arial Unicode MS"/>
                <a:ea typeface="JetBrains Mono"/>
              </a:rPr>
              <a:t>#</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根据</a:t>
            </a:r>
            <a:r>
              <a:rPr kumimoji="0" lang="zh-CN" altLang="zh-CN" sz="1100" b="0" i="0" u="none" strike="noStrike" cap="none" normalizeH="0" baseline="0">
                <a:ln>
                  <a:noFill/>
                </a:ln>
                <a:solidFill>
                  <a:srgbClr val="7A7E85"/>
                </a:solidFill>
                <a:effectLst/>
                <a:latin typeface="Arial Unicode MS"/>
                <a:ea typeface="JetBrains Mono"/>
              </a:rPr>
              <a:t>API</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指令和</a:t>
            </a:r>
            <a:r>
              <a:rPr kumimoji="0" lang="zh-CN" altLang="zh-CN" sz="1100" b="0" i="0" u="none" strike="noStrike" cap="none" normalizeH="0" baseline="0">
                <a:ln>
                  <a:noFill/>
                </a:ln>
                <a:solidFill>
                  <a:srgbClr val="7A7E85"/>
                </a:solidFill>
                <a:effectLst/>
                <a:latin typeface="Arial Unicode MS"/>
                <a:ea typeface="JetBrains Mono"/>
              </a:rPr>
              <a:t>API</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列表，选择适合回答问题的</a:t>
            </a:r>
            <a:r>
              <a:rPr kumimoji="0" lang="zh-CN" altLang="zh-CN" sz="1100" b="0" i="0" u="none" strike="noStrike" cap="none" normalizeH="0" baseline="0">
                <a:ln>
                  <a:noFill/>
                </a:ln>
                <a:solidFill>
                  <a:srgbClr val="7A7E85"/>
                </a:solidFill>
                <a:effectLst/>
                <a:latin typeface="Arial Unicode MS"/>
                <a:ea typeface="JetBrains Mono"/>
              </a:rPr>
              <a:t>API</a:t>
            </a:r>
            <a:br>
              <a:rPr kumimoji="0" lang="zh-CN" altLang="zh-CN" sz="1100" b="0" i="0" u="none" strike="noStrike" cap="none" normalizeH="0" baseline="0">
                <a:ln>
                  <a:noFill/>
                </a:ln>
                <a:solidFill>
                  <a:srgbClr val="7A7E85"/>
                </a:solidFill>
                <a:effectLst/>
                <a:latin typeface="Arial Unicode MS"/>
                <a:ea typeface="JetBrains Mono"/>
              </a:rPr>
            </a:br>
            <a:r>
              <a:rPr kumimoji="0" lang="zh-CN" altLang="zh-CN" sz="1100" b="0" i="0" u="none" strike="noStrike" cap="none" normalizeH="0" baseline="0">
                <a:ln>
                  <a:noFill/>
                </a:ln>
                <a:solidFill>
                  <a:srgbClr val="CF8E6D"/>
                </a:solidFill>
                <a:effectLst/>
                <a:latin typeface="Arial Unicode MS"/>
                <a:ea typeface="JetBrains Mono"/>
              </a:rPr>
              <a:t>def </a:t>
            </a:r>
            <a:r>
              <a:rPr kumimoji="0" lang="zh-CN" altLang="zh-CN" sz="1100" b="0" i="0" u="none" strike="noStrike" cap="none" normalizeH="0" baseline="0">
                <a:ln>
                  <a:noFill/>
                </a:ln>
                <a:solidFill>
                  <a:srgbClr val="56A8F5"/>
                </a:solidFill>
                <a:effectLst/>
                <a:latin typeface="Arial Unicode MS"/>
                <a:ea typeface="JetBrains Mono"/>
              </a:rPr>
              <a:t>choose_parameter</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6F737A"/>
                </a:solidFill>
                <a:effectLst/>
                <a:latin typeface="Arial Unicode MS"/>
                <a:ea typeface="JetBrains Mono"/>
              </a:rPr>
              <a:t>API_instruction</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F737A"/>
                </a:solidFill>
                <a:effectLst/>
                <a:latin typeface="Arial Unicode MS"/>
                <a:ea typeface="JetBrains Mono"/>
              </a:rPr>
              <a:t>api</a:t>
            </a:r>
            <a:r>
              <a:rPr kumimoji="0" lang="zh-CN" altLang="zh-CN" sz="1100" b="0" i="0" u="none" strike="noStrike" cap="none" normalizeH="0" baseline="0">
                <a:ln>
                  <a:noFill/>
                </a:ln>
                <a:solidFill>
                  <a:srgbClr val="BCBEC4"/>
                </a:solidFill>
                <a:effectLst/>
                <a:latin typeface="Arial Unicode MS"/>
                <a:ea typeface="JetBrains Mono"/>
              </a:rPr>
              <a:t>, api_dic, question, model_name):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chat = ChatOpenAI(</a:t>
            </a:r>
            <a:r>
              <a:rPr kumimoji="0" lang="zh-CN" altLang="zh-CN" sz="1100" b="0" i="0" u="none" strike="noStrike" cap="none" normalizeH="0" baseline="0">
                <a:ln>
                  <a:noFill/>
                </a:ln>
                <a:solidFill>
                  <a:srgbClr val="AA4926"/>
                </a:solidFill>
                <a:effectLst/>
                <a:latin typeface="Arial Unicode MS"/>
                <a:ea typeface="JetBrains Mono"/>
              </a:rPr>
              <a:t>model_name</a:t>
            </a:r>
            <a:r>
              <a:rPr kumimoji="0" lang="zh-CN" altLang="zh-CN" sz="1100" b="0" i="0" u="none" strike="noStrike" cap="none" normalizeH="0" baseline="0">
                <a:ln>
                  <a:noFill/>
                </a:ln>
                <a:solidFill>
                  <a:srgbClr val="BCBEC4"/>
                </a:solidFill>
                <a:effectLst/>
                <a:latin typeface="Arial Unicode MS"/>
                <a:ea typeface="JetBrains Mono"/>
              </a:rPr>
              <a:t>=model_name)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template = </a:t>
            </a:r>
            <a:r>
              <a:rPr kumimoji="0" lang="zh-CN" altLang="zh-CN" sz="1100" b="0" i="0" u="none" strike="noStrike" cap="none" normalizeH="0" baseline="0">
                <a:ln>
                  <a:noFill/>
                </a:ln>
                <a:solidFill>
                  <a:srgbClr val="6AAB73"/>
                </a:solidFill>
                <a:effectLst/>
                <a:latin typeface="Arial Unicode MS"/>
                <a:ea typeface="JetBrains Mono"/>
              </a:rPr>
              <a:t>“You are a helpful assistant.”</a:t>
            </a:r>
            <a:br>
              <a:rPr kumimoji="0" lang="zh-CN" altLang="zh-CN" sz="1100" b="0" i="0" u="none" strike="noStrike" cap="none" normalizeH="0" baseline="0">
                <a:ln>
                  <a:noFill/>
                </a:ln>
                <a:solidFill>
                  <a:srgbClr val="6AAB73"/>
                </a:solidFill>
                <a:effectLst/>
                <a:latin typeface="Arial Unicode MS"/>
                <a:ea typeface="JetBrains Mono"/>
              </a:rPr>
            </a:br>
            <a:r>
              <a:rPr kumimoji="0" lang="zh-CN" altLang="zh-CN" sz="1100" b="0" i="0" u="none" strike="noStrike" cap="none" normalizeH="0" baseline="0">
                <a:ln>
                  <a:noFill/>
                </a:ln>
                <a:solidFill>
                  <a:srgbClr val="6AAB73"/>
                </a:solidFill>
                <a:effectLst/>
                <a:latin typeface="Arial Unicode MS"/>
                <a:ea typeface="JetBrains Mono"/>
              </a:rPr>
              <a:t>    </a:t>
            </a:r>
            <a:r>
              <a:rPr kumimoji="0" lang="zh-CN" altLang="zh-CN" sz="1100" b="0" i="0" u="none" strike="noStrike" cap="none" normalizeH="0" baseline="0">
                <a:ln>
                  <a:noFill/>
                </a:ln>
                <a:solidFill>
                  <a:srgbClr val="BCBEC4"/>
                </a:solidFill>
                <a:effectLst/>
                <a:latin typeface="Arial Unicode MS"/>
                <a:ea typeface="JetBrains Mono"/>
              </a:rPr>
              <a:t>system_message_prompt = SystemMessagePromptTemplate.from_template(template)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human_message_prompt = HumanMessagePromptTemplate.from_template(</a:t>
            </a:r>
            <a:r>
              <a:rPr kumimoji="0" lang="zh-CN" altLang="en-US" sz="1100" b="0" i="0" u="none" strike="noStrike" cap="none" normalizeH="0" baseline="0">
                <a:ln>
                  <a:noFill/>
                </a:ln>
                <a:solidFill>
                  <a:srgbClr val="BCBEC4"/>
                </a:solidFill>
                <a:effectLst/>
                <a:latin typeface="Arial Unicode MS"/>
                <a:ea typeface="JetBrains Mono"/>
              </a:rPr>
              <a:t>）</a:t>
            </a:r>
            <a:endParaRPr kumimoji="0" lang="en-US" altLang="zh-CN"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Arial" panose="020B0604020202020204" pitchFamily="34" charset="0"/>
            </a:endParaRPr>
          </a:p>
        </p:txBody>
      </p:sp>
      <p:sp>
        <p:nvSpPr>
          <p:cNvPr id="16" name="Rectangle 3">
            <a:extLst>
              <a:ext uri="{FF2B5EF4-FFF2-40B4-BE49-F238E27FC236}">
                <a16:creationId xmlns:a16="http://schemas.microsoft.com/office/drawing/2014/main" id="{E7CCEDF7-0590-7FF9-F928-D8EFAF722D2D}"/>
              </a:ext>
            </a:extLst>
          </p:cNvPr>
          <p:cNvSpPr>
            <a:spLocks noChangeArrowheads="1"/>
          </p:cNvSpPr>
          <p:nvPr/>
        </p:nvSpPr>
        <p:spPr bwMode="auto">
          <a:xfrm>
            <a:off x="875565" y="2517125"/>
            <a:ext cx="5764721" cy="19543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CF8E6D"/>
                </a:solidFill>
                <a:effectLst/>
                <a:latin typeface="Arial Unicode MS"/>
                <a:ea typeface="JetBrains Mono"/>
              </a:rPr>
              <a:t>try</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result = chain.run(</a:t>
            </a:r>
            <a:r>
              <a:rPr kumimoji="0" lang="zh-CN" altLang="zh-CN" sz="1100" b="0" i="0" u="none" strike="noStrike" cap="none" normalizeH="0" baseline="0">
                <a:ln>
                  <a:noFill/>
                </a:ln>
                <a:solidFill>
                  <a:srgbClr val="AA4926"/>
                </a:solidFill>
                <a:effectLst/>
                <a:latin typeface="Arial Unicode MS"/>
                <a:ea typeface="JetBrains Mono"/>
              </a:rPr>
              <a:t>api_dic</a:t>
            </a:r>
            <a:r>
              <a:rPr kumimoji="0" lang="zh-CN" altLang="zh-CN" sz="1100" b="0" i="0" u="none" strike="noStrike" cap="none" normalizeH="0" baseline="0">
                <a:ln>
                  <a:noFill/>
                </a:ln>
                <a:solidFill>
                  <a:srgbClr val="BCBEC4"/>
                </a:solidFill>
                <a:effectLst/>
                <a:latin typeface="Arial Unicode MS"/>
                <a:ea typeface="JetBrains Mono"/>
              </a:rPr>
              <a:t>=api_dic,</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AA4926"/>
                </a:solidFill>
                <a:effectLst/>
                <a:latin typeface="Arial Unicode MS"/>
                <a:ea typeface="JetBrains Mono"/>
              </a:rPr>
              <a:t>question</a:t>
            </a:r>
            <a:r>
              <a:rPr kumimoji="0" lang="zh-CN" altLang="zh-CN" sz="1100" b="0" i="0" u="none" strike="noStrike" cap="none" normalizeH="0" baseline="0">
                <a:ln>
                  <a:noFill/>
                </a:ln>
                <a:solidFill>
                  <a:srgbClr val="BCBEC4"/>
                </a:solidFill>
                <a:effectLst/>
                <a:latin typeface="Arial Unicode MS"/>
                <a:ea typeface="JetBrains Mono"/>
              </a:rPr>
              <a:t>=question, )</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clean_answer = </a:t>
            </a:r>
            <a:r>
              <a:rPr kumimoji="0" lang="zh-CN" altLang="zh-CN" sz="1100" b="0" i="0" u="none" strike="noStrike" cap="none" normalizeH="0" baseline="0">
                <a:ln>
                  <a:noFill/>
                </a:ln>
                <a:solidFill>
                  <a:srgbClr val="8888C6"/>
                </a:solidFill>
                <a:effectLst/>
                <a:latin typeface="Arial Unicode MS"/>
                <a:ea typeface="JetBrains Mono"/>
              </a:rPr>
              <a:t>eval</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result.replace(</a:t>
            </a:r>
            <a:r>
              <a:rPr kumimoji="0" lang="zh-CN" altLang="zh-CN" sz="1100" b="0" i="0" u="none" strike="noStrike" cap="none" normalizeH="0" baseline="0">
                <a:ln>
                  <a:noFill/>
                </a:ln>
                <a:solidFill>
                  <a:srgbClr val="6AAB73"/>
                </a:solidFill>
                <a:effectLst/>
                <a:latin typeface="Arial Unicode MS"/>
                <a:ea typeface="JetBrains Mono"/>
              </a:rPr>
              <a:t>": true"</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 True"</a:t>
            </a:r>
            <a:r>
              <a:rPr kumimoji="0" lang="zh-CN" altLang="zh-CN" sz="1100" b="0" i="0" u="none" strike="noStrike" cap="none" normalizeH="0" baseline="0">
                <a:ln>
                  <a:noFill/>
                </a:ln>
                <a:solidFill>
                  <a:srgbClr val="BCBEC4"/>
                </a:solidFill>
                <a:effectLst/>
                <a:latin typeface="Arial Unicode MS"/>
                <a:ea typeface="JetBrains Mono"/>
              </a:rPr>
              <a:t>).replace(</a:t>
            </a:r>
            <a:r>
              <a:rPr kumimoji="0" lang="zh-CN" altLang="zh-CN" sz="1100" b="0" i="0" u="none" strike="noStrike" cap="none" normalizeH="0" baseline="0">
                <a:ln>
                  <a:noFill/>
                </a:ln>
                <a:solidFill>
                  <a:srgbClr val="6AAB73"/>
                </a:solidFill>
                <a:effectLst/>
                <a:latin typeface="Arial Unicode MS"/>
                <a:ea typeface="JetBrains Mono"/>
              </a:rPr>
              <a:t>":true"</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 True"</a:t>
            </a:r>
            <a:r>
              <a:rPr kumimoji="0" lang="zh-CN" altLang="zh-CN" sz="1100" b="0" i="0" u="none" strike="noStrike" cap="none" normalizeH="0" baseline="0">
                <a:ln>
                  <a:noFill/>
                </a:ln>
                <a:solidFill>
                  <a:srgbClr val="BCBEC4"/>
                </a:solidFill>
                <a:effectLst/>
                <a:latin typeface="Arial Unicode MS"/>
                <a:ea typeface="JetBrains Mono"/>
              </a:rPr>
              <a:t>).replace(</a:t>
            </a:r>
            <a:r>
              <a:rPr kumimoji="0" lang="zh-CN" altLang="zh-CN" sz="1100" b="0" i="0" u="none" strike="noStrike" cap="none" normalizeH="0" baseline="0">
                <a:ln>
                  <a:noFill/>
                </a:ln>
                <a:solidFill>
                  <a:srgbClr val="6AAB73"/>
                </a:solidFill>
                <a:effectLst/>
                <a:latin typeface="Arial Unicode MS"/>
                <a:ea typeface="JetBrains Mono"/>
              </a:rPr>
              <a:t>":false"</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 False"</a:t>
            </a:r>
            <a:r>
              <a:rPr kumimoji="0" lang="zh-CN" altLang="zh-CN" sz="1100" b="0" i="0" u="none" strike="noStrike" cap="none" normalizeH="0" baseline="0">
                <a:ln>
                  <a:noFill/>
                </a:ln>
                <a:solidFill>
                  <a:srgbClr val="BCBEC4"/>
                </a:solidFill>
                <a:effectLst/>
                <a:latin typeface="Arial Unicode MS"/>
                <a:ea typeface="JetBrains Mono"/>
              </a:rPr>
              <a:t>).replace(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 false"</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 False"</a:t>
            </a:r>
            <a:r>
              <a:rPr kumimoji="0" lang="zh-CN" altLang="zh-CN" sz="1100" b="0" i="0" u="none" strike="noStrike" cap="none" normalizeH="0" baseline="0">
                <a:ln>
                  <a:noFill/>
                </a:ln>
                <a:solidFill>
                  <a:srgbClr val="BCBEC4"/>
                </a:solidFill>
                <a:effectLst/>
                <a:latin typeface="Arial Unicode MS"/>
                <a:ea typeface="JetBrains Mono"/>
              </a:rPr>
              <a:t>).replace(</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AAB73"/>
                </a:solidFill>
                <a:effectLst/>
                <a:latin typeface="Arial Unicode MS"/>
                <a:ea typeface="JetBrains Mono"/>
              </a:rPr>
              <a:t>""</a:t>
            </a:r>
            <a:r>
              <a:rPr kumimoji="0" lang="zh-CN" altLang="zh-CN" sz="1100" b="0" i="0" u="none" strike="noStrike" cap="none" normalizeH="0" baseline="0">
                <a:ln>
                  <a:noFill/>
                </a:ln>
                <a:solidFill>
                  <a:srgbClr val="BCBEC4"/>
                </a:solidFill>
                <a:effectLst/>
                <a:latin typeface="Arial Unicode MS"/>
                <a:ea typeface="JetBrains Mono"/>
              </a:rPr>
              <a:t>).strip())</a:t>
            </a:r>
            <a:endParaRPr kumimoji="0" lang="en-US" altLang="zh-CN"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 = clean_answer[</a:t>
            </a:r>
            <a:r>
              <a:rPr kumimoji="0" lang="zh-CN" altLang="zh-CN" sz="1100" b="0" i="0" u="none" strike="noStrike" cap="none" normalizeH="0" baseline="0">
                <a:ln>
                  <a:noFill/>
                </a:ln>
                <a:solidFill>
                  <a:srgbClr val="6AAB73"/>
                </a:solidFill>
                <a:effectLst/>
                <a:latin typeface="Arial Unicode MS"/>
                <a:ea typeface="JetBrains Mono"/>
              </a:rPr>
              <a:t>"Parameters"</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return </a:t>
            </a:r>
            <a:r>
              <a:rPr kumimoji="0" lang="zh-CN" altLang="zh-CN" sz="1100" b="0" i="0" u="none" strike="noStrike" cap="none" normalizeH="0" baseline="0">
                <a:ln>
                  <a:noFill/>
                </a:ln>
                <a:solidFill>
                  <a:srgbClr val="BCBEC4"/>
                </a:solidFill>
                <a:effectLst/>
                <a:latin typeface="Arial Unicode MS"/>
                <a:ea typeface="JetBrains Mono"/>
              </a:rPr>
              <a:t>a</a:t>
            </a:r>
            <a:endParaRPr kumimoji="0" lang="zh-CN" altLang="zh-CN" sz="1100" b="0" i="0" u="none" strike="noStrike" cap="none" normalizeH="0" baseline="0">
              <a:ln>
                <a:noFill/>
              </a:ln>
              <a:solidFill>
                <a:schemeClr val="tx1"/>
              </a:solidFill>
              <a:effectLst/>
              <a:latin typeface="Arial" panose="020B0604020202020204" pitchFamily="34" charset="0"/>
            </a:endParaRPr>
          </a:p>
        </p:txBody>
      </p:sp>
      <p:sp>
        <p:nvSpPr>
          <p:cNvPr id="17" name="Rectangle 1">
            <a:extLst>
              <a:ext uri="{FF2B5EF4-FFF2-40B4-BE49-F238E27FC236}">
                <a16:creationId xmlns:a16="http://schemas.microsoft.com/office/drawing/2014/main" id="{687AA80F-10CD-0D5B-E84A-B4578E26CE4E}"/>
              </a:ext>
            </a:extLst>
          </p:cNvPr>
          <p:cNvSpPr>
            <a:spLocks noChangeArrowheads="1"/>
          </p:cNvSpPr>
          <p:nvPr/>
        </p:nvSpPr>
        <p:spPr bwMode="auto">
          <a:xfrm>
            <a:off x="6955971" y="2160343"/>
            <a:ext cx="4592924" cy="212365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对于每个选定的</a:t>
            </a:r>
            <a:r>
              <a:rPr kumimoji="0" lang="zh-CN" altLang="zh-CN" sz="1100" b="0" i="0" u="none" strike="noStrike" cap="none" normalizeH="0" baseline="0">
                <a:ln>
                  <a:noFill/>
                </a:ln>
                <a:solidFill>
                  <a:srgbClr val="7A7E85"/>
                </a:solidFill>
                <a:effectLst/>
                <a:latin typeface="Arial Unicode MS"/>
                <a:ea typeface="JetBrains Mono"/>
              </a:rPr>
              <a:t>API</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，获取其参数并调用相应的函数</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CF8E6D"/>
                </a:solidFill>
                <a:effectLst/>
                <a:latin typeface="Arial Unicode MS"/>
                <a:ea typeface="JetBrains Mono"/>
              </a:rPr>
              <a:t>for </a:t>
            </a:r>
            <a:r>
              <a:rPr kumimoji="0" lang="zh-CN" altLang="zh-CN" sz="1100" b="0" i="0" u="none" strike="noStrike" cap="none" normalizeH="0" baseline="0">
                <a:ln>
                  <a:noFill/>
                </a:ln>
                <a:solidFill>
                  <a:srgbClr val="BCBEC4"/>
                </a:solidFill>
                <a:effectLst/>
                <a:latin typeface="Arial Unicode MS"/>
                <a:ea typeface="JetBrains Mono"/>
              </a:rPr>
              <a:t>api </a:t>
            </a:r>
            <a:r>
              <a:rPr kumimoji="0" lang="zh-CN" altLang="zh-CN" sz="1100" b="0" i="0" u="none" strike="noStrike" cap="none" normalizeH="0" baseline="0">
                <a:ln>
                  <a:noFill/>
                </a:ln>
                <a:solidFill>
                  <a:srgbClr val="CF8E6D"/>
                </a:solidFill>
                <a:effectLst/>
                <a:latin typeface="Arial Unicode MS"/>
                <a:ea typeface="JetBrains Mono"/>
              </a:rPr>
              <a:t>in </a:t>
            </a:r>
            <a:r>
              <a:rPr kumimoji="0" lang="zh-CN" altLang="zh-CN" sz="1100" b="0" i="0" u="none" strike="noStrike" cap="none" normalizeH="0" baseline="0">
                <a:ln>
                  <a:noFill/>
                </a:ln>
                <a:solidFill>
                  <a:srgbClr val="BCBEC4"/>
                </a:solidFill>
                <a:effectLst/>
                <a:latin typeface="Arial Unicode MS"/>
                <a:ea typeface="JetBrains Mono"/>
              </a:rPr>
              <a:t>api_selection:</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if </a:t>
            </a:r>
            <a:r>
              <a:rPr kumimoji="0" lang="zh-CN" altLang="zh-CN" sz="1100" b="0" i="0" u="none" strike="noStrike" cap="none" normalizeH="0" baseline="0">
                <a:ln>
                  <a:noFill/>
                </a:ln>
                <a:solidFill>
                  <a:srgbClr val="BCBEC4"/>
                </a:solidFill>
                <a:effectLst/>
                <a:latin typeface="Arial Unicode MS"/>
                <a:ea typeface="JetBrains Mono"/>
              </a:rPr>
              <a:t>previous_log </a:t>
            </a:r>
            <a:r>
              <a:rPr kumimoji="0" lang="zh-CN" altLang="zh-CN" sz="1100" b="0" i="0" u="none" strike="noStrike" cap="none" normalizeH="0" baseline="0">
                <a:ln>
                  <a:noFill/>
                </a:ln>
                <a:solidFill>
                  <a:srgbClr val="CF8E6D"/>
                </a:solidFill>
                <a:effectLst/>
                <a:latin typeface="Arial Unicode MS"/>
                <a:ea typeface="JetBrains Mono"/>
              </a:rPr>
              <a:t>is None</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parameter = choose_parameter(API_instruction, api,</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tool_instruction[</a:t>
            </a:r>
            <a:r>
              <a:rPr kumimoji="0" lang="zh-CN" altLang="zh-CN" sz="1100" b="0" i="0" u="none" strike="noStrike" cap="none" normalizeH="0" baseline="0">
                <a:ln>
                  <a:noFill/>
                </a:ln>
                <a:solidFill>
                  <a:srgbClr val="6AAB73"/>
                </a:solidFill>
                <a:effectLst/>
                <a:latin typeface="Arial Unicode MS"/>
                <a:ea typeface="JetBrains Mono"/>
              </a:rPr>
              <a:t>"tool_guidelines"</a:t>
            </a:r>
            <a:r>
              <a:rPr kumimoji="0" lang="zh-CN" altLang="zh-CN" sz="1100" b="0" i="0" u="none" strike="noStrike" cap="none" normalizeH="0" baseline="0">
                <a:ln>
                  <a:noFill/>
                </a:ln>
                <a:solidFill>
                  <a:srgbClr val="BCBEC4"/>
                </a:solidFill>
                <a:effectLst/>
                <a:latin typeface="Arial Unicode MS"/>
                <a:ea typeface="JetBrains Mono"/>
              </a:rPr>
              <a:t>][api], question,</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model_name)</a:t>
            </a:r>
            <a:endParaRPr kumimoji="0" lang="en-US" altLang="zh-CN"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else</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parameter = choose_parameter_depend(API_instruction, api,</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tool_instruction[</a:t>
            </a:r>
            <a:r>
              <a:rPr kumimoji="0" lang="zh-CN" altLang="zh-CN" sz="1100" b="0" i="0" u="none" strike="noStrike" cap="none" normalizeH="0" baseline="0">
                <a:ln>
                  <a:noFill/>
                </a:ln>
                <a:solidFill>
                  <a:srgbClr val="6AAB73"/>
                </a:solidFill>
                <a:effectLst/>
                <a:latin typeface="Arial Unicode MS"/>
                <a:ea typeface="JetBrains Mono"/>
              </a:rPr>
              <a:t>"tool_guidelines"</a:t>
            </a:r>
            <a:r>
              <a:rPr kumimoji="0" lang="zh-CN" altLang="zh-CN" sz="1100" b="0" i="0" u="none" strike="noStrike" cap="none" normalizeH="0" baseline="0">
                <a:ln>
                  <a:noFill/>
                </a:ln>
                <a:solidFill>
                  <a:srgbClr val="BCBEC4"/>
                </a:solidFill>
                <a:effectLst/>
                <a:latin typeface="Arial Unicode MS"/>
                <a:ea typeface="JetBrains Mono"/>
              </a:rPr>
              <a:t>][api],</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question, previous_log,</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model_name)</a:t>
            </a:r>
            <a:endParaRPr kumimoji="0" lang="zh-CN" altLang="zh-CN"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6325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F6E9C892-E9B4-A9E8-2905-F1F94D751821}"/>
              </a:ext>
            </a:extLst>
          </p:cNvPr>
          <p:cNvSpPr/>
          <p:nvPr/>
        </p:nvSpPr>
        <p:spPr>
          <a:xfrm>
            <a:off x="130629" y="141514"/>
            <a:ext cx="8458200" cy="468086"/>
          </a:xfrm>
          <a:prstGeom prst="roundRect">
            <a:avLst/>
          </a:prstGeom>
          <a:gradFill>
            <a:gsLst>
              <a:gs pos="100000">
                <a:schemeClr val="accent2"/>
              </a:gs>
              <a:gs pos="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4FE31529-FE57-0274-3BB8-F34A2A71C2CC}"/>
              </a:ext>
            </a:extLst>
          </p:cNvPr>
          <p:cNvSpPr/>
          <p:nvPr/>
        </p:nvSpPr>
        <p:spPr>
          <a:xfrm>
            <a:off x="6640287" y="152400"/>
            <a:ext cx="1676400" cy="457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标题 1">
            <a:extLst>
              <a:ext uri="{FF2B5EF4-FFF2-40B4-BE49-F238E27FC236}">
                <a16:creationId xmlns:a16="http://schemas.microsoft.com/office/drawing/2014/main" id="{819D8DCA-26F8-4832-97A4-95EE5C550A71}"/>
              </a:ext>
            </a:extLst>
          </p:cNvPr>
          <p:cNvSpPr>
            <a:spLocks noGrp="1"/>
          </p:cNvSpPr>
          <p:nvPr>
            <p:ph type="title"/>
          </p:nvPr>
        </p:nvSpPr>
        <p:spPr>
          <a:xfrm>
            <a:off x="750389" y="141514"/>
            <a:ext cx="10800000" cy="391885"/>
          </a:xfrm>
        </p:spPr>
        <p:txBody>
          <a:bodyPr>
            <a:normAutofit fontScale="90000"/>
          </a:bodyPr>
          <a:lstStyle/>
          <a:p>
            <a:r>
              <a:rPr lang="zh-CN" altLang="en-US" sz="2800"/>
              <a:t>任务规划</a:t>
            </a:r>
            <a:endParaRPr lang="en-US" sz="2800"/>
          </a:p>
        </p:txBody>
      </p:sp>
      <p:sp>
        <p:nvSpPr>
          <p:cNvPr id="10" name="文本框 9">
            <a:extLst>
              <a:ext uri="{FF2B5EF4-FFF2-40B4-BE49-F238E27FC236}">
                <a16:creationId xmlns:a16="http://schemas.microsoft.com/office/drawing/2014/main" id="{998FAE65-8893-8175-2403-5077F89C692E}"/>
              </a:ext>
            </a:extLst>
          </p:cNvPr>
          <p:cNvSpPr txBox="1"/>
          <p:nvPr/>
        </p:nvSpPr>
        <p:spPr>
          <a:xfrm>
            <a:off x="247105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工具检索</a:t>
            </a:r>
            <a:endParaRPr lang="en-US" sz="2500" b="1">
              <a:solidFill>
                <a:schemeClr val="tx2"/>
              </a:solidFill>
              <a:latin typeface="+mj-lt"/>
              <a:ea typeface="+mj-ea"/>
              <a:cs typeface="+mj-cs"/>
            </a:endParaRPr>
          </a:p>
        </p:txBody>
      </p:sp>
      <p:sp>
        <p:nvSpPr>
          <p:cNvPr id="11" name="文本框 10">
            <a:extLst>
              <a:ext uri="{FF2B5EF4-FFF2-40B4-BE49-F238E27FC236}">
                <a16:creationId xmlns:a16="http://schemas.microsoft.com/office/drawing/2014/main" id="{C3A38846-A553-3B3A-2CA7-380D44866238}"/>
              </a:ext>
            </a:extLst>
          </p:cNvPr>
          <p:cNvSpPr txBox="1"/>
          <p:nvPr/>
        </p:nvSpPr>
        <p:spPr>
          <a:xfrm>
            <a:off x="4484915"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工具选择</a:t>
            </a:r>
            <a:endParaRPr lang="en-US" sz="2500" b="1">
              <a:solidFill>
                <a:schemeClr val="tx2"/>
              </a:solidFill>
              <a:latin typeface="+mj-lt"/>
              <a:ea typeface="+mj-ea"/>
              <a:cs typeface="+mj-cs"/>
            </a:endParaRPr>
          </a:p>
        </p:txBody>
      </p:sp>
      <p:sp>
        <p:nvSpPr>
          <p:cNvPr id="12" name="文本框 11">
            <a:extLst>
              <a:ext uri="{FF2B5EF4-FFF2-40B4-BE49-F238E27FC236}">
                <a16:creationId xmlns:a16="http://schemas.microsoft.com/office/drawing/2014/main" id="{1D7E8B14-A82D-1035-1900-AFC5A7C8F480}"/>
              </a:ext>
            </a:extLst>
          </p:cNvPr>
          <p:cNvSpPr txBox="1"/>
          <p:nvPr/>
        </p:nvSpPr>
        <p:spPr>
          <a:xfrm>
            <a:off x="671648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工具执行</a:t>
            </a:r>
            <a:endParaRPr lang="en-US" sz="2500" b="1">
              <a:solidFill>
                <a:schemeClr val="tx2"/>
              </a:solidFill>
              <a:latin typeface="+mj-lt"/>
              <a:ea typeface="+mj-ea"/>
              <a:cs typeface="+mj-cs"/>
            </a:endParaRPr>
          </a:p>
        </p:txBody>
      </p:sp>
      <p:sp>
        <p:nvSpPr>
          <p:cNvPr id="14" name="文本框 13">
            <a:extLst>
              <a:ext uri="{FF2B5EF4-FFF2-40B4-BE49-F238E27FC236}">
                <a16:creationId xmlns:a16="http://schemas.microsoft.com/office/drawing/2014/main" id="{07A7E43A-58AD-FA50-E5B4-7BD36934AB45}"/>
              </a:ext>
            </a:extLst>
          </p:cNvPr>
          <p:cNvSpPr txBox="1"/>
          <p:nvPr/>
        </p:nvSpPr>
        <p:spPr>
          <a:xfrm>
            <a:off x="1570263" y="5394849"/>
            <a:ext cx="7824107" cy="923330"/>
          </a:xfrm>
          <a:prstGeom prst="rect">
            <a:avLst/>
          </a:prstGeom>
          <a:noFill/>
        </p:spPr>
        <p:txBody>
          <a:bodyPr wrap="square">
            <a:spAutoFit/>
          </a:bodyPr>
          <a:lstStyle/>
          <a:p>
            <a:r>
              <a:rPr lang="zh-CN" altLang="zh-CN" sz="1800">
                <a:solidFill>
                  <a:srgbClr val="000000"/>
                </a:solidFill>
                <a:effectLst/>
                <a:ea typeface="Calibri" panose="020F0502020204030204" pitchFamily="34" charset="0"/>
              </a:rPr>
              <a:t>在工具选择和参数设置后，执行工具。如果工具在执行过程中失败，则该过程将恢复到工具选择阶段，以进行替代选择。此</a:t>
            </a:r>
            <a:r>
              <a:rPr lang="zh-CN" altLang="zh-CN" sz="1800">
                <a:solidFill>
                  <a:srgbClr val="000000"/>
                </a:solidFill>
                <a:effectLst/>
                <a:highlight>
                  <a:srgbClr val="FFFF00"/>
                </a:highlight>
                <a:ea typeface="Calibri" panose="020F0502020204030204" pitchFamily="34" charset="0"/>
              </a:rPr>
              <a:t>重试机制</a:t>
            </a:r>
            <a:r>
              <a:rPr lang="zh-CN" altLang="zh-CN" sz="1800">
                <a:solidFill>
                  <a:srgbClr val="000000"/>
                </a:solidFill>
                <a:effectLst/>
                <a:ea typeface="Calibri" panose="020F0502020204030204" pitchFamily="34" charset="0"/>
              </a:rPr>
              <a:t>将持续到成功执行或达到最大试用 </a:t>
            </a:r>
            <a:r>
              <a:rPr lang="en-US" altLang="zh-CN" sz="1800">
                <a:solidFill>
                  <a:srgbClr val="000000"/>
                </a:solidFill>
                <a:effectLst/>
                <a:latin typeface="Cambria" panose="02040503050406030204" pitchFamily="18" charset="0"/>
                <a:ea typeface="Cambria" panose="02040503050406030204" pitchFamily="18" charset="0"/>
                <a:cs typeface="Cambria" panose="02040503050406030204" pitchFamily="18" charset="0"/>
              </a:rPr>
              <a:t>R </a:t>
            </a:r>
            <a:r>
              <a:rPr lang="zh-CN" altLang="zh-CN" sz="1800">
                <a:solidFill>
                  <a:srgbClr val="000000"/>
                </a:solidFill>
                <a:effectLst/>
                <a:ea typeface="Calibri" panose="020F0502020204030204" pitchFamily="34" charset="0"/>
              </a:rPr>
              <a:t>为止。</a:t>
            </a:r>
            <a:endParaRPr lang="en-US"/>
          </a:p>
        </p:txBody>
      </p:sp>
      <p:sp>
        <p:nvSpPr>
          <p:cNvPr id="15" name="Rectangle 1">
            <a:extLst>
              <a:ext uri="{FF2B5EF4-FFF2-40B4-BE49-F238E27FC236}">
                <a16:creationId xmlns:a16="http://schemas.microsoft.com/office/drawing/2014/main" id="{CD6348BF-6E48-D119-63B9-AADE5381E790}"/>
              </a:ext>
            </a:extLst>
          </p:cNvPr>
          <p:cNvSpPr>
            <a:spLocks noChangeArrowheads="1"/>
          </p:cNvSpPr>
          <p:nvPr/>
        </p:nvSpPr>
        <p:spPr bwMode="auto">
          <a:xfrm>
            <a:off x="370115" y="987386"/>
            <a:ext cx="5370381" cy="381642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7A7E85"/>
                </a:solidFill>
                <a:effectLst/>
                <a:latin typeface="Arial Unicode MS"/>
                <a:ea typeface="JetBrains Mono"/>
              </a:rPr>
              <a:t>#</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处理一系列数据，并执行与任务相关的</a:t>
            </a:r>
            <a:r>
              <a:rPr kumimoji="0" lang="zh-CN" altLang="zh-CN" sz="1100" b="0" i="0" u="none" strike="noStrike" cap="none" normalizeH="0" baseline="0">
                <a:ln>
                  <a:noFill/>
                </a:ln>
                <a:solidFill>
                  <a:srgbClr val="7A7E85"/>
                </a:solidFill>
                <a:effectLst/>
                <a:latin typeface="Arial Unicode MS"/>
                <a:ea typeface="JetBrains Mono"/>
              </a:rPr>
              <a:t>API</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调用和答案生成。</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CF8E6D"/>
                </a:solidFill>
                <a:effectLst/>
                <a:latin typeface="Arial Unicode MS"/>
                <a:ea typeface="JetBrains Mono"/>
              </a:rPr>
              <a:t>def </a:t>
            </a:r>
            <a:r>
              <a:rPr kumimoji="0" lang="zh-CN" altLang="zh-CN" sz="1100" b="0" i="0" u="none" strike="noStrike" cap="none" normalizeH="0" baseline="0">
                <a:ln>
                  <a:noFill/>
                </a:ln>
                <a:solidFill>
                  <a:srgbClr val="56A8F5"/>
                </a:solidFill>
                <a:effectLst/>
                <a:latin typeface="Arial Unicode MS"/>
                <a:ea typeface="JetBrains Mono"/>
              </a:rPr>
              <a:t>task_execution</a:t>
            </a:r>
            <a:r>
              <a:rPr kumimoji="0" lang="zh-CN" altLang="zh-CN" sz="1100" b="0" i="0" u="none" strike="noStrike" cap="none" normalizeH="0" baseline="0">
                <a:ln>
                  <a:noFill/>
                </a:ln>
                <a:solidFill>
                  <a:srgbClr val="BCBEC4"/>
                </a:solidFill>
                <a:effectLst/>
                <a:latin typeface="Arial Unicode MS"/>
                <a:ea typeface="JetBrains Mono"/>
              </a:rPr>
              <a:t>(data_type,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6F737A"/>
                </a:solidFill>
                <a:effectLst/>
                <a:latin typeface="Arial Unicode MS"/>
                <a:ea typeface="JetBrains Mono"/>
              </a:rPr>
              <a:t>base_path</a:t>
            </a:r>
            <a:r>
              <a:rPr kumimoji="0" lang="zh-CN" altLang="zh-CN" sz="1100" b="0" i="0" u="none" strike="noStrike" cap="none" normalizeH="0" baseline="0">
                <a:ln>
                  <a:noFill/>
                </a:ln>
                <a:solidFill>
                  <a:srgbClr val="BCBEC4"/>
                </a:solidFill>
                <a:effectLst/>
                <a:latin typeface="Arial Unicode MS"/>
                <a:ea typeface="JetBrains Mono"/>
              </a:rPr>
              <a:t>, index, dataset, test_data, progress_file,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start_index, total_files, retrieval_num, ind, model_name):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使用</a:t>
            </a:r>
            <a:r>
              <a:rPr kumimoji="0" lang="zh-CN" altLang="zh-CN" sz="1100" b="0" i="0" u="none" strike="noStrike" cap="none" normalizeH="0" baseline="0">
                <a:ln>
                  <a:noFill/>
                </a:ln>
                <a:solidFill>
                  <a:srgbClr val="7A7E85"/>
                </a:solidFill>
                <a:effectLst/>
                <a:latin typeface="Arial Unicode MS"/>
                <a:ea typeface="JetBrains Mono"/>
              </a:rPr>
              <a:t> tqdm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显示处理进度条，从</a:t>
            </a:r>
            <a:r>
              <a:rPr kumimoji="0" lang="zh-CN" altLang="zh-CN" sz="1100" b="0" i="0" u="none" strike="noStrike" cap="none" normalizeH="0" baseline="0">
                <a:ln>
                  <a:noFill/>
                </a:ln>
                <a:solidFill>
                  <a:srgbClr val="7A7E85"/>
                </a:solidFill>
                <a:effectLst/>
                <a:latin typeface="Arial Unicode MS"/>
                <a:ea typeface="JetBrains Mono"/>
              </a:rPr>
              <a:t> start_index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开始，总共处理</a:t>
            </a:r>
            <a:r>
              <a:rPr kumimoji="0" lang="zh-CN" altLang="zh-CN" sz="1100" b="0" i="0" u="none" strike="noStrike" cap="none" normalizeH="0" baseline="0">
                <a:ln>
                  <a:noFill/>
                </a:ln>
                <a:solidFill>
                  <a:srgbClr val="7A7E85"/>
                </a:solidFill>
                <a:effectLst/>
                <a:latin typeface="Arial Unicode MS"/>
                <a:ea typeface="JetBrains Mono"/>
              </a:rPr>
              <a:t> total_files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个文件</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CF8E6D"/>
                </a:solidFill>
                <a:effectLst/>
                <a:latin typeface="Arial Unicode MS"/>
                <a:ea typeface="JetBrains Mono"/>
              </a:rPr>
              <a:t>with </a:t>
            </a:r>
            <a:r>
              <a:rPr kumimoji="0" lang="zh-CN" altLang="zh-CN" sz="1100" b="0" i="0" u="none" strike="noStrike" cap="none" normalizeH="0" baseline="0">
                <a:ln>
                  <a:noFill/>
                </a:ln>
                <a:solidFill>
                  <a:srgbClr val="BCBEC4"/>
                </a:solidFill>
                <a:effectLst/>
                <a:latin typeface="Arial Unicode MS"/>
                <a:ea typeface="JetBrains Mono"/>
              </a:rPr>
              <a:t>tqdm(</a:t>
            </a:r>
            <a:r>
              <a:rPr kumimoji="0" lang="zh-CN" altLang="zh-CN" sz="1100" b="0" i="0" u="none" strike="noStrike" cap="none" normalizeH="0" baseline="0">
                <a:ln>
                  <a:noFill/>
                </a:ln>
                <a:solidFill>
                  <a:srgbClr val="AA4926"/>
                </a:solidFill>
                <a:effectLst/>
                <a:latin typeface="Arial Unicode MS"/>
                <a:ea typeface="JetBrains Mono"/>
              </a:rPr>
              <a:t>total</a:t>
            </a:r>
            <a:r>
              <a:rPr kumimoji="0" lang="zh-CN" altLang="zh-CN" sz="1100" b="0" i="0" u="none" strike="noStrike" cap="none" normalizeH="0" baseline="0">
                <a:ln>
                  <a:noFill/>
                </a:ln>
                <a:solidFill>
                  <a:srgbClr val="BCBEC4"/>
                </a:solidFill>
                <a:effectLst/>
                <a:latin typeface="Arial Unicode MS"/>
                <a:ea typeface="JetBrains Mono"/>
              </a:rPr>
              <a:t>=total_files, </a:t>
            </a:r>
            <a:r>
              <a:rPr kumimoji="0" lang="zh-CN" altLang="zh-CN" sz="1100" b="0" i="0" u="none" strike="noStrike" cap="none" normalizeH="0" baseline="0">
                <a:ln>
                  <a:noFill/>
                </a:ln>
                <a:solidFill>
                  <a:srgbClr val="AA4926"/>
                </a:solidFill>
                <a:effectLst/>
                <a:latin typeface="Arial Unicode MS"/>
                <a:ea typeface="JetBrains Mono"/>
              </a:rPr>
              <a:t>desc</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6AAB73"/>
                </a:solidFill>
                <a:effectLst/>
                <a:latin typeface="Arial Unicode MS"/>
                <a:ea typeface="JetBrains Mono"/>
              </a:rPr>
              <a:t>"Processing files"</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AA4926"/>
                </a:solidFill>
                <a:effectLst/>
                <a:latin typeface="Arial Unicode MS"/>
                <a:ea typeface="JetBrains Mono"/>
              </a:rPr>
              <a:t>initial</a:t>
            </a:r>
            <a:r>
              <a:rPr kumimoji="0" lang="zh-CN" altLang="zh-CN" sz="1100" b="0" i="0" u="none" strike="noStrike" cap="none" normalizeH="0" baseline="0">
                <a:ln>
                  <a:noFill/>
                </a:ln>
                <a:solidFill>
                  <a:srgbClr val="BCBEC4"/>
                </a:solidFill>
                <a:effectLst/>
                <a:latin typeface="Arial Unicode MS"/>
                <a:ea typeface="JetBrains Mono"/>
              </a:rPr>
              <a:t>=start_index) </a:t>
            </a:r>
            <a:r>
              <a:rPr kumimoji="0" lang="zh-CN" altLang="zh-CN" sz="1100" b="0" i="0" u="none" strike="noStrike" cap="none" normalizeH="0" baseline="0">
                <a:ln>
                  <a:noFill/>
                </a:ln>
                <a:solidFill>
                  <a:srgbClr val="CF8E6D"/>
                </a:solidFill>
                <a:effectLst/>
                <a:latin typeface="Arial Unicode MS"/>
                <a:ea typeface="JetBrains Mono"/>
              </a:rPr>
              <a:t>as </a:t>
            </a:r>
            <a:r>
              <a:rPr kumimoji="0" lang="zh-CN" altLang="zh-CN" sz="1100" b="0" i="0" u="none" strike="noStrike" cap="none" normalizeH="0" baseline="0">
                <a:ln>
                  <a:noFill/>
                </a:ln>
                <a:solidFill>
                  <a:srgbClr val="BCBEC4"/>
                </a:solidFill>
                <a:effectLst/>
                <a:latin typeface="Arial Unicode MS"/>
                <a:ea typeface="JetBrains Mono"/>
              </a:rPr>
              <a:t>pbar:</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遍历</a:t>
            </a:r>
            <a:r>
              <a:rPr kumimoji="0" lang="zh-CN" altLang="zh-CN" sz="1100" b="0" i="0" u="none" strike="noStrike" cap="none" normalizeH="0" baseline="0">
                <a:ln>
                  <a:noFill/>
                </a:ln>
                <a:solidFill>
                  <a:srgbClr val="7A7E85"/>
                </a:solidFill>
                <a:effectLst/>
                <a:latin typeface="Arial Unicode MS"/>
                <a:ea typeface="JetBrains Mono"/>
              </a:rPr>
              <a:t> test_data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中从</a:t>
            </a:r>
            <a:r>
              <a:rPr kumimoji="0" lang="zh-CN" altLang="zh-CN" sz="1100" b="0" i="0" u="none" strike="noStrike" cap="none" normalizeH="0" baseline="0">
                <a:ln>
                  <a:noFill/>
                </a:ln>
                <a:solidFill>
                  <a:srgbClr val="7A7E85"/>
                </a:solidFill>
                <a:effectLst/>
                <a:latin typeface="Arial Unicode MS"/>
                <a:ea typeface="JetBrains Mono"/>
              </a:rPr>
              <a:t> start_index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开始的数据</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CF8E6D"/>
                </a:solidFill>
                <a:effectLst/>
                <a:latin typeface="Arial Unicode MS"/>
                <a:ea typeface="JetBrains Mono"/>
              </a:rPr>
              <a:t>for </a:t>
            </a:r>
            <a:r>
              <a:rPr kumimoji="0" lang="zh-CN" altLang="zh-CN" sz="1100" b="0" i="0" u="none" strike="noStrike" cap="none" normalizeH="0" baseline="0">
                <a:ln>
                  <a:noFill/>
                </a:ln>
                <a:solidFill>
                  <a:srgbClr val="BCBEC4"/>
                </a:solidFill>
                <a:effectLst/>
                <a:latin typeface="Arial Unicode MS"/>
                <a:ea typeface="JetBrains Mono"/>
              </a:rPr>
              <a:t>i, data </a:t>
            </a:r>
            <a:r>
              <a:rPr kumimoji="0" lang="zh-CN" altLang="zh-CN" sz="1100" b="0" i="0" u="none" strike="noStrike" cap="none" normalizeH="0" baseline="0">
                <a:ln>
                  <a:noFill/>
                </a:ln>
                <a:solidFill>
                  <a:srgbClr val="CF8E6D"/>
                </a:solidFill>
                <a:effectLst/>
                <a:latin typeface="Arial Unicode MS"/>
                <a:ea typeface="JetBrains Mono"/>
              </a:rPr>
              <a:t>in </a:t>
            </a:r>
            <a:r>
              <a:rPr kumimoji="0" lang="zh-CN" altLang="zh-CN" sz="1100" b="0" i="0" u="none" strike="noStrike" cap="none" normalizeH="0" baseline="0">
                <a:ln>
                  <a:noFill/>
                </a:ln>
                <a:solidFill>
                  <a:srgbClr val="8888C6"/>
                </a:solidFill>
                <a:effectLst/>
                <a:latin typeface="Arial Unicode MS"/>
                <a:ea typeface="JetBrains Mono"/>
              </a:rPr>
              <a:t>enumerate</a:t>
            </a:r>
            <a:r>
              <a:rPr kumimoji="0" lang="zh-CN" altLang="zh-CN" sz="1100" b="0" i="0" u="none" strike="noStrike" cap="none" normalizeH="0" baseline="0">
                <a:ln>
                  <a:noFill/>
                </a:ln>
                <a:solidFill>
                  <a:srgbClr val="BCBEC4"/>
                </a:solidFill>
                <a:effectLst/>
                <a:latin typeface="Arial Unicode MS"/>
                <a:ea typeface="JetBrains Mono"/>
              </a:rPr>
              <a:t>(test_data[start_index:], </a:t>
            </a:r>
            <a:r>
              <a:rPr kumimoji="0" lang="zh-CN" altLang="zh-CN" sz="1100" b="0" i="0" u="none" strike="noStrike" cap="none" normalizeH="0" baseline="0">
                <a:ln>
                  <a:noFill/>
                </a:ln>
                <a:solidFill>
                  <a:srgbClr val="AA4926"/>
                </a:solidFill>
                <a:effectLst/>
                <a:latin typeface="Arial Unicode MS"/>
                <a:ea typeface="JetBrains Mono"/>
              </a:rPr>
              <a:t>start</a:t>
            </a:r>
            <a:r>
              <a:rPr kumimoji="0" lang="zh-CN" altLang="zh-CN" sz="1100" b="0" i="0" u="none" strike="noStrike" cap="none" normalizeH="0" baseline="0">
                <a:ln>
                  <a:noFill/>
                </a:ln>
                <a:solidFill>
                  <a:srgbClr val="BCBEC4"/>
                </a:solidFill>
                <a:effectLst/>
                <a:latin typeface="Arial Unicode MS"/>
                <a:ea typeface="JetBrains Mono"/>
              </a:rPr>
              <a:t>=start_index):</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answer_ls = []</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question = data[</a:t>
            </a:r>
            <a:r>
              <a:rPr kumimoji="0" lang="zh-CN" altLang="zh-CN" sz="1100" b="0" i="0" u="none" strike="noStrike" cap="none" normalizeH="0" baseline="0">
                <a:ln>
                  <a:noFill/>
                </a:ln>
                <a:solidFill>
                  <a:srgbClr val="6AAB73"/>
                </a:solidFill>
                <a:effectLst/>
                <a:latin typeface="Arial Unicode MS"/>
                <a:ea typeface="JetBrains Mono"/>
              </a:rPr>
              <a:t>"query"</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获取当前数据的查询问题</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8888C6"/>
                </a:solidFill>
                <a:effectLst/>
                <a:latin typeface="Arial Unicode MS"/>
                <a:ea typeface="JetBrains Mono"/>
              </a:rPr>
              <a:t>print</a:t>
            </a:r>
            <a:r>
              <a:rPr kumimoji="0" lang="zh-CN" altLang="zh-CN" sz="1100" b="0" i="0" u="none" strike="noStrike" cap="none" normalizeH="0" baseline="0">
                <a:ln>
                  <a:noFill/>
                </a:ln>
                <a:solidFill>
                  <a:srgbClr val="BCBEC4"/>
                </a:solidFill>
                <a:effectLst/>
                <a:latin typeface="Arial Unicode MS"/>
                <a:ea typeface="JetBrains Mono"/>
              </a:rPr>
              <a:t>(question)</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endParaRPr kumimoji="0" lang="en-US" altLang="zh-CN" sz="1100" b="0" i="0" u="none" strike="noStrike" cap="none" normalizeH="0" baseline="0">
              <a:ln>
                <a:noFill/>
              </a:ln>
              <a:solidFill>
                <a:srgbClr val="BCBEC4"/>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将查询问题分解成多个任务</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temp = task_decompose(question, model_name)[</a:t>
            </a:r>
            <a:r>
              <a:rPr kumimoji="0" lang="zh-CN" altLang="zh-CN" sz="1100" b="0" i="0" u="none" strike="noStrike" cap="none" normalizeH="0" baseline="0">
                <a:ln>
                  <a:noFill/>
                </a:ln>
                <a:solidFill>
                  <a:srgbClr val="6AAB73"/>
                </a:solidFill>
                <a:effectLst/>
                <a:latin typeface="Arial Unicode MS"/>
                <a:ea typeface="JetBrains Mono"/>
              </a:rPr>
              <a:t>'Tasks'</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task_ls = []</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for </a:t>
            </a:r>
            <a:r>
              <a:rPr kumimoji="0" lang="zh-CN" altLang="zh-CN" sz="1100" b="0" i="0" u="none" strike="noStrike" cap="none" normalizeH="0" baseline="0">
                <a:ln>
                  <a:noFill/>
                </a:ln>
                <a:solidFill>
                  <a:srgbClr val="BCBEC4"/>
                </a:solidFill>
                <a:effectLst/>
                <a:latin typeface="Arial Unicode MS"/>
                <a:ea typeface="JetBrains Mono"/>
              </a:rPr>
              <a:t>t </a:t>
            </a:r>
            <a:r>
              <a:rPr kumimoji="0" lang="zh-CN" altLang="zh-CN" sz="1100" b="0" i="0" u="none" strike="noStrike" cap="none" normalizeH="0" baseline="0">
                <a:ln>
                  <a:noFill/>
                </a:ln>
                <a:solidFill>
                  <a:srgbClr val="CF8E6D"/>
                </a:solidFill>
                <a:effectLst/>
                <a:latin typeface="Arial Unicode MS"/>
                <a:ea typeface="JetBrains Mono"/>
              </a:rPr>
              <a:t>in </a:t>
            </a:r>
            <a:r>
              <a:rPr kumimoji="0" lang="zh-CN" altLang="zh-CN" sz="1100" b="0" i="0" u="none" strike="noStrike" cap="none" normalizeH="0" baseline="0">
                <a:ln>
                  <a:noFill/>
                </a:ln>
                <a:solidFill>
                  <a:srgbClr val="8888C6"/>
                </a:solidFill>
                <a:effectLst/>
                <a:latin typeface="Arial Unicode MS"/>
                <a:ea typeface="JetBrains Mono"/>
              </a:rPr>
              <a:t>range</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8888C6"/>
                </a:solidFill>
                <a:effectLst/>
                <a:latin typeface="Arial Unicode MS"/>
                <a:ea typeface="JetBrains Mono"/>
              </a:rPr>
              <a:t>len</a:t>
            </a:r>
            <a:r>
              <a:rPr kumimoji="0" lang="zh-CN" altLang="zh-CN" sz="1100" b="0" i="0" u="none" strike="noStrike" cap="none" normalizeH="0" baseline="0">
                <a:ln>
                  <a:noFill/>
                </a:ln>
                <a:solidFill>
                  <a:srgbClr val="BCBEC4"/>
                </a:solidFill>
                <a:effectLst/>
                <a:latin typeface="Arial Unicode MS"/>
                <a:ea typeface="JetBrains Mono"/>
              </a:rPr>
              <a:t>(temp)):</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task_ls.append({</a:t>
            </a:r>
            <a:r>
              <a:rPr kumimoji="0" lang="zh-CN" altLang="zh-CN" sz="1100" b="0" i="0" u="none" strike="noStrike" cap="none" normalizeH="0" baseline="0">
                <a:ln>
                  <a:noFill/>
                </a:ln>
                <a:solidFill>
                  <a:srgbClr val="6AAB73"/>
                </a:solidFill>
                <a:effectLst/>
                <a:latin typeface="Arial Unicode MS"/>
                <a:ea typeface="JetBrains Mono"/>
              </a:rPr>
              <a:t>"task"</a:t>
            </a:r>
            <a:r>
              <a:rPr kumimoji="0" lang="zh-CN" altLang="zh-CN" sz="1100" b="0" i="0" u="none" strike="noStrike" cap="none" normalizeH="0" baseline="0">
                <a:ln>
                  <a:noFill/>
                </a:ln>
                <a:solidFill>
                  <a:srgbClr val="BCBEC4"/>
                </a:solidFill>
                <a:effectLst/>
                <a:latin typeface="Arial Unicode MS"/>
                <a:ea typeface="JetBrains Mono"/>
              </a:rPr>
              <a:t>: temp[t], </a:t>
            </a:r>
            <a:r>
              <a:rPr kumimoji="0" lang="zh-CN" altLang="zh-CN" sz="1100" b="0" i="0" u="none" strike="noStrike" cap="none" normalizeH="0" baseline="0">
                <a:ln>
                  <a:noFill/>
                </a:ln>
                <a:solidFill>
                  <a:srgbClr val="6AAB73"/>
                </a:solidFill>
                <a:effectLst/>
                <a:latin typeface="Arial Unicode MS"/>
                <a:ea typeface="JetBrains Mono"/>
              </a:rPr>
              <a:t>"id"</a:t>
            </a:r>
            <a:r>
              <a:rPr kumimoji="0" lang="zh-CN" altLang="zh-CN" sz="1100" b="0" i="0" u="none" strike="noStrike" cap="none" normalizeH="0" baseline="0">
                <a:ln>
                  <a:noFill/>
                </a:ln>
                <a:solidFill>
                  <a:srgbClr val="BCBEC4"/>
                </a:solidFill>
                <a:effectLst/>
                <a:latin typeface="Arial Unicode MS"/>
                <a:ea typeface="JetBrains Mono"/>
              </a:rPr>
              <a:t>: t + </a:t>
            </a:r>
            <a:r>
              <a:rPr kumimoji="0" lang="zh-CN" altLang="zh-CN" sz="1100" b="0" i="0" u="none" strike="noStrike" cap="none" normalizeH="0" baseline="0">
                <a:ln>
                  <a:noFill/>
                </a:ln>
                <a:solidFill>
                  <a:srgbClr val="2AACB8"/>
                </a:solidFill>
                <a:effectLst/>
                <a:latin typeface="Arial Unicode MS"/>
                <a:ea typeface="JetBrains Mono"/>
              </a:rPr>
              <a:t>1</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对任务进行拓扑排序</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task_ls = task_topology(question, task_ls, model_name)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初始化任务依赖字典</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task_depend = {}</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遍历每个任务并执行</a:t>
            </a:r>
            <a:endParaRPr kumimoji="0" lang="zh-CN" altLang="zh-CN" sz="1100" b="0" i="0" u="none" strike="noStrike" cap="none" normalizeH="0" baseline="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C5B59DBC-A192-3E68-2DDF-8EE86C27A521}"/>
              </a:ext>
            </a:extLst>
          </p:cNvPr>
          <p:cNvSpPr>
            <a:spLocks noChangeArrowheads="1"/>
          </p:cNvSpPr>
          <p:nvPr/>
        </p:nvSpPr>
        <p:spPr bwMode="auto">
          <a:xfrm>
            <a:off x="5976256" y="1012701"/>
            <a:ext cx="5367175" cy="330859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需要工具时，根据依赖关系进行检索</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BCBEC4"/>
                </a:solidFill>
                <a:effectLst/>
                <a:latin typeface="Arial Unicode MS"/>
                <a:ea typeface="JetBrains Mono"/>
              </a:rPr>
              <a:t>depend_id = task_dic[</a:t>
            </a:r>
            <a:r>
              <a:rPr kumimoji="0" lang="zh-CN" altLang="zh-CN" sz="1100" b="0" i="0" u="none" strike="noStrike" cap="none" normalizeH="0" baseline="0">
                <a:ln>
                  <a:noFill/>
                </a:ln>
                <a:solidFill>
                  <a:srgbClr val="6AAB73"/>
                </a:solidFill>
                <a:effectLst/>
                <a:latin typeface="Arial Unicode MS"/>
                <a:ea typeface="JetBrains Mono"/>
              </a:rPr>
              <a:t>'dep'</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tool_used = []</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根据检索次数进行循环检索</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CF8E6D"/>
                </a:solidFill>
                <a:effectLst/>
                <a:latin typeface="Arial Unicode MS"/>
                <a:ea typeface="JetBrains Mono"/>
              </a:rPr>
              <a:t>for </a:t>
            </a:r>
            <a:r>
              <a:rPr kumimoji="0" lang="zh-CN" altLang="zh-CN" sz="1100" b="0" i="0" u="none" strike="noStrike" cap="none" normalizeH="0" baseline="0">
                <a:ln>
                  <a:noFill/>
                </a:ln>
                <a:solidFill>
                  <a:srgbClr val="BCBEC4"/>
                </a:solidFill>
                <a:effectLst/>
                <a:latin typeface="Arial Unicode MS"/>
                <a:ea typeface="JetBrains Mono"/>
              </a:rPr>
              <a:t>r </a:t>
            </a:r>
            <a:r>
              <a:rPr kumimoji="0" lang="zh-CN" altLang="zh-CN" sz="1100" b="0" i="0" u="none" strike="noStrike" cap="none" normalizeH="0" baseline="0">
                <a:ln>
                  <a:noFill/>
                </a:ln>
                <a:solidFill>
                  <a:srgbClr val="CF8E6D"/>
                </a:solidFill>
                <a:effectLst/>
                <a:latin typeface="Arial Unicode MS"/>
                <a:ea typeface="JetBrains Mono"/>
              </a:rPr>
              <a:t>in </a:t>
            </a:r>
            <a:r>
              <a:rPr kumimoji="0" lang="zh-CN" altLang="zh-CN" sz="1100" b="0" i="0" u="none" strike="noStrike" cap="none" normalizeH="0" baseline="0">
                <a:ln>
                  <a:noFill/>
                </a:ln>
                <a:solidFill>
                  <a:srgbClr val="8888C6"/>
                </a:solidFill>
                <a:effectLst/>
                <a:latin typeface="Arial Unicode MS"/>
                <a:ea typeface="JetBrains Mono"/>
              </a:rPr>
              <a:t>range</a:t>
            </a:r>
            <a:r>
              <a:rPr kumimoji="0" lang="zh-CN" altLang="zh-CN" sz="1100" b="0" i="0" u="none" strike="noStrike" cap="none" normalizeH="0" baseline="0">
                <a:ln>
                  <a:noFill/>
                </a:ln>
                <a:solidFill>
                  <a:srgbClr val="BCBEC4"/>
                </a:solidFill>
                <a:effectLst/>
                <a:latin typeface="Arial Unicode MS"/>
                <a:ea typeface="JetBrains Mono"/>
              </a:rPr>
              <a:t>(retrieval_num):</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Tool_dic = data[</a:t>
            </a:r>
            <a:r>
              <a:rPr kumimoji="0" lang="zh-CN" altLang="zh-CN" sz="1100" b="0" i="0" u="none" strike="noStrike" cap="none" normalizeH="0" baseline="0">
                <a:ln>
                  <a:noFill/>
                </a:ln>
                <a:solidFill>
                  <a:srgbClr val="6AAB73"/>
                </a:solidFill>
                <a:effectLst/>
                <a:latin typeface="Arial Unicode MS"/>
                <a:ea typeface="JetBrains Mono"/>
              </a:rPr>
              <a:t>"Tool_dic"</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如果依赖关系中的第一个任务为</a:t>
            </a:r>
            <a:r>
              <a:rPr kumimoji="0" lang="zh-CN" altLang="zh-CN" sz="1100" b="0" i="0" u="none" strike="noStrike" cap="none" normalizeH="0" baseline="0">
                <a:ln>
                  <a:noFill/>
                </a:ln>
                <a:solidFill>
                  <a:srgbClr val="7A7E85"/>
                </a:solidFill>
                <a:effectLst/>
                <a:latin typeface="Arial Unicode MS"/>
                <a:ea typeface="JetBrains Mono"/>
              </a:rPr>
              <a:t> -1</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，表示无依赖</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CF8E6D"/>
                </a:solidFill>
                <a:effectLst/>
                <a:latin typeface="Arial Unicode MS"/>
                <a:ea typeface="JetBrains Mono"/>
              </a:rPr>
              <a:t>if </a:t>
            </a:r>
            <a:r>
              <a:rPr kumimoji="0" lang="zh-CN" altLang="zh-CN" sz="1100" b="0" i="0" u="none" strike="noStrike" cap="none" normalizeH="0" baseline="0">
                <a:ln>
                  <a:noFill/>
                </a:ln>
                <a:solidFill>
                  <a:srgbClr val="BCBEC4"/>
                </a:solidFill>
                <a:effectLst/>
                <a:latin typeface="Arial Unicode MS"/>
                <a:ea typeface="JetBrains Mono"/>
              </a:rPr>
              <a:t>depend_id[</a:t>
            </a:r>
            <a:r>
              <a:rPr kumimoji="0" lang="zh-CN" altLang="zh-CN" sz="1100" b="0" i="0" u="none" strike="noStrike" cap="none" normalizeH="0" baseline="0">
                <a:ln>
                  <a:noFill/>
                </a:ln>
                <a:solidFill>
                  <a:srgbClr val="2AACB8"/>
                </a:solidFill>
                <a:effectLst/>
                <a:latin typeface="Arial Unicode MS"/>
                <a:ea typeface="JetBrains Mono"/>
              </a:rPr>
              <a:t>0</a:t>
            </a:r>
            <a:r>
              <a:rPr kumimoji="0" lang="zh-CN" altLang="zh-CN" sz="1100" b="0" i="0" u="none" strike="noStrike" cap="none" normalizeH="0" baseline="0">
                <a:ln>
                  <a:noFill/>
                </a:ln>
                <a:solidFill>
                  <a:srgbClr val="BCBEC4"/>
                </a:solidFill>
                <a:effectLst/>
                <a:latin typeface="Arial Unicode MS"/>
                <a:ea typeface="JetBrains Mono"/>
              </a:rPr>
              <a:t>] == -</a:t>
            </a:r>
            <a:r>
              <a:rPr kumimoji="0" lang="zh-CN" altLang="zh-CN" sz="1100" b="0" i="0" u="none" strike="noStrike" cap="none" normalizeH="0" baseline="0">
                <a:ln>
                  <a:noFill/>
                </a:ln>
                <a:solidFill>
                  <a:srgbClr val="2AACB8"/>
                </a:solidFill>
                <a:effectLst/>
                <a:latin typeface="Arial Unicode MS"/>
                <a:ea typeface="JetBrains Mono"/>
              </a:rPr>
              <a:t>1</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tool_id, api_result, call_result, tool_instruction, API_instruction = retrieval(task,</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Tool_dic,</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dataset,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tool_used,</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ind,</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model_name,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index)</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截取部分结果，确保在合理的范围内</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call_result = </a:t>
            </a:r>
            <a:r>
              <a:rPr kumimoji="0" lang="zh-CN" altLang="zh-CN" sz="1100" b="0" i="0" u="none" strike="noStrike" cap="none" normalizeH="0" baseline="0">
                <a:ln>
                  <a:noFill/>
                </a:ln>
                <a:solidFill>
                  <a:srgbClr val="8888C6"/>
                </a:solidFill>
                <a:effectLst/>
                <a:latin typeface="Arial Unicode MS"/>
                <a:ea typeface="JetBrains Mono"/>
              </a:rPr>
              <a:t>str</a:t>
            </a:r>
            <a:r>
              <a:rPr kumimoji="0" lang="zh-CN" altLang="zh-CN" sz="1100" b="0" i="0" u="none" strike="noStrike" cap="none" normalizeH="0" baseline="0">
                <a:ln>
                  <a:noFill/>
                </a:ln>
                <a:solidFill>
                  <a:srgbClr val="BCBEC4"/>
                </a:solidFill>
                <a:effectLst/>
                <a:latin typeface="Arial Unicode MS"/>
                <a:ea typeface="JetBrains Mono"/>
              </a:rPr>
              <a:t>(call_result)[:</a:t>
            </a:r>
            <a:r>
              <a:rPr kumimoji="0" lang="zh-CN" altLang="zh-CN" sz="1100" b="0" i="0" u="none" strike="noStrike" cap="none" normalizeH="0" baseline="0">
                <a:ln>
                  <a:noFill/>
                </a:ln>
                <a:solidFill>
                  <a:srgbClr val="2AACB8"/>
                </a:solidFill>
                <a:effectLst/>
                <a:latin typeface="Arial Unicode MS"/>
                <a:ea typeface="JetBrains Mono"/>
              </a:rPr>
              <a:t>1000</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answer = answer_generation(task, API_instruction,</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call_result, model_name)</a:t>
            </a:r>
            <a:endParaRPr kumimoji="0" lang="zh-CN" altLang="zh-CN" sz="11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4229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F6E9C892-E9B4-A9E8-2905-F1F94D751821}"/>
              </a:ext>
            </a:extLst>
          </p:cNvPr>
          <p:cNvSpPr/>
          <p:nvPr/>
        </p:nvSpPr>
        <p:spPr>
          <a:xfrm>
            <a:off x="130629" y="141514"/>
            <a:ext cx="8458200" cy="468086"/>
          </a:xfrm>
          <a:prstGeom prst="roundRect">
            <a:avLst/>
          </a:prstGeom>
          <a:gradFill>
            <a:gsLst>
              <a:gs pos="100000">
                <a:schemeClr val="accent2"/>
              </a:gs>
              <a:gs pos="0">
                <a:schemeClr val="accent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4FE31529-FE57-0274-3BB8-F34A2A71C2CC}"/>
              </a:ext>
            </a:extLst>
          </p:cNvPr>
          <p:cNvSpPr/>
          <p:nvPr/>
        </p:nvSpPr>
        <p:spPr>
          <a:xfrm>
            <a:off x="6640287" y="152400"/>
            <a:ext cx="1676400" cy="457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标题 1">
            <a:extLst>
              <a:ext uri="{FF2B5EF4-FFF2-40B4-BE49-F238E27FC236}">
                <a16:creationId xmlns:a16="http://schemas.microsoft.com/office/drawing/2014/main" id="{819D8DCA-26F8-4832-97A4-95EE5C550A71}"/>
              </a:ext>
            </a:extLst>
          </p:cNvPr>
          <p:cNvSpPr>
            <a:spLocks noGrp="1"/>
          </p:cNvSpPr>
          <p:nvPr>
            <p:ph type="title"/>
          </p:nvPr>
        </p:nvSpPr>
        <p:spPr>
          <a:xfrm>
            <a:off x="750389" y="141514"/>
            <a:ext cx="10800000" cy="391885"/>
          </a:xfrm>
        </p:spPr>
        <p:txBody>
          <a:bodyPr>
            <a:normAutofit fontScale="90000"/>
          </a:bodyPr>
          <a:lstStyle/>
          <a:p>
            <a:r>
              <a:rPr lang="zh-CN" altLang="en-US" sz="2800"/>
              <a:t>任务规划</a:t>
            </a:r>
            <a:endParaRPr lang="en-US" sz="2800"/>
          </a:p>
        </p:txBody>
      </p:sp>
      <p:sp>
        <p:nvSpPr>
          <p:cNvPr id="10" name="文本框 9">
            <a:extLst>
              <a:ext uri="{FF2B5EF4-FFF2-40B4-BE49-F238E27FC236}">
                <a16:creationId xmlns:a16="http://schemas.microsoft.com/office/drawing/2014/main" id="{998FAE65-8893-8175-2403-5077F89C692E}"/>
              </a:ext>
            </a:extLst>
          </p:cNvPr>
          <p:cNvSpPr txBox="1"/>
          <p:nvPr/>
        </p:nvSpPr>
        <p:spPr>
          <a:xfrm>
            <a:off x="247105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工具检索</a:t>
            </a:r>
            <a:endParaRPr lang="en-US" sz="2500" b="1">
              <a:solidFill>
                <a:schemeClr val="tx2"/>
              </a:solidFill>
              <a:latin typeface="+mj-lt"/>
              <a:ea typeface="+mj-ea"/>
              <a:cs typeface="+mj-cs"/>
            </a:endParaRPr>
          </a:p>
        </p:txBody>
      </p:sp>
      <p:sp>
        <p:nvSpPr>
          <p:cNvPr id="11" name="文本框 10">
            <a:extLst>
              <a:ext uri="{FF2B5EF4-FFF2-40B4-BE49-F238E27FC236}">
                <a16:creationId xmlns:a16="http://schemas.microsoft.com/office/drawing/2014/main" id="{C3A38846-A553-3B3A-2CA7-380D44866238}"/>
              </a:ext>
            </a:extLst>
          </p:cNvPr>
          <p:cNvSpPr txBox="1"/>
          <p:nvPr/>
        </p:nvSpPr>
        <p:spPr>
          <a:xfrm>
            <a:off x="4484915"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工具选择</a:t>
            </a:r>
            <a:endParaRPr lang="en-US" sz="2500" b="1">
              <a:solidFill>
                <a:schemeClr val="tx2"/>
              </a:solidFill>
              <a:latin typeface="+mj-lt"/>
              <a:ea typeface="+mj-ea"/>
              <a:cs typeface="+mj-cs"/>
            </a:endParaRPr>
          </a:p>
        </p:txBody>
      </p:sp>
      <p:sp>
        <p:nvSpPr>
          <p:cNvPr id="12" name="文本框 11">
            <a:extLst>
              <a:ext uri="{FF2B5EF4-FFF2-40B4-BE49-F238E27FC236}">
                <a16:creationId xmlns:a16="http://schemas.microsoft.com/office/drawing/2014/main" id="{1D7E8B14-A82D-1035-1900-AFC5A7C8F480}"/>
              </a:ext>
            </a:extLst>
          </p:cNvPr>
          <p:cNvSpPr txBox="1"/>
          <p:nvPr/>
        </p:nvSpPr>
        <p:spPr>
          <a:xfrm>
            <a:off x="6716487" y="141514"/>
            <a:ext cx="6096000" cy="477054"/>
          </a:xfrm>
          <a:prstGeom prst="rect">
            <a:avLst/>
          </a:prstGeom>
          <a:noFill/>
        </p:spPr>
        <p:txBody>
          <a:bodyPr wrap="square">
            <a:spAutoFit/>
          </a:bodyPr>
          <a:lstStyle/>
          <a:p>
            <a:pPr>
              <a:spcBef>
                <a:spcPct val="0"/>
              </a:spcBef>
            </a:pPr>
            <a:r>
              <a:rPr lang="zh-CN" altLang="en-US" sz="2500" b="1">
                <a:solidFill>
                  <a:schemeClr val="tx2"/>
                </a:solidFill>
                <a:latin typeface="+mj-lt"/>
                <a:ea typeface="+mj-ea"/>
                <a:cs typeface="+mj-cs"/>
              </a:rPr>
              <a:t>工具执行</a:t>
            </a:r>
            <a:endParaRPr lang="en-US" sz="2500" b="1">
              <a:solidFill>
                <a:schemeClr val="tx2"/>
              </a:solidFill>
              <a:latin typeface="+mj-lt"/>
              <a:ea typeface="+mj-ea"/>
              <a:cs typeface="+mj-cs"/>
            </a:endParaRPr>
          </a:p>
        </p:txBody>
      </p:sp>
      <p:sp>
        <p:nvSpPr>
          <p:cNvPr id="6" name="Rectangle 5">
            <a:extLst>
              <a:ext uri="{FF2B5EF4-FFF2-40B4-BE49-F238E27FC236}">
                <a16:creationId xmlns:a16="http://schemas.microsoft.com/office/drawing/2014/main" id="{9AA20DE5-16B4-F83A-F655-018303129A71}"/>
              </a:ext>
            </a:extLst>
          </p:cNvPr>
          <p:cNvSpPr>
            <a:spLocks noChangeArrowheads="1"/>
          </p:cNvSpPr>
          <p:nvPr/>
        </p:nvSpPr>
        <p:spPr bwMode="auto">
          <a:xfrm>
            <a:off x="1023258" y="837688"/>
            <a:ext cx="4903907" cy="550920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遍历任务列表，执行每个任务</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CF8E6D"/>
                </a:solidFill>
                <a:effectLst/>
                <a:latin typeface="Arial Unicode MS"/>
                <a:ea typeface="JetBrains Mono"/>
              </a:rPr>
              <a:t>for </a:t>
            </a:r>
            <a:r>
              <a:rPr kumimoji="0" lang="zh-CN" altLang="zh-CN" sz="1100" b="0" i="0" u="none" strike="noStrike" cap="none" normalizeH="0" baseline="0">
                <a:ln>
                  <a:noFill/>
                </a:ln>
                <a:solidFill>
                  <a:srgbClr val="BCBEC4"/>
                </a:solidFill>
                <a:effectLst/>
                <a:latin typeface="Arial Unicode MS"/>
                <a:ea typeface="JetBrains Mono"/>
              </a:rPr>
              <a:t>task_dic </a:t>
            </a:r>
            <a:r>
              <a:rPr kumimoji="0" lang="zh-CN" altLang="zh-CN" sz="1100" b="0" i="0" u="none" strike="noStrike" cap="none" normalizeH="0" baseline="0">
                <a:ln>
                  <a:noFill/>
                </a:ln>
                <a:solidFill>
                  <a:srgbClr val="CF8E6D"/>
                </a:solidFill>
                <a:effectLst/>
                <a:latin typeface="Arial Unicode MS"/>
                <a:ea typeface="JetBrains Mono"/>
              </a:rPr>
              <a:t>in </a:t>
            </a:r>
            <a:r>
              <a:rPr kumimoji="0" lang="zh-CN" altLang="zh-CN" sz="1100" b="0" i="0" u="none" strike="noStrike" cap="none" normalizeH="0" baseline="0">
                <a:ln>
                  <a:noFill/>
                </a:ln>
                <a:solidFill>
                  <a:srgbClr val="BCBEC4"/>
                </a:solidFill>
                <a:effectLst/>
                <a:latin typeface="Arial Unicode MS"/>
                <a:ea typeface="JetBrains Mono"/>
              </a:rPr>
              <a:t>task_ls:</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task = task_dic[</a:t>
            </a:r>
            <a:r>
              <a:rPr kumimoji="0" lang="zh-CN" altLang="zh-CN" sz="1100" b="0" i="0" u="none" strike="noStrike" cap="none" normalizeH="0" baseline="0">
                <a:ln>
                  <a:noFill/>
                </a:ln>
                <a:solidFill>
                  <a:srgbClr val="6AAB73"/>
                </a:solidFill>
                <a:effectLst/>
                <a:latin typeface="Arial Unicode MS"/>
                <a:ea typeface="JetBrains Mono"/>
              </a:rPr>
              <a:t>'task'</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检查是否需要工具</a:t>
            </a:r>
            <a:b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b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    </a:t>
            </a:r>
            <a:r>
              <a:rPr kumimoji="0" lang="zh-CN" altLang="zh-CN" sz="1100" b="0" i="0" u="none" strike="noStrike" cap="none" normalizeH="0" baseline="0">
                <a:ln>
                  <a:noFill/>
                </a:ln>
                <a:solidFill>
                  <a:srgbClr val="BCBEC4"/>
                </a:solidFill>
                <a:effectLst/>
                <a:latin typeface="Arial Unicode MS"/>
                <a:ea typeface="JetBrains Mono"/>
              </a:rPr>
              <a:t>tool_check_reason, tool_check_result = tool_check(task, model_name)</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tool_check_reason_ls.append(tool_check_reason)</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if </a:t>
            </a:r>
            <a:r>
              <a:rPr kumimoji="0" lang="zh-CN" altLang="zh-CN" sz="1100" b="0" i="0" u="none" strike="noStrike" cap="none" normalizeH="0" baseline="0">
                <a:ln>
                  <a:noFill/>
                </a:ln>
                <a:solidFill>
                  <a:srgbClr val="BCBEC4"/>
                </a:solidFill>
                <a:effectLst/>
                <a:latin typeface="Arial Unicode MS"/>
                <a:ea typeface="JetBrains Mono"/>
              </a:rPr>
              <a:t>tool_check_result == </a:t>
            </a:r>
            <a:r>
              <a:rPr kumimoji="0" lang="zh-CN" altLang="zh-CN" sz="1100" b="0" i="0" u="none" strike="noStrike" cap="none" normalizeH="0" baseline="0">
                <a:ln>
                  <a:noFill/>
                </a:ln>
                <a:solidFill>
                  <a:srgbClr val="2AACB8"/>
                </a:solidFill>
                <a:effectLst/>
                <a:latin typeface="Arial Unicode MS"/>
                <a:ea typeface="JetBrains Mono"/>
              </a:rPr>
              <a:t>1</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8888C6"/>
                </a:solidFill>
                <a:effectLst/>
                <a:latin typeface="Arial Unicode MS"/>
                <a:ea typeface="JetBrains Mono"/>
              </a:rPr>
              <a:t>print</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6AAB73"/>
                </a:solidFill>
                <a:effectLst/>
                <a:latin typeface="Arial Unicode MS"/>
                <a:ea typeface="JetBrains Mono"/>
              </a:rPr>
              <a:t>"Do not need tool."</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answer = answer_generation_direct(task)</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answer_task.append({</a:t>
            </a:r>
            <a:r>
              <a:rPr kumimoji="0" lang="zh-CN" altLang="zh-CN" sz="1100" b="0" i="0" u="none" strike="noStrike" cap="none" normalizeH="0" baseline="0">
                <a:ln>
                  <a:noFill/>
                </a:ln>
                <a:solidFill>
                  <a:srgbClr val="6AAB73"/>
                </a:solidFill>
                <a:effectLst/>
                <a:latin typeface="Arial Unicode MS"/>
                <a:ea typeface="JetBrains Mono"/>
              </a:rPr>
              <a:t>'task'</a:t>
            </a:r>
            <a:r>
              <a:rPr kumimoji="0" lang="zh-CN" altLang="zh-CN" sz="1100" b="0" i="0" u="none" strike="noStrike" cap="none" normalizeH="0" baseline="0">
                <a:ln>
                  <a:noFill/>
                </a:ln>
                <a:solidFill>
                  <a:srgbClr val="BCBEC4"/>
                </a:solidFill>
                <a:effectLst/>
                <a:latin typeface="Arial Unicode MS"/>
                <a:ea typeface="JetBrains Mono"/>
              </a:rPr>
              <a:t>: task, </a:t>
            </a:r>
            <a:r>
              <a:rPr kumimoji="0" lang="zh-CN" altLang="zh-CN" sz="1100" b="0" i="0" u="none" strike="noStrike" cap="none" normalizeH="0" baseline="0">
                <a:ln>
                  <a:noFill/>
                </a:ln>
                <a:solidFill>
                  <a:srgbClr val="6AAB73"/>
                </a:solidFill>
                <a:effectLst/>
                <a:latin typeface="Arial Unicode MS"/>
                <a:ea typeface="JetBrains Mono"/>
              </a:rPr>
              <a:t>'answer'</a:t>
            </a:r>
            <a:r>
              <a:rPr kumimoji="0" lang="zh-CN" altLang="zh-CN" sz="1100" b="0" i="0" u="none" strike="noStrike" cap="none" normalizeH="0" baseline="0">
                <a:ln>
                  <a:noFill/>
                </a:ln>
                <a:solidFill>
                  <a:srgbClr val="BCBEC4"/>
                </a:solidFill>
                <a:effectLst/>
                <a:latin typeface="Arial Unicode MS"/>
                <a:ea typeface="JetBrains Mono"/>
              </a:rPr>
              <a:t>: answer})</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else</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8888C6"/>
                </a:solidFill>
                <a:effectLst/>
                <a:latin typeface="Arial Unicode MS"/>
                <a:ea typeface="JetBrains Mono"/>
              </a:rPr>
              <a:t>print</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6AAB73"/>
                </a:solidFill>
                <a:effectLst/>
                <a:latin typeface="Arial Unicode MS"/>
                <a:ea typeface="JetBrains Mono"/>
              </a:rPr>
              <a:t>"Do need tool."</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depend_id = task_dic[</a:t>
            </a:r>
            <a:r>
              <a:rPr kumimoji="0" lang="zh-CN" altLang="zh-CN" sz="1100" b="0" i="0" u="none" strike="noStrike" cap="none" normalizeH="0" baseline="0">
                <a:ln>
                  <a:noFill/>
                </a:ln>
                <a:solidFill>
                  <a:srgbClr val="6AAB73"/>
                </a:solidFill>
                <a:effectLst/>
                <a:latin typeface="Arial Unicode MS"/>
                <a:ea typeface="JetBrains Mono"/>
              </a:rPr>
              <a:t>'dep'</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tool_used = []</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Tool_dic = [{tool: dataset[</a:t>
            </a:r>
            <a:r>
              <a:rPr kumimoji="0" lang="zh-CN" altLang="zh-CN" sz="1100" b="0" i="0" u="none" strike="noStrike" cap="none" normalizeH="0" baseline="0">
                <a:ln>
                  <a:noFill/>
                </a:ln>
                <a:solidFill>
                  <a:srgbClr val="8888C6"/>
                </a:solidFill>
                <a:effectLst/>
                <a:latin typeface="Arial Unicode MS"/>
                <a:ea typeface="JetBrains Mono"/>
              </a:rPr>
              <a:t>str</a:t>
            </a:r>
            <a:r>
              <a:rPr kumimoji="0" lang="zh-CN" altLang="zh-CN" sz="1100" b="0" i="0" u="none" strike="noStrike" cap="none" normalizeH="0" baseline="0">
                <a:ln>
                  <a:noFill/>
                </a:ln>
                <a:solidFill>
                  <a:srgbClr val="BCBEC4"/>
                </a:solidFill>
                <a:effectLst/>
                <a:latin typeface="Arial Unicode MS"/>
                <a:ea typeface="JetBrains Mono"/>
              </a:rPr>
              <a:t>(tool)][</a:t>
            </a:r>
            <a:r>
              <a:rPr kumimoji="0" lang="zh-CN" altLang="zh-CN" sz="1100" b="0" i="0" u="none" strike="noStrike" cap="none" normalizeH="0" baseline="0">
                <a:ln>
                  <a:noFill/>
                </a:ln>
                <a:solidFill>
                  <a:srgbClr val="6AAB73"/>
                </a:solidFill>
                <a:effectLst/>
                <a:latin typeface="Arial Unicode MS"/>
                <a:ea typeface="JetBrains Mono"/>
              </a:rPr>
              <a:t>"tool_description"</a:t>
            </a: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for </a:t>
            </a:r>
            <a:r>
              <a:rPr kumimoji="0" lang="zh-CN" altLang="zh-CN" sz="1100" b="0" i="0" u="none" strike="noStrike" cap="none" normalizeH="0" baseline="0">
                <a:ln>
                  <a:noFill/>
                </a:ln>
                <a:solidFill>
                  <a:srgbClr val="BCBEC4"/>
                </a:solidFill>
                <a:effectLst/>
                <a:latin typeface="Arial Unicode MS"/>
                <a:ea typeface="JetBrains Mono"/>
              </a:rPr>
              <a:t>tool </a:t>
            </a:r>
            <a:r>
              <a:rPr kumimoji="0" lang="zh-CN" altLang="zh-CN" sz="1100" b="0" i="0" u="none" strike="noStrike" cap="none" normalizeH="0" baseline="0">
                <a:ln>
                  <a:noFill/>
                </a:ln>
                <a:solidFill>
                  <a:srgbClr val="CF8E6D"/>
                </a:solidFill>
                <a:effectLst/>
                <a:latin typeface="Arial Unicode MS"/>
                <a:ea typeface="JetBrains Mono"/>
              </a:rPr>
              <a:t>in</a:t>
            </a:r>
            <a:br>
              <a:rPr kumimoji="0" lang="zh-CN" altLang="zh-CN" sz="1100" b="0" i="0" u="none" strike="noStrike" cap="none" normalizeH="0" baseline="0">
                <a:ln>
                  <a:noFill/>
                </a:ln>
                <a:solidFill>
                  <a:srgbClr val="CF8E6D"/>
                </a:solidFill>
                <a:effectLst/>
                <a:latin typeface="Arial Unicode MS"/>
                <a:ea typeface="JetBrains Mono"/>
              </a:rPr>
            </a:br>
            <a:r>
              <a:rPr kumimoji="0" lang="zh-CN" altLang="zh-CN" sz="1100" b="0" i="0" u="none" strike="noStrike" cap="none" normalizeH="0" baseline="0">
                <a:ln>
                  <a:noFill/>
                </a:ln>
                <a:solidFill>
                  <a:srgbClr val="CF8E6D"/>
                </a:solidFill>
                <a:effectLst/>
                <a:latin typeface="Arial Unicode MS"/>
                <a:ea typeface="JetBrains Mono"/>
              </a:rPr>
              <a:t>                    </a:t>
            </a:r>
            <a:r>
              <a:rPr kumimoji="0" lang="zh-CN" altLang="zh-CN" sz="1100" b="0" i="0" u="none" strike="noStrike" cap="none" normalizeH="0" baseline="0">
                <a:ln>
                  <a:noFill/>
                </a:ln>
                <a:solidFill>
                  <a:srgbClr val="BCBEC4"/>
                </a:solidFill>
                <a:effectLst/>
                <a:latin typeface="Arial Unicode MS"/>
                <a:ea typeface="JetBrains Mono"/>
              </a:rPr>
              <a:t>retrieve_reference(embedded_texts, filenames, task, </a:t>
            </a:r>
            <a:r>
              <a:rPr kumimoji="0" lang="zh-CN" altLang="zh-CN" sz="1100" b="0" i="0" u="none" strike="noStrike" cap="none" normalizeH="0" baseline="0">
                <a:ln>
                  <a:noFill/>
                </a:ln>
                <a:solidFill>
                  <a:srgbClr val="AA4926"/>
                </a:solidFill>
                <a:effectLst/>
                <a:latin typeface="Arial Unicode MS"/>
                <a:ea typeface="JetBrains Mono"/>
              </a:rPr>
              <a:t>k</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2AACB8"/>
                </a:solidFill>
                <a:effectLst/>
                <a:latin typeface="Arial Unicode MS"/>
                <a:ea typeface="JetBrains Mono"/>
              </a:rPr>
              <a:t>5</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Arial Unicode MS"/>
                <a:ea typeface="JetBrains Mono"/>
              </a:rPr>
              <a:t># </a:t>
            </a:r>
            <a:r>
              <a:rPr kumimoji="0" lang="zh-CN"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根据是否有依赖关系选择不同的调用方式</a:t>
            </a:r>
            <a:endParaRPr kumimoji="0" lang="en-US"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100">
              <a:solidFill>
                <a:srgbClr val="7A7E85"/>
              </a:solidFill>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a:t>
            </a:r>
            <a:r>
              <a:rPr kumimoji="0" lang="zh-CN" altLang="en-US" sz="1100" b="0" i="0" u="none" strike="noStrike" cap="none" normalizeH="0" baseline="0">
                <a:ln>
                  <a:noFill/>
                </a:ln>
                <a:solidFill>
                  <a:srgbClr val="7A7E85"/>
                </a:solidFill>
                <a:effectLst/>
                <a:latin typeface="宋体" panose="02010600030101010101" pitchFamily="2" charset="-122"/>
                <a:ea typeface="宋体" panose="02010600030101010101" pitchFamily="2" charset="-122"/>
              </a:rPr>
              <a:t>验证生成的答案是否合理和准确</a:t>
            </a:r>
            <a:endParaRPr kumimoji="0" lang="en-US" altLang="zh-CN" sz="1100" b="0" i="0" u="none" strike="noStrike" cap="none" normalizeH="0" baseline="0">
              <a:ln>
                <a:noFill/>
              </a:ln>
              <a:solidFill>
                <a:srgbClr val="7A7E85"/>
              </a:solidFill>
              <a:effectLst/>
              <a:latin typeface="宋体" panose="02010600030101010101" pitchFamily="2" charset="-122"/>
              <a:ea typeface="宋体" panose="02010600030101010101" pitchFamily="2" charset="-122"/>
            </a:endParaRPr>
          </a:p>
          <a:p>
            <a:pPr eaLnBrk="0" fontAlgn="base" hangingPunct="0">
              <a:spcBef>
                <a:spcPct val="0"/>
              </a:spcBef>
              <a:spcAft>
                <a:spcPct val="0"/>
              </a:spcAft>
            </a:pPr>
            <a:r>
              <a:rPr kumimoji="0" lang="zh-CN" altLang="zh-CN" sz="1100" b="0" i="0" u="none" strike="noStrike" cap="none" normalizeH="0" baseline="0">
                <a:ln>
                  <a:noFill/>
                </a:ln>
                <a:solidFill>
                  <a:srgbClr val="CF8E6D"/>
                </a:solidFill>
                <a:effectLst/>
                <a:latin typeface="Arial Unicode MS"/>
                <a:ea typeface="JetBrains Mono"/>
              </a:rPr>
              <a:t>if </a:t>
            </a:r>
            <a:r>
              <a:rPr kumimoji="0" lang="zh-CN" altLang="zh-CN" sz="1100" b="0" i="0" u="none" strike="noStrike" cap="none" normalizeH="0" baseline="0">
                <a:ln>
                  <a:noFill/>
                </a:ln>
                <a:solidFill>
                  <a:srgbClr val="BCBEC4"/>
                </a:solidFill>
                <a:effectLst/>
                <a:latin typeface="Arial Unicode MS"/>
                <a:ea typeface="JetBrains Mono"/>
              </a:rPr>
              <a:t>check_index == </a:t>
            </a:r>
            <a:r>
              <a:rPr kumimoji="0" lang="zh-CN" altLang="zh-CN" sz="1100" b="0" i="0" u="none" strike="noStrike" cap="none" normalizeH="0" baseline="0">
                <a:ln>
                  <a:noFill/>
                </a:ln>
                <a:solidFill>
                  <a:srgbClr val="2AACB8"/>
                </a:solidFill>
                <a:effectLst/>
                <a:latin typeface="Arial Unicode MS"/>
                <a:ea typeface="JetBrains Mono"/>
              </a:rPr>
              <a:t>1</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answer_task.append({</a:t>
            </a:r>
            <a:r>
              <a:rPr kumimoji="0" lang="zh-CN" altLang="zh-CN" sz="1100" b="0" i="0" u="none" strike="noStrike" cap="none" normalizeH="0" baseline="0">
                <a:ln>
                  <a:noFill/>
                </a:ln>
                <a:solidFill>
                  <a:srgbClr val="6AAB73"/>
                </a:solidFill>
                <a:effectLst/>
                <a:latin typeface="Arial Unicode MS"/>
                <a:ea typeface="JetBrains Mono"/>
              </a:rPr>
              <a:t>'task'</a:t>
            </a:r>
            <a:r>
              <a:rPr kumimoji="0" lang="zh-CN" altLang="zh-CN" sz="1100" b="0" i="0" u="none" strike="noStrike" cap="none" normalizeH="0" baseline="0">
                <a:ln>
                  <a:noFill/>
                </a:ln>
                <a:solidFill>
                  <a:srgbClr val="BCBEC4"/>
                </a:solidFill>
                <a:effectLst/>
                <a:latin typeface="Arial Unicode MS"/>
                <a:ea typeface="JetBrains Mono"/>
              </a:rPr>
              <a:t>: task, </a:t>
            </a:r>
            <a:r>
              <a:rPr kumimoji="0" lang="zh-CN" altLang="zh-CN" sz="1100" b="0" i="0" u="none" strike="noStrike" cap="none" normalizeH="0" baseline="0">
                <a:ln>
                  <a:noFill/>
                </a:ln>
                <a:solidFill>
                  <a:srgbClr val="6AAB73"/>
                </a:solidFill>
                <a:effectLst/>
                <a:latin typeface="Arial Unicode MS"/>
                <a:ea typeface="JetBrains Mono"/>
              </a:rPr>
              <a:t>'answer'</a:t>
            </a:r>
            <a:r>
              <a:rPr kumimoji="0" lang="zh-CN" altLang="zh-CN" sz="1100" b="0" i="0" u="none" strike="noStrike" cap="none" normalizeH="0" baseline="0">
                <a:ln>
                  <a:noFill/>
                </a:ln>
                <a:solidFill>
                  <a:srgbClr val="BCBEC4"/>
                </a:solidFill>
                <a:effectLst/>
                <a:latin typeface="Arial Unicode MS"/>
                <a:ea typeface="JetBrains Mono"/>
              </a:rPr>
              <a:t>: answer})</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api_result_ls.append(api_result)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call_result_ls.append(call_result)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break</a:t>
            </a:r>
            <a:endParaRPr kumimoji="0" lang="zh-CN" altLang="zh-CN" sz="2800" b="0" i="0" u="none" strike="noStrike" cap="none" normalizeH="0" baseline="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zh-CN" altLang="zh-CN" sz="1100" b="0" i="0" u="none" strike="noStrike" cap="none" normalizeH="0" baseline="0">
                <a:ln>
                  <a:noFill/>
                </a:ln>
                <a:solidFill>
                  <a:srgbClr val="CF8E6D"/>
                </a:solidFill>
                <a:effectLst/>
                <a:latin typeface="Arial Unicode MS"/>
                <a:ea typeface="JetBrains Mono"/>
              </a:rPr>
              <a:t>else</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answer_ls.append({</a:t>
            </a:r>
            <a:r>
              <a:rPr kumimoji="0" lang="zh-CN" altLang="zh-CN" sz="1100" b="0" i="0" u="none" strike="noStrike" cap="none" normalizeH="0" baseline="0">
                <a:ln>
                  <a:noFill/>
                </a:ln>
                <a:solidFill>
                  <a:srgbClr val="6AAB73"/>
                </a:solidFill>
                <a:effectLst/>
                <a:latin typeface="Arial Unicode MS"/>
                <a:ea typeface="JetBrains Mono"/>
              </a:rPr>
              <a:t>'task'</a:t>
            </a:r>
            <a:r>
              <a:rPr kumimoji="0" lang="zh-CN" altLang="zh-CN" sz="1100" b="0" i="0" u="none" strike="noStrike" cap="none" normalizeH="0" baseline="0">
                <a:ln>
                  <a:noFill/>
                </a:ln>
                <a:solidFill>
                  <a:srgbClr val="BCBEC4"/>
                </a:solidFill>
                <a:effectLst/>
                <a:latin typeface="Arial Unicode MS"/>
                <a:ea typeface="JetBrains Mono"/>
              </a:rPr>
              <a:t>: task, </a:t>
            </a:r>
            <a:r>
              <a:rPr kumimoji="0" lang="zh-CN" altLang="zh-CN" sz="1100" b="0" i="0" u="none" strike="noStrike" cap="none" normalizeH="0" baseline="0">
                <a:ln>
                  <a:noFill/>
                </a:ln>
                <a:solidFill>
                  <a:srgbClr val="6AAB73"/>
                </a:solidFill>
                <a:effectLst/>
                <a:latin typeface="Arial Unicode MS"/>
                <a:ea typeface="JetBrains Mono"/>
              </a:rPr>
              <a:t>'answer'</a:t>
            </a:r>
            <a:r>
              <a:rPr kumimoji="0" lang="zh-CN" altLang="zh-CN" sz="1100" b="0" i="0" u="none" strike="noStrike" cap="none" normalizeH="0" baseline="0">
                <a:ln>
                  <a:noFill/>
                </a:ln>
                <a:solidFill>
                  <a:srgbClr val="BCBEC4"/>
                </a:solidFill>
                <a:effectLst/>
                <a:latin typeface="Arial Unicode MS"/>
                <a:ea typeface="JetBrains Mono"/>
              </a:rPr>
              <a:t>: answer})</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try</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tool_used.append(</a:t>
            </a:r>
            <a:r>
              <a:rPr kumimoji="0" lang="zh-CN" altLang="zh-CN" sz="1100" b="0" i="0" u="none" strike="noStrike" cap="none" normalizeH="0" baseline="0">
                <a:ln>
                  <a:noFill/>
                </a:ln>
                <a:solidFill>
                  <a:srgbClr val="8888C6"/>
                </a:solidFill>
                <a:effectLst/>
                <a:latin typeface="Arial Unicode MS"/>
                <a:ea typeface="JetBrains Mono"/>
              </a:rPr>
              <a:t>str</a:t>
            </a:r>
            <a:r>
              <a:rPr kumimoji="0" lang="zh-CN" altLang="zh-CN" sz="1100" b="0" i="0" u="none" strike="noStrike" cap="none" normalizeH="0" baseline="0">
                <a:ln>
                  <a:noFill/>
                </a:ln>
                <a:solidFill>
                  <a:srgbClr val="BCBEC4"/>
                </a:solidFill>
                <a:effectLst/>
                <a:latin typeface="Arial Unicode MS"/>
                <a:ea typeface="JetBrains Mono"/>
              </a:rPr>
              <a:t>(tool_id[</a:t>
            </a:r>
            <a:r>
              <a:rPr kumimoji="0" lang="zh-CN" altLang="zh-CN" sz="1100" b="0" i="0" u="none" strike="noStrike" cap="none" normalizeH="0" baseline="0">
                <a:ln>
                  <a:noFill/>
                </a:ln>
                <a:solidFill>
                  <a:srgbClr val="6AAB73"/>
                </a:solidFill>
                <a:effectLst/>
                <a:latin typeface="Arial Unicode MS"/>
                <a:ea typeface="JetBrains Mono"/>
              </a:rPr>
              <a:t>"ID"</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except</a:t>
            </a:r>
            <a:r>
              <a:rPr kumimoji="0" lang="zh-CN" altLang="zh-CN" sz="1100" b="0" i="0" u="none" strike="noStrike" cap="none" normalizeH="0" baseline="0">
                <a:ln>
                  <a:noFill/>
                </a:ln>
                <a:solidFill>
                  <a:srgbClr val="BCBEC4"/>
                </a:solidFill>
                <a:effectLst/>
                <a:latin typeface="Arial Unicode MS"/>
                <a:ea typeface="JetBrains Mono"/>
              </a:rPr>
              <a:t>:</a:t>
            </a:r>
            <a:br>
              <a:rPr kumimoji="0" lang="zh-CN" altLang="zh-CN" sz="1100" b="0" i="0" u="none" strike="noStrike" cap="none" normalizeH="0" baseline="0">
                <a:ln>
                  <a:noFill/>
                </a:ln>
                <a:solidFill>
                  <a:srgbClr val="BCBEC4"/>
                </a:solidFill>
                <a:effectLst/>
                <a:latin typeface="Arial Unicode MS"/>
                <a:ea typeface="JetBrains Mono"/>
              </a:rPr>
            </a:br>
            <a:r>
              <a:rPr kumimoji="0" lang="zh-CN" altLang="zh-CN" sz="1100" b="0" i="0" u="none" strike="noStrike" cap="none" normalizeH="0" baseline="0">
                <a:ln>
                  <a:noFill/>
                </a:ln>
                <a:solidFill>
                  <a:srgbClr val="BCBEC4"/>
                </a:solidFill>
                <a:effectLst/>
                <a:latin typeface="Arial Unicode MS"/>
                <a:ea typeface="JetBrains Mono"/>
              </a:rPr>
              <a:t>        </a:t>
            </a:r>
            <a:r>
              <a:rPr kumimoji="0" lang="zh-CN" altLang="zh-CN" sz="1100" b="0" i="0" u="none" strike="noStrike" cap="none" normalizeH="0" baseline="0">
                <a:ln>
                  <a:noFill/>
                </a:ln>
                <a:solidFill>
                  <a:srgbClr val="CF8E6D"/>
                </a:solidFill>
                <a:effectLst/>
                <a:latin typeface="Arial Unicode MS"/>
                <a:ea typeface="JetBrains Mono"/>
              </a:rPr>
              <a:t>continue</a:t>
            </a:r>
            <a:br>
              <a:rPr kumimoji="0" lang="zh-CN" altLang="zh-CN" sz="1100" b="0" i="0" u="none" strike="noStrike" cap="none" normalizeH="0" baseline="0">
                <a:ln>
                  <a:noFill/>
                </a:ln>
                <a:solidFill>
                  <a:srgbClr val="CF8E6D"/>
                </a:solidFill>
                <a:effectLst/>
                <a:latin typeface="Arial Unicode MS"/>
                <a:ea typeface="JetBrains Mono"/>
              </a:rPr>
            </a:br>
            <a:r>
              <a:rPr kumimoji="0" lang="zh-CN" altLang="zh-CN" sz="1100" b="0" i="0" u="none" strike="noStrike" cap="none" normalizeH="0" baseline="0">
                <a:ln>
                  <a:noFill/>
                </a:ln>
                <a:solidFill>
                  <a:srgbClr val="CF8E6D"/>
                </a:solidFill>
                <a:effectLst/>
                <a:latin typeface="Arial Unicode MS"/>
                <a:ea typeface="JetBrains Mono"/>
              </a:rPr>
              <a:t>    </a:t>
            </a:r>
            <a:r>
              <a:rPr kumimoji="0" lang="zh-CN" altLang="zh-CN" sz="1100" b="0" i="0" u="none" strike="noStrike" cap="none" normalizeH="0" baseline="0">
                <a:ln>
                  <a:noFill/>
                </a:ln>
                <a:solidFill>
                  <a:srgbClr val="8888C6"/>
                </a:solidFill>
                <a:effectLst/>
                <a:latin typeface="Arial Unicode MS"/>
                <a:ea typeface="JetBrains Mono"/>
              </a:rPr>
              <a:t>print</a:t>
            </a:r>
            <a:r>
              <a:rPr kumimoji="0" lang="zh-CN" altLang="zh-CN" sz="1100" b="0" i="0" u="none" strike="noStrike" cap="none" normalizeH="0" baseline="0">
                <a:ln>
                  <a:noFill/>
                </a:ln>
                <a:solidFill>
                  <a:srgbClr val="BCBEC4"/>
                </a:solidFill>
                <a:effectLst/>
                <a:latin typeface="Arial Unicode MS"/>
                <a:ea typeface="JetBrains Mono"/>
              </a:rPr>
              <a:t>(</a:t>
            </a:r>
            <a:r>
              <a:rPr kumimoji="0" lang="zh-CN" altLang="zh-CN" sz="1100" b="0" i="0" u="none" strike="noStrike" cap="none" normalizeH="0" baseline="0">
                <a:ln>
                  <a:noFill/>
                </a:ln>
                <a:solidFill>
                  <a:srgbClr val="6AAB73"/>
                </a:solidFill>
                <a:effectLst/>
                <a:latin typeface="Arial Unicode MS"/>
                <a:ea typeface="JetBrains Mono"/>
              </a:rPr>
              <a:t>'****Try Again****'</a:t>
            </a:r>
            <a:r>
              <a:rPr kumimoji="0" lang="zh-CN" altLang="zh-CN" sz="1100" b="0" i="0" u="none" strike="noStrike" cap="none" normalizeH="0" baseline="0">
                <a:ln>
                  <a:noFill/>
                </a:ln>
                <a:solidFill>
                  <a:srgbClr val="BCBEC4"/>
                </a:solidFill>
                <a:effectLst/>
                <a:latin typeface="Arial Unicode MS"/>
                <a:ea typeface="JetBrains Mono"/>
              </a:rPr>
              <a:t>)</a:t>
            </a:r>
            <a:endParaRPr kumimoji="0" lang="zh-CN" altLang="zh-CN"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Arial" panose="020B0604020202020204" pitchFamily="34" charset="0"/>
            </a:endParaRPr>
          </a:p>
        </p:txBody>
      </p:sp>
      <p:sp>
        <p:nvSpPr>
          <p:cNvPr id="20" name="文本框 19">
            <a:extLst>
              <a:ext uri="{FF2B5EF4-FFF2-40B4-BE49-F238E27FC236}">
                <a16:creationId xmlns:a16="http://schemas.microsoft.com/office/drawing/2014/main" id="{8C239DD6-9117-FF84-0224-EE487660F41B}"/>
              </a:ext>
            </a:extLst>
          </p:cNvPr>
          <p:cNvSpPr txBox="1"/>
          <p:nvPr/>
        </p:nvSpPr>
        <p:spPr>
          <a:xfrm>
            <a:off x="6229350" y="1157798"/>
            <a:ext cx="5124449" cy="4524315"/>
          </a:xfrm>
          <a:prstGeom prst="rect">
            <a:avLst/>
          </a:prstGeom>
          <a:noFill/>
        </p:spPr>
        <p:txBody>
          <a:bodyPr wrap="square">
            <a:spAutoFit/>
          </a:bodyPr>
          <a:lstStyle/>
          <a:p>
            <a:endParaRPr lang="zh-CN" altLang="en-US"/>
          </a:p>
          <a:p>
            <a:r>
              <a:rPr lang="zh-CN" altLang="en-US"/>
              <a:t>如果答案被认为是合理的</a:t>
            </a:r>
            <a:r>
              <a:rPr lang="en-US" altLang="zh-CN"/>
              <a:t>:</a:t>
            </a:r>
          </a:p>
          <a:p>
            <a:r>
              <a:rPr lang="zh-CN" altLang="en-US"/>
              <a:t>则将任务和对应的答案作为一个字典添加到 </a:t>
            </a:r>
            <a:r>
              <a:rPr lang="en-US"/>
              <a:t>answer_task </a:t>
            </a:r>
            <a:r>
              <a:rPr lang="zh-CN" altLang="en-US"/>
              <a:t>列表中。这个列表收集了所有成功回答的任务。</a:t>
            </a:r>
          </a:p>
          <a:p>
            <a:r>
              <a:rPr lang="en-US"/>
              <a:t>api_result_ls.append(api_result)：</a:t>
            </a:r>
            <a:r>
              <a:rPr lang="zh-CN" altLang="en-US"/>
              <a:t>同时，将</a:t>
            </a:r>
            <a:r>
              <a:rPr lang="en-US"/>
              <a:t>API</a:t>
            </a:r>
            <a:r>
              <a:rPr lang="zh-CN" altLang="en-US"/>
              <a:t>调用的结果 </a:t>
            </a:r>
            <a:r>
              <a:rPr lang="en-US"/>
              <a:t>api_result </a:t>
            </a:r>
            <a:r>
              <a:rPr lang="zh-CN" altLang="en-US"/>
              <a:t>添加到 </a:t>
            </a:r>
            <a:r>
              <a:rPr lang="en-US"/>
              <a:t>api_result_ls </a:t>
            </a:r>
            <a:r>
              <a:rPr lang="zh-CN" altLang="en-US"/>
              <a:t>列表中，用于记录所有</a:t>
            </a:r>
            <a:r>
              <a:rPr lang="en-US"/>
              <a:t>API</a:t>
            </a:r>
            <a:r>
              <a:rPr lang="zh-CN" altLang="en-US"/>
              <a:t>调用的结果。</a:t>
            </a:r>
            <a:endParaRPr lang="en-US" altLang="zh-CN"/>
          </a:p>
          <a:p>
            <a:endParaRPr lang="zh-CN" altLang="en-US"/>
          </a:p>
          <a:p>
            <a:r>
              <a:rPr lang="zh-CN" altLang="en-US"/>
              <a:t>如果答案不合理</a:t>
            </a:r>
            <a:r>
              <a:rPr lang="en-US" altLang="zh-CN"/>
              <a:t>:</a:t>
            </a:r>
          </a:p>
          <a:p>
            <a:r>
              <a:rPr lang="en-US"/>
              <a:t>answer_ls.append({'task': task, 'answer': answer})：</a:t>
            </a:r>
            <a:r>
              <a:rPr lang="zh-CN" altLang="en-US"/>
              <a:t>将任务和对应的答案添加到 </a:t>
            </a:r>
            <a:r>
              <a:rPr lang="en-US"/>
              <a:t>answer_ls </a:t>
            </a:r>
            <a:r>
              <a:rPr lang="zh-CN" altLang="en-US"/>
              <a:t>列表中，这个列表收集了所有未能成功回答的任务。</a:t>
            </a:r>
          </a:p>
          <a:p>
            <a:r>
              <a:rPr lang="en-US"/>
              <a:t>continue：</a:t>
            </a:r>
            <a:r>
              <a:rPr lang="zh-CN" altLang="en-US"/>
              <a:t>跳过当前迭代的剩余部分，开始下一次循环的迭代，这通常是尝试使用不同的工具或参数。</a:t>
            </a:r>
          </a:p>
        </p:txBody>
      </p:sp>
    </p:spTree>
    <p:extLst>
      <p:ext uri="{BB962C8B-B14F-4D97-AF65-F5344CB8AC3E}">
        <p14:creationId xmlns:p14="http://schemas.microsoft.com/office/powerpoint/2010/main" val="3186344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392DF1D1-AB5C-CE42-9663-E9AC47F07100}"/>
              </a:ext>
            </a:extLst>
          </p:cNvPr>
          <p:cNvSpPr/>
          <p:nvPr/>
        </p:nvSpPr>
        <p:spPr>
          <a:xfrm>
            <a:off x="-1" y="0"/>
            <a:ext cx="12192000" cy="6858000"/>
          </a:xfrm>
          <a:prstGeom prst="rect">
            <a:avLst/>
          </a:prstGeom>
          <a:gradFill>
            <a:gsLst>
              <a:gs pos="100000">
                <a:schemeClr val="accent3"/>
              </a:gs>
              <a:gs pos="42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rgbClr val="F2F7FC"/>
              </a:solidFill>
              <a:latin typeface="+mn-ea"/>
            </a:endParaRPr>
          </a:p>
        </p:txBody>
      </p:sp>
      <p:pic>
        <p:nvPicPr>
          <p:cNvPr id="31" name="图片 30">
            <a:extLst>
              <a:ext uri="{FF2B5EF4-FFF2-40B4-BE49-F238E27FC236}">
                <a16:creationId xmlns:a16="http://schemas.microsoft.com/office/drawing/2014/main" id="{5016AB92-9FCC-5342-9F5E-D99D6ABB0679}"/>
              </a:ext>
            </a:extLst>
          </p:cNvPr>
          <p:cNvPicPr>
            <a:picLocks noChangeAspect="1"/>
          </p:cNvPicPr>
          <p:nvPr/>
        </p:nvPicPr>
        <p:blipFill rotWithShape="1">
          <a:blip r:embed="rId3">
            <a:alphaModFix amt="60000"/>
            <a:extLst>
              <a:ext uri="{BEBA8EAE-BF5A-486C-A8C5-ECC9F3942E4B}">
                <a14:imgProps xmlns:a14="http://schemas.microsoft.com/office/drawing/2010/main">
                  <a14:imgLayer r:embed="rId4">
                    <a14:imgEffect>
                      <a14:saturation sat="0"/>
                    </a14:imgEffect>
                  </a14:imgLayer>
                </a14:imgProps>
              </a:ext>
            </a:extLst>
          </a:blip>
          <a:srcRect t="787" b="787"/>
          <a:stretch/>
        </p:blipFill>
        <p:spPr>
          <a:xfrm>
            <a:off x="0" y="0"/>
            <a:ext cx="12192000" cy="6858000"/>
          </a:xfrm>
          <a:prstGeom prst="rect">
            <a:avLst/>
          </a:prstGeom>
        </p:spPr>
      </p:pic>
      <p:pic>
        <p:nvPicPr>
          <p:cNvPr id="33" name="图片 32">
            <a:extLst>
              <a:ext uri="{FF2B5EF4-FFF2-40B4-BE49-F238E27FC236}">
                <a16:creationId xmlns:a16="http://schemas.microsoft.com/office/drawing/2014/main" id="{5A06E896-3ED4-C44B-B8B6-7777DB95B57E}"/>
              </a:ext>
            </a:extLst>
          </p:cNvPr>
          <p:cNvPicPr>
            <a:picLocks noChangeAspect="1"/>
          </p:cNvPicPr>
          <p:nvPr/>
        </p:nvPicPr>
        <p:blipFill rotWithShape="1">
          <a:blip r:embed="rId5">
            <a:alphaModFix amt="20000"/>
            <a:duotone>
              <a:schemeClr val="accent1">
                <a:shade val="45000"/>
                <a:satMod val="135000"/>
              </a:schemeClr>
              <a:prstClr val="white"/>
            </a:duoton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8008" t="14058" r="8240"/>
          <a:stretch/>
        </p:blipFill>
        <p:spPr>
          <a:xfrm>
            <a:off x="-26065" y="0"/>
            <a:ext cx="12210300" cy="6858000"/>
          </a:xfrm>
          <a:prstGeom prst="rect">
            <a:avLst/>
          </a:prstGeom>
        </p:spPr>
      </p:pic>
      <p:sp>
        <p:nvSpPr>
          <p:cNvPr id="15" name="文本框 14">
            <a:extLst>
              <a:ext uri="{FF2B5EF4-FFF2-40B4-BE49-F238E27FC236}">
                <a16:creationId xmlns:a16="http://schemas.microsoft.com/office/drawing/2014/main" id="{AA05612A-9C60-E547-A18A-CE10407A0BE8}"/>
              </a:ext>
            </a:extLst>
          </p:cNvPr>
          <p:cNvSpPr txBox="1"/>
          <p:nvPr/>
        </p:nvSpPr>
        <p:spPr>
          <a:xfrm>
            <a:off x="4477749" y="609824"/>
            <a:ext cx="3236283" cy="769441"/>
          </a:xfrm>
          <a:prstGeom prst="rect">
            <a:avLst/>
          </a:prstGeom>
          <a:noFill/>
        </p:spPr>
        <p:txBody>
          <a:bodyPr wrap="square" rtlCol="0" anchor="t">
            <a:spAutoFit/>
          </a:bodyPr>
          <a:lstStyle>
            <a:defPPr>
              <a:defRPr lang="en-US"/>
            </a:defPPr>
            <a:lvl1pPr lvl="0" algn="ctr">
              <a:defRPr sz="2000" spc="300">
                <a:ln w="6350">
                  <a:noFill/>
                </a:ln>
                <a:gradFill>
                  <a:gsLst>
                    <a:gs pos="49000">
                      <a:schemeClr val="bg1"/>
                    </a:gs>
                    <a:gs pos="100000">
                      <a:schemeClr val="accent1"/>
                    </a:gs>
                  </a:gsLst>
                  <a:lin ang="5400000" scaled="1"/>
                </a:gradFill>
                <a:effectLst>
                  <a:outerShdw blurRad="38100" dist="38100" dir="2700000" algn="tl">
                    <a:srgbClr val="000000">
                      <a:alpha val="43137"/>
                    </a:srgbClr>
                  </a:outerShdw>
                </a:effectLst>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u="none" strike="noStrike" kern="1200" cap="none" spc="300" normalizeH="0" baseline="0" noProof="0">
                <a:ln w="6350">
                  <a:noFill/>
                </a:ln>
                <a:gradFill>
                  <a:gsLst>
                    <a:gs pos="0">
                      <a:prstClr val="white"/>
                    </a:gs>
                    <a:gs pos="100000">
                      <a:schemeClr val="accent3"/>
                    </a:gs>
                  </a:gsLst>
                  <a:lin ang="5400000" scaled="1"/>
                </a:gradFill>
                <a:effectLst>
                  <a:outerShdw blurRad="50800" dist="38100" dir="2700000" sx="101000" sy="101000" algn="tl">
                    <a:srgbClr val="4347F6">
                      <a:alpha val="80000"/>
                    </a:srgbClr>
                  </a:outerShdw>
                </a:effectLst>
                <a:uLnTx/>
                <a:uFillTx/>
                <a:latin typeface="Calibri" panose="020F0502020204030204" pitchFamily="34" charset="0"/>
                <a:ea typeface="微软雅黑" panose="020B0503020204020204" pitchFamily="34" charset="-122"/>
              </a:rPr>
              <a:t>方法论分析</a:t>
            </a:r>
            <a:endParaRPr kumimoji="0" lang="zh-CN" altLang="en-US" sz="4400" b="1" u="none" strike="noStrike" kern="1200" cap="none" spc="300" normalizeH="0" baseline="0" noProof="0" dirty="0">
              <a:ln w="6350">
                <a:noFill/>
              </a:ln>
              <a:gradFill>
                <a:gsLst>
                  <a:gs pos="0">
                    <a:prstClr val="white"/>
                  </a:gs>
                  <a:gs pos="100000">
                    <a:schemeClr val="accent3"/>
                  </a:gs>
                </a:gsLst>
                <a:lin ang="5400000" scaled="1"/>
              </a:gradFill>
              <a:effectLst>
                <a:outerShdw blurRad="50800" dist="38100" dir="2700000" sx="101000" sy="101000" algn="tl">
                  <a:srgbClr val="4347F6">
                    <a:alpha val="80000"/>
                  </a:srgbClr>
                </a:outerShdw>
              </a:effectLst>
              <a:uLnTx/>
              <a:uFillTx/>
              <a:latin typeface="Calibri" panose="020F050202020403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0119EB6F-BAC8-D14C-820A-2DF6585C6F18}"/>
              </a:ext>
            </a:extLst>
          </p:cNvPr>
          <p:cNvSpPr/>
          <p:nvPr/>
        </p:nvSpPr>
        <p:spPr>
          <a:xfrm flipV="1">
            <a:off x="4464668" y="892824"/>
            <a:ext cx="134025" cy="2228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6400" b="0" i="0" u="none" strike="noStrike" kern="1200" cap="none" spc="0" normalizeH="0" baseline="0" noProof="0">
              <a:ln>
                <a:noFill/>
              </a:ln>
              <a:solidFill>
                <a:prstClr val="white"/>
              </a:solidFill>
              <a:effectLst/>
              <a:uLnTx/>
              <a:uFillTx/>
              <a:latin typeface="+mn-ea"/>
              <a:cs typeface="+mn-cs"/>
            </a:endParaRPr>
          </a:p>
        </p:txBody>
      </p:sp>
      <p:sp>
        <p:nvSpPr>
          <p:cNvPr id="24" name="矩形 23">
            <a:extLst>
              <a:ext uri="{FF2B5EF4-FFF2-40B4-BE49-F238E27FC236}">
                <a16:creationId xmlns:a16="http://schemas.microsoft.com/office/drawing/2014/main" id="{7758C6EB-D92B-504E-909F-A20AFBE9B426}"/>
              </a:ext>
            </a:extLst>
          </p:cNvPr>
          <p:cNvSpPr/>
          <p:nvPr/>
        </p:nvSpPr>
        <p:spPr>
          <a:xfrm flipV="1">
            <a:off x="4230122" y="892824"/>
            <a:ext cx="134025" cy="22289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6400" b="0" i="0" u="none" strike="noStrike" kern="1200" cap="none" spc="0" normalizeH="0" baseline="0" noProof="0">
              <a:ln>
                <a:noFill/>
              </a:ln>
              <a:solidFill>
                <a:prstClr val="white"/>
              </a:solidFill>
              <a:effectLst/>
              <a:uLnTx/>
              <a:uFillTx/>
              <a:latin typeface="+mn-ea"/>
              <a:cs typeface="+mn-cs"/>
            </a:endParaRPr>
          </a:p>
        </p:txBody>
      </p:sp>
      <p:sp>
        <p:nvSpPr>
          <p:cNvPr id="25" name="矩形 24">
            <a:extLst>
              <a:ext uri="{FF2B5EF4-FFF2-40B4-BE49-F238E27FC236}">
                <a16:creationId xmlns:a16="http://schemas.microsoft.com/office/drawing/2014/main" id="{C1839AF1-C38C-0E44-BFFB-0896BCEDBA1C}"/>
              </a:ext>
            </a:extLst>
          </p:cNvPr>
          <p:cNvSpPr/>
          <p:nvPr/>
        </p:nvSpPr>
        <p:spPr>
          <a:xfrm flipV="1">
            <a:off x="3995577" y="892824"/>
            <a:ext cx="134025" cy="22289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6400" b="0" i="0" u="none" strike="noStrike" kern="1200" cap="none" spc="0" normalizeH="0" baseline="0" noProof="0">
              <a:ln>
                <a:noFill/>
              </a:ln>
              <a:solidFill>
                <a:prstClr val="white"/>
              </a:solidFill>
              <a:effectLst/>
              <a:uLnTx/>
              <a:uFillTx/>
              <a:latin typeface="+mn-ea"/>
              <a:cs typeface="+mn-cs"/>
            </a:endParaRPr>
          </a:p>
        </p:txBody>
      </p:sp>
      <p:sp>
        <p:nvSpPr>
          <p:cNvPr id="26" name="矩形 25">
            <a:extLst>
              <a:ext uri="{FF2B5EF4-FFF2-40B4-BE49-F238E27FC236}">
                <a16:creationId xmlns:a16="http://schemas.microsoft.com/office/drawing/2014/main" id="{81CA6C1D-2A09-A346-AAE8-F35DEBE28C08}"/>
              </a:ext>
            </a:extLst>
          </p:cNvPr>
          <p:cNvSpPr/>
          <p:nvPr/>
        </p:nvSpPr>
        <p:spPr>
          <a:xfrm flipV="1">
            <a:off x="3761032" y="892824"/>
            <a:ext cx="134025" cy="22289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6400" b="0" i="0" u="none" strike="noStrike" kern="1200" cap="none" spc="0" normalizeH="0" baseline="0" noProof="0">
              <a:ln>
                <a:noFill/>
              </a:ln>
              <a:solidFill>
                <a:prstClr val="white"/>
              </a:solidFill>
              <a:effectLst/>
              <a:uLnTx/>
              <a:uFillTx/>
              <a:latin typeface="+mn-ea"/>
              <a:cs typeface="+mn-cs"/>
            </a:endParaRPr>
          </a:p>
        </p:txBody>
      </p:sp>
      <p:cxnSp>
        <p:nvCxnSpPr>
          <p:cNvPr id="27" name="直接连接符 26">
            <a:extLst>
              <a:ext uri="{FF2B5EF4-FFF2-40B4-BE49-F238E27FC236}">
                <a16:creationId xmlns:a16="http://schemas.microsoft.com/office/drawing/2014/main" id="{928A575C-3D60-374F-BC45-193A84BB733A}"/>
              </a:ext>
            </a:extLst>
          </p:cNvPr>
          <p:cNvCxnSpPr>
            <a:cxnSpLocks/>
          </p:cNvCxnSpPr>
          <p:nvPr/>
        </p:nvCxnSpPr>
        <p:spPr>
          <a:xfrm flipH="1">
            <a:off x="1253401" y="1004271"/>
            <a:ext cx="2374865"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D1C1A73A-2B48-E746-8AE9-865F36CD74E7}"/>
              </a:ext>
            </a:extLst>
          </p:cNvPr>
          <p:cNvSpPr/>
          <p:nvPr/>
        </p:nvSpPr>
        <p:spPr>
          <a:xfrm flipH="1" flipV="1">
            <a:off x="7593308" y="892824"/>
            <a:ext cx="134025" cy="2228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6400" b="0" i="0" u="none" strike="noStrike" kern="1200" cap="none" spc="0" normalizeH="0" baseline="0" noProof="0">
              <a:ln>
                <a:noFill/>
              </a:ln>
              <a:solidFill>
                <a:prstClr val="white"/>
              </a:solidFill>
              <a:effectLst/>
              <a:uLnTx/>
              <a:uFillTx/>
              <a:latin typeface="+mn-ea"/>
              <a:cs typeface="+mn-cs"/>
            </a:endParaRPr>
          </a:p>
        </p:txBody>
      </p:sp>
      <p:sp>
        <p:nvSpPr>
          <p:cNvPr id="19" name="矩形 18">
            <a:extLst>
              <a:ext uri="{FF2B5EF4-FFF2-40B4-BE49-F238E27FC236}">
                <a16:creationId xmlns:a16="http://schemas.microsoft.com/office/drawing/2014/main" id="{0C458B49-6AB7-F642-AFA6-524306B73014}"/>
              </a:ext>
            </a:extLst>
          </p:cNvPr>
          <p:cNvSpPr/>
          <p:nvPr/>
        </p:nvSpPr>
        <p:spPr>
          <a:xfrm flipH="1" flipV="1">
            <a:off x="7827853" y="892824"/>
            <a:ext cx="134025" cy="222894"/>
          </a:xfrm>
          <a:prstGeom prst="rect">
            <a:avLst/>
          </a:prstGeom>
          <a:solidFill>
            <a:schemeClr val="bg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6400" b="0" i="0" u="none" strike="noStrike" kern="1200" cap="none" spc="0" normalizeH="0" baseline="0" noProof="0">
              <a:ln>
                <a:noFill/>
              </a:ln>
              <a:solidFill>
                <a:prstClr val="white"/>
              </a:solidFill>
              <a:effectLst/>
              <a:uLnTx/>
              <a:uFillTx/>
              <a:latin typeface="+mn-ea"/>
              <a:cs typeface="+mn-cs"/>
            </a:endParaRPr>
          </a:p>
        </p:txBody>
      </p:sp>
      <p:sp>
        <p:nvSpPr>
          <p:cNvPr id="20" name="矩形 19">
            <a:extLst>
              <a:ext uri="{FF2B5EF4-FFF2-40B4-BE49-F238E27FC236}">
                <a16:creationId xmlns:a16="http://schemas.microsoft.com/office/drawing/2014/main" id="{AE422747-C688-F44E-8B1D-E84BF64EC5F0}"/>
              </a:ext>
            </a:extLst>
          </p:cNvPr>
          <p:cNvSpPr/>
          <p:nvPr/>
        </p:nvSpPr>
        <p:spPr>
          <a:xfrm flipH="1" flipV="1">
            <a:off x="8062399" y="892824"/>
            <a:ext cx="134025" cy="22289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6400" b="0" i="0" u="none" strike="noStrike" kern="1200" cap="none" spc="0" normalizeH="0" baseline="0" noProof="0">
              <a:ln>
                <a:noFill/>
              </a:ln>
              <a:solidFill>
                <a:prstClr val="white"/>
              </a:solidFill>
              <a:effectLst/>
              <a:uLnTx/>
              <a:uFillTx/>
              <a:latin typeface="+mn-ea"/>
              <a:cs typeface="+mn-cs"/>
            </a:endParaRPr>
          </a:p>
        </p:txBody>
      </p:sp>
      <p:sp>
        <p:nvSpPr>
          <p:cNvPr id="21" name="矩形 20">
            <a:extLst>
              <a:ext uri="{FF2B5EF4-FFF2-40B4-BE49-F238E27FC236}">
                <a16:creationId xmlns:a16="http://schemas.microsoft.com/office/drawing/2014/main" id="{57957539-B89F-2440-94CB-CE8BDEF1F29E}"/>
              </a:ext>
            </a:extLst>
          </p:cNvPr>
          <p:cNvSpPr/>
          <p:nvPr/>
        </p:nvSpPr>
        <p:spPr>
          <a:xfrm flipH="1" flipV="1">
            <a:off x="8296944" y="892824"/>
            <a:ext cx="134025" cy="222894"/>
          </a:xfrm>
          <a:prstGeom prst="rect">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64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a:extLst>
              <a:ext uri="{FF2B5EF4-FFF2-40B4-BE49-F238E27FC236}">
                <a16:creationId xmlns:a16="http://schemas.microsoft.com/office/drawing/2014/main" id="{CD177FAA-2EE1-6245-AD03-CF4012C73449}"/>
              </a:ext>
            </a:extLst>
          </p:cNvPr>
          <p:cNvCxnSpPr>
            <a:cxnSpLocks/>
          </p:cNvCxnSpPr>
          <p:nvPr/>
        </p:nvCxnSpPr>
        <p:spPr>
          <a:xfrm>
            <a:off x="8563735" y="1004271"/>
            <a:ext cx="2374865" cy="0"/>
          </a:xfrm>
          <a:prstGeom prst="line">
            <a:avLst/>
          </a:prstGeom>
          <a:ln w="12700">
            <a:gradFill flip="none" rotWithShape="1">
              <a:gsLst>
                <a:gs pos="0">
                  <a:schemeClr val="bg1">
                    <a:alpha val="0"/>
                  </a:schemeClr>
                </a:gs>
                <a:gs pos="100000">
                  <a:schemeClr val="bg1">
                    <a:alpha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CB2DE9B4-40C9-1D40-BD97-FDD8D3B3C98D}"/>
              </a:ext>
            </a:extLst>
          </p:cNvPr>
          <p:cNvSpPr/>
          <p:nvPr/>
        </p:nvSpPr>
        <p:spPr>
          <a:xfrm>
            <a:off x="8125443" y="2231334"/>
            <a:ext cx="2987565" cy="3637203"/>
          </a:xfrm>
          <a:prstGeom prst="rect">
            <a:avLst/>
          </a:prstGeom>
          <a:gradFill flip="none" rotWithShape="1">
            <a:gsLst>
              <a:gs pos="0">
                <a:schemeClr val="accent4">
                  <a:alpha val="30000"/>
                </a:schemeClr>
              </a:gs>
              <a:gs pos="100000">
                <a:schemeClr val="accent4">
                  <a:alpha val="0"/>
                </a:schemeClr>
              </a:gs>
            </a:gsLst>
            <a:lin ang="5400000" scaled="1"/>
            <a:tileRect/>
          </a:gradFill>
          <a:ln>
            <a:gradFill flip="none" rotWithShape="1">
              <a:gsLst>
                <a:gs pos="0">
                  <a:srgbClr val="21D5FE">
                    <a:alpha val="70000"/>
                  </a:srgbClr>
                </a:gs>
                <a:gs pos="100000">
                  <a:schemeClr val="bg1">
                    <a:alpha val="0"/>
                  </a:schemeClr>
                </a:gs>
              </a:gsLst>
              <a:lin ang="5400000" scaled="1"/>
              <a:tileRect/>
            </a:gradFill>
          </a:ln>
          <a:effectLst>
            <a:reflection blurRad="6350" stA="52000" endA="300" endPos="35000" dir="5400000" sy="-100000" algn="bl" rotWithShape="0"/>
          </a:effectLst>
          <a:scene3d>
            <a:camera prst="perspectiveLeft">
              <a:rot lat="0" lon="15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mn-ea"/>
              <a:cs typeface="+mn-cs"/>
            </a:endParaRPr>
          </a:p>
        </p:txBody>
      </p:sp>
      <p:sp>
        <p:nvSpPr>
          <p:cNvPr id="17" name="任意多边形: 形状 16">
            <a:extLst>
              <a:ext uri="{FF2B5EF4-FFF2-40B4-BE49-F238E27FC236}">
                <a16:creationId xmlns:a16="http://schemas.microsoft.com/office/drawing/2014/main" id="{50DDE7CF-AB2C-F24F-BC74-29C9BFBA4254}"/>
              </a:ext>
            </a:extLst>
          </p:cNvPr>
          <p:cNvSpPr/>
          <p:nvPr/>
        </p:nvSpPr>
        <p:spPr>
          <a:xfrm>
            <a:off x="1104540" y="2222075"/>
            <a:ext cx="2987565" cy="3647990"/>
          </a:xfrm>
          <a:custGeom>
            <a:avLst/>
            <a:gdLst>
              <a:gd name="connsiteX0" fmla="*/ 0 w 2987565"/>
              <a:gd name="connsiteY0" fmla="*/ 0 h 3637203"/>
              <a:gd name="connsiteX1" fmla="*/ 2987565 w 2987565"/>
              <a:gd name="connsiteY1" fmla="*/ 0 h 3637203"/>
              <a:gd name="connsiteX2" fmla="*/ 2987565 w 2987565"/>
              <a:gd name="connsiteY2" fmla="*/ 3637203 h 3637203"/>
              <a:gd name="connsiteX3" fmla="*/ 0 w 2987565"/>
              <a:gd name="connsiteY3" fmla="*/ 3637203 h 3637203"/>
              <a:gd name="connsiteX4" fmla="*/ 0 w 2987565"/>
              <a:gd name="connsiteY4" fmla="*/ 0 h 3637203"/>
              <a:gd name="connsiteX0" fmla="*/ 0 w 2987565"/>
              <a:gd name="connsiteY0" fmla="*/ 10787 h 3647990"/>
              <a:gd name="connsiteX1" fmla="*/ 1560839 w 2987565"/>
              <a:gd name="connsiteY1" fmla="*/ 0 h 3647990"/>
              <a:gd name="connsiteX2" fmla="*/ 2987565 w 2987565"/>
              <a:gd name="connsiteY2" fmla="*/ 10787 h 3647990"/>
              <a:gd name="connsiteX3" fmla="*/ 2987565 w 2987565"/>
              <a:gd name="connsiteY3" fmla="*/ 3647990 h 3647990"/>
              <a:gd name="connsiteX4" fmla="*/ 0 w 2987565"/>
              <a:gd name="connsiteY4" fmla="*/ 3647990 h 3647990"/>
              <a:gd name="connsiteX5" fmla="*/ 0 w 2987565"/>
              <a:gd name="connsiteY5" fmla="*/ 10787 h 364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565" h="3647990">
                <a:moveTo>
                  <a:pt x="0" y="10787"/>
                </a:moveTo>
                <a:lnTo>
                  <a:pt x="1560839" y="0"/>
                </a:lnTo>
                <a:lnTo>
                  <a:pt x="2987565" y="10787"/>
                </a:lnTo>
                <a:lnTo>
                  <a:pt x="2987565" y="3647990"/>
                </a:lnTo>
                <a:lnTo>
                  <a:pt x="0" y="3647990"/>
                </a:lnTo>
                <a:lnTo>
                  <a:pt x="0" y="10787"/>
                </a:lnTo>
                <a:close/>
              </a:path>
            </a:pathLst>
          </a:custGeom>
          <a:gradFill flip="none" rotWithShape="1">
            <a:gsLst>
              <a:gs pos="0">
                <a:schemeClr val="accent4">
                  <a:alpha val="30000"/>
                </a:schemeClr>
              </a:gs>
              <a:gs pos="100000">
                <a:schemeClr val="accent4">
                  <a:alpha val="0"/>
                </a:schemeClr>
              </a:gs>
            </a:gsLst>
            <a:lin ang="5400000" scaled="1"/>
            <a:tileRect/>
          </a:gradFill>
          <a:ln>
            <a:gradFill flip="none" rotWithShape="1">
              <a:gsLst>
                <a:gs pos="0">
                  <a:srgbClr val="21D5FE">
                    <a:alpha val="75000"/>
                  </a:srgbClr>
                </a:gs>
                <a:gs pos="100000">
                  <a:schemeClr val="bg1">
                    <a:alpha val="0"/>
                  </a:schemeClr>
                </a:gs>
              </a:gsLst>
              <a:lin ang="5400000" scaled="1"/>
              <a:tileRect/>
            </a:gradFill>
          </a:ln>
          <a:effectLst>
            <a:reflection blurRad="6350" stA="52000" endA="300" endPos="35000" dir="5400000" sy="-100000" algn="bl" rotWithShape="0"/>
          </a:effectLst>
          <a:scene3d>
            <a:camera prst="perspectiveRight">
              <a:rot lat="0" lon="20099996"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mn-ea"/>
              <a:cs typeface="+mn-cs"/>
            </a:endParaRPr>
          </a:p>
        </p:txBody>
      </p:sp>
      <p:sp>
        <p:nvSpPr>
          <p:cNvPr id="28" name="矩形 27">
            <a:extLst>
              <a:ext uri="{FF2B5EF4-FFF2-40B4-BE49-F238E27FC236}">
                <a16:creationId xmlns:a16="http://schemas.microsoft.com/office/drawing/2014/main" id="{A0B27690-F6BF-9346-8E26-12FBD4D7CC97}"/>
              </a:ext>
            </a:extLst>
          </p:cNvPr>
          <p:cNvSpPr/>
          <p:nvPr/>
        </p:nvSpPr>
        <p:spPr>
          <a:xfrm>
            <a:off x="4572166" y="2613060"/>
            <a:ext cx="2987565" cy="3637203"/>
          </a:xfrm>
          <a:prstGeom prst="rect">
            <a:avLst/>
          </a:prstGeom>
          <a:gradFill flip="none" rotWithShape="1">
            <a:gsLst>
              <a:gs pos="0">
                <a:schemeClr val="accent4">
                  <a:alpha val="30000"/>
                </a:schemeClr>
              </a:gs>
              <a:gs pos="100000">
                <a:schemeClr val="accent4">
                  <a:alpha val="0"/>
                </a:schemeClr>
              </a:gs>
            </a:gsLst>
            <a:lin ang="5400000" scaled="1"/>
            <a:tileRect/>
          </a:gradFill>
          <a:ln>
            <a:gradFill flip="none" rotWithShape="1">
              <a:gsLst>
                <a:gs pos="0">
                  <a:srgbClr val="21D5FE">
                    <a:alpha val="75000"/>
                  </a:srgbClr>
                </a:gs>
                <a:gs pos="100000">
                  <a:schemeClr val="bg1">
                    <a:alpha val="0"/>
                  </a:schemeClr>
                </a:gs>
              </a:gsLst>
              <a:lin ang="5400000" scaled="1"/>
              <a:tileRect/>
            </a:gra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mn-ea"/>
              <a:cs typeface="+mn-cs"/>
            </a:endParaRPr>
          </a:p>
        </p:txBody>
      </p:sp>
      <p:sp>
        <p:nvSpPr>
          <p:cNvPr id="29" name="矩形 28">
            <a:extLst>
              <a:ext uri="{FF2B5EF4-FFF2-40B4-BE49-F238E27FC236}">
                <a16:creationId xmlns:a16="http://schemas.microsoft.com/office/drawing/2014/main" id="{AA703791-ABA1-EC4B-A1AB-78159F024DB9}"/>
              </a:ext>
            </a:extLst>
          </p:cNvPr>
          <p:cNvSpPr/>
          <p:nvPr/>
        </p:nvSpPr>
        <p:spPr>
          <a:xfrm>
            <a:off x="4629659" y="3390456"/>
            <a:ext cx="2872581" cy="430887"/>
          </a:xfrm>
          <a:prstGeom prst="rect">
            <a:avLst/>
          </a:prstGeom>
        </p:spPr>
        <p:txBody>
          <a:bodyPr wrap="none" lIns="0" tIns="0" rIns="0" bIns="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1" u="none" strike="noStrike" kern="1200" cap="none" spc="0" normalizeH="0" baseline="0" noProof="0">
                <a:ln>
                  <a:noFill/>
                </a:ln>
                <a:solidFill>
                  <a:schemeClr val="bg1"/>
                </a:solidFill>
                <a:effectLst/>
                <a:uLnTx/>
                <a:uFillTx/>
                <a:latin typeface="Calibri" panose="020F0502020204030204" pitchFamily="34" charset="0"/>
                <a:ea typeface="微软雅黑" panose="020B0503020204020204" pitchFamily="34" charset="-122"/>
              </a:rPr>
              <a:t>工具功能指南构建</a:t>
            </a:r>
            <a:endParaRPr kumimoji="0" lang="en-US" altLang="zh-CN" sz="2800" b="1"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endParaRPr>
          </a:p>
        </p:txBody>
      </p:sp>
      <p:sp>
        <p:nvSpPr>
          <p:cNvPr id="32" name="文本框 31">
            <a:extLst>
              <a:ext uri="{FF2B5EF4-FFF2-40B4-BE49-F238E27FC236}">
                <a16:creationId xmlns:a16="http://schemas.microsoft.com/office/drawing/2014/main" id="{FDECF968-B0D9-C24B-A397-6C07AA325699}"/>
              </a:ext>
            </a:extLst>
          </p:cNvPr>
          <p:cNvSpPr txBox="1"/>
          <p:nvPr/>
        </p:nvSpPr>
        <p:spPr>
          <a:xfrm>
            <a:off x="5688281" y="2857743"/>
            <a:ext cx="755335" cy="646331"/>
          </a:xfrm>
          <a:prstGeom prst="rect">
            <a:avLst/>
          </a:prstGeom>
          <a:noFill/>
        </p:spPr>
        <p:txBody>
          <a:bodyPr wrap="none" rtlCol="0">
            <a:scene3d>
              <a:camera prst="perspectiveRelaxedModerately"/>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rPr>
              <a:t>02</a:t>
            </a:r>
            <a:endParaRPr kumimoji="0" lang="zh-CN" altLang="en-US" sz="3600" b="1"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endParaRPr>
          </a:p>
        </p:txBody>
      </p:sp>
      <p:sp>
        <p:nvSpPr>
          <p:cNvPr id="34" name="任意多边形: 形状 33">
            <a:extLst>
              <a:ext uri="{FF2B5EF4-FFF2-40B4-BE49-F238E27FC236}">
                <a16:creationId xmlns:a16="http://schemas.microsoft.com/office/drawing/2014/main" id="{C1A8B5EA-A668-2849-AAB6-62657C237C7C}"/>
              </a:ext>
            </a:extLst>
          </p:cNvPr>
          <p:cNvSpPr/>
          <p:nvPr/>
        </p:nvSpPr>
        <p:spPr>
          <a:xfrm>
            <a:off x="1002799" y="2289259"/>
            <a:ext cx="2987565" cy="3647990"/>
          </a:xfrm>
          <a:custGeom>
            <a:avLst/>
            <a:gdLst>
              <a:gd name="connsiteX0" fmla="*/ 0 w 2987565"/>
              <a:gd name="connsiteY0" fmla="*/ 0 h 3637203"/>
              <a:gd name="connsiteX1" fmla="*/ 2987565 w 2987565"/>
              <a:gd name="connsiteY1" fmla="*/ 0 h 3637203"/>
              <a:gd name="connsiteX2" fmla="*/ 2987565 w 2987565"/>
              <a:gd name="connsiteY2" fmla="*/ 3637203 h 3637203"/>
              <a:gd name="connsiteX3" fmla="*/ 0 w 2987565"/>
              <a:gd name="connsiteY3" fmla="*/ 3637203 h 3637203"/>
              <a:gd name="connsiteX4" fmla="*/ 0 w 2987565"/>
              <a:gd name="connsiteY4" fmla="*/ 0 h 3637203"/>
              <a:gd name="connsiteX0" fmla="*/ 0 w 2987565"/>
              <a:gd name="connsiteY0" fmla="*/ 10787 h 3647990"/>
              <a:gd name="connsiteX1" fmla="*/ 1560839 w 2987565"/>
              <a:gd name="connsiteY1" fmla="*/ 0 h 3647990"/>
              <a:gd name="connsiteX2" fmla="*/ 2987565 w 2987565"/>
              <a:gd name="connsiteY2" fmla="*/ 10787 h 3647990"/>
              <a:gd name="connsiteX3" fmla="*/ 2987565 w 2987565"/>
              <a:gd name="connsiteY3" fmla="*/ 3647990 h 3647990"/>
              <a:gd name="connsiteX4" fmla="*/ 0 w 2987565"/>
              <a:gd name="connsiteY4" fmla="*/ 3647990 h 3647990"/>
              <a:gd name="connsiteX5" fmla="*/ 0 w 2987565"/>
              <a:gd name="connsiteY5" fmla="*/ 10787 h 364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565" h="3647990">
                <a:moveTo>
                  <a:pt x="0" y="10787"/>
                </a:moveTo>
                <a:lnTo>
                  <a:pt x="1560839" y="0"/>
                </a:lnTo>
                <a:lnTo>
                  <a:pt x="2987565" y="10787"/>
                </a:lnTo>
                <a:lnTo>
                  <a:pt x="2987565" y="3647990"/>
                </a:lnTo>
                <a:lnTo>
                  <a:pt x="0" y="3647990"/>
                </a:lnTo>
                <a:lnTo>
                  <a:pt x="0" y="10787"/>
                </a:lnTo>
                <a:close/>
              </a:path>
            </a:pathLst>
          </a:custGeom>
          <a:noFill/>
          <a:ln>
            <a:gradFill flip="none" rotWithShape="1">
              <a:gsLst>
                <a:gs pos="0">
                  <a:srgbClr val="4AF4FD">
                    <a:alpha val="26000"/>
                  </a:srgbClr>
                </a:gs>
                <a:gs pos="100000">
                  <a:schemeClr val="bg1">
                    <a:alpha val="0"/>
                  </a:schemeClr>
                </a:gs>
              </a:gsLst>
              <a:lin ang="5400000" scaled="1"/>
              <a:tileRect/>
            </a:gradFill>
          </a:ln>
          <a:effectLst>
            <a:reflection blurRad="6350" stA="52000" endA="300" endPos="35000" dir="5400000" sy="-100000" algn="bl" rotWithShape="0"/>
          </a:effectLst>
          <a:scene3d>
            <a:camera prst="perspectiveRight">
              <a:rot lat="0" lon="20099996"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35" name="矩形 34">
            <a:extLst>
              <a:ext uri="{FF2B5EF4-FFF2-40B4-BE49-F238E27FC236}">
                <a16:creationId xmlns:a16="http://schemas.microsoft.com/office/drawing/2014/main" id="{BA02D0C1-5DA4-2147-A00E-06E16F2DA2FD}"/>
              </a:ext>
            </a:extLst>
          </p:cNvPr>
          <p:cNvSpPr/>
          <p:nvPr/>
        </p:nvSpPr>
        <p:spPr>
          <a:xfrm>
            <a:off x="4659960" y="2710975"/>
            <a:ext cx="2753611" cy="3637203"/>
          </a:xfrm>
          <a:prstGeom prst="rect">
            <a:avLst/>
          </a:prstGeom>
          <a:noFill/>
          <a:ln>
            <a:gradFill flip="none" rotWithShape="1">
              <a:gsLst>
                <a:gs pos="0">
                  <a:srgbClr val="21D5FE">
                    <a:alpha val="31000"/>
                  </a:srgbClr>
                </a:gs>
                <a:gs pos="100000">
                  <a:schemeClr val="bg1">
                    <a:alpha val="0"/>
                  </a:schemeClr>
                </a:gs>
              </a:gsLst>
              <a:lin ang="5400000" scaled="1"/>
              <a:tileRect/>
            </a:gra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mn-ea"/>
              <a:cs typeface="+mn-cs"/>
            </a:endParaRPr>
          </a:p>
        </p:txBody>
      </p:sp>
      <p:sp>
        <p:nvSpPr>
          <p:cNvPr id="36" name="矩形 35">
            <a:extLst>
              <a:ext uri="{FF2B5EF4-FFF2-40B4-BE49-F238E27FC236}">
                <a16:creationId xmlns:a16="http://schemas.microsoft.com/office/drawing/2014/main" id="{F29E7935-5C77-984D-BC64-6B2AA433165A}"/>
              </a:ext>
            </a:extLst>
          </p:cNvPr>
          <p:cNvSpPr/>
          <p:nvPr/>
        </p:nvSpPr>
        <p:spPr>
          <a:xfrm>
            <a:off x="8228665" y="2302450"/>
            <a:ext cx="2987565" cy="3637203"/>
          </a:xfrm>
          <a:prstGeom prst="rect">
            <a:avLst/>
          </a:prstGeom>
          <a:noFill/>
          <a:ln>
            <a:gradFill flip="none" rotWithShape="1">
              <a:gsLst>
                <a:gs pos="0">
                  <a:srgbClr val="4AF4FD">
                    <a:alpha val="42000"/>
                  </a:srgbClr>
                </a:gs>
                <a:gs pos="100000">
                  <a:schemeClr val="bg1">
                    <a:alpha val="0"/>
                  </a:schemeClr>
                </a:gs>
              </a:gsLst>
              <a:lin ang="5400000" scaled="1"/>
              <a:tileRect/>
            </a:gradFill>
          </a:ln>
          <a:effectLst>
            <a:reflection blurRad="6350" stA="52000" endA="300" endPos="35000" dir="5400000" sy="-100000" algn="bl" rotWithShape="0"/>
          </a:effectLst>
          <a:scene3d>
            <a:camera prst="perspectiveLeft">
              <a:rot lat="0" lon="15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mn-ea"/>
              <a:cs typeface="+mn-cs"/>
            </a:endParaRPr>
          </a:p>
        </p:txBody>
      </p:sp>
      <p:sp>
        <p:nvSpPr>
          <p:cNvPr id="38" name="文本框 37">
            <a:extLst>
              <a:ext uri="{FF2B5EF4-FFF2-40B4-BE49-F238E27FC236}">
                <a16:creationId xmlns:a16="http://schemas.microsoft.com/office/drawing/2014/main" id="{A3C162BE-65B7-9341-B9A0-CD47276ECBB3}"/>
              </a:ext>
            </a:extLst>
          </p:cNvPr>
          <p:cNvSpPr txBox="1"/>
          <p:nvPr/>
        </p:nvSpPr>
        <p:spPr>
          <a:xfrm>
            <a:off x="5326776" y="3988830"/>
            <a:ext cx="1478353" cy="307777"/>
          </a:xfrm>
          <a:prstGeom prst="rect">
            <a:avLst/>
          </a:prstGeom>
          <a:noFill/>
        </p:spPr>
        <p:txBody>
          <a:bodyPr wrap="none" rtlCol="0">
            <a:spAutoFit/>
          </a:bodyPr>
          <a:lstStyle/>
          <a:p>
            <a:pPr algn="ctr"/>
            <a:r>
              <a:rPr kumimoji="1" lang="en-US" altLang="zh-CN" sz="1400">
                <a:solidFill>
                  <a:schemeClr val="bg1"/>
                </a:solidFill>
                <a:latin typeface="Calibri" panose="020F0502020204030204" pitchFamily="34" charset="0"/>
                <a:ea typeface="微软雅黑" panose="020B0503020204020204" pitchFamily="34" charset="-122"/>
              </a:rPr>
              <a:t>Tool Functionality</a:t>
            </a:r>
            <a:endParaRPr kumimoji="1" lang="zh-CN" altLang="en-US" sz="1400">
              <a:solidFill>
                <a:schemeClr val="bg1"/>
              </a:solidFill>
              <a:latin typeface="Calibri" panose="020F0502020204030204" pitchFamily="34" charset="0"/>
              <a:ea typeface="微软雅黑" panose="020B0503020204020204" pitchFamily="34" charset="-122"/>
            </a:endParaRPr>
          </a:p>
        </p:txBody>
      </p:sp>
      <p:sp>
        <p:nvSpPr>
          <p:cNvPr id="39" name="文本框 38">
            <a:extLst>
              <a:ext uri="{FF2B5EF4-FFF2-40B4-BE49-F238E27FC236}">
                <a16:creationId xmlns:a16="http://schemas.microsoft.com/office/drawing/2014/main" id="{DCE367CB-1E92-664D-9CF5-DF246CD015A8}"/>
              </a:ext>
            </a:extLst>
          </p:cNvPr>
          <p:cNvSpPr txBox="1"/>
          <p:nvPr/>
        </p:nvSpPr>
        <p:spPr>
          <a:xfrm>
            <a:off x="5587294" y="4317395"/>
            <a:ext cx="957313" cy="307777"/>
          </a:xfrm>
          <a:prstGeom prst="rect">
            <a:avLst/>
          </a:prstGeom>
          <a:noFill/>
        </p:spPr>
        <p:txBody>
          <a:bodyPr wrap="none" rtlCol="0">
            <a:spAutoFit/>
          </a:bodyPr>
          <a:lstStyle/>
          <a:p>
            <a:pPr algn="ctr"/>
            <a:r>
              <a:rPr kumimoji="1" lang="en-US" altLang="zh-CN" sz="1400">
                <a:solidFill>
                  <a:schemeClr val="bg1"/>
                </a:solidFill>
                <a:latin typeface="Calibri" panose="020F0502020204030204" pitchFamily="34" charset="0"/>
                <a:ea typeface="微软雅黑" panose="020B0503020204020204" pitchFamily="34" charset="-122"/>
              </a:rPr>
              <a:t>Guidelines</a:t>
            </a:r>
            <a:endParaRPr kumimoji="1" lang="zh-CN" altLang="en-US" sz="1400">
              <a:solidFill>
                <a:schemeClr val="bg1"/>
              </a:solidFill>
              <a:latin typeface="Calibri" panose="020F0502020204030204" pitchFamily="34" charset="0"/>
              <a:ea typeface="微软雅黑" panose="020B0503020204020204" pitchFamily="34" charset="-122"/>
            </a:endParaRPr>
          </a:p>
        </p:txBody>
      </p:sp>
      <p:sp>
        <p:nvSpPr>
          <p:cNvPr id="40" name="文本框 39">
            <a:extLst>
              <a:ext uri="{FF2B5EF4-FFF2-40B4-BE49-F238E27FC236}">
                <a16:creationId xmlns:a16="http://schemas.microsoft.com/office/drawing/2014/main" id="{19F3729A-06F4-D34C-9A8E-26632CBF2352}"/>
              </a:ext>
            </a:extLst>
          </p:cNvPr>
          <p:cNvSpPr txBox="1"/>
          <p:nvPr/>
        </p:nvSpPr>
        <p:spPr>
          <a:xfrm>
            <a:off x="5504131" y="4645959"/>
            <a:ext cx="1123641" cy="307777"/>
          </a:xfrm>
          <a:prstGeom prst="rect">
            <a:avLst/>
          </a:prstGeom>
          <a:noFill/>
        </p:spPr>
        <p:txBody>
          <a:bodyPr wrap="none" rtlCol="0">
            <a:spAutoFit/>
          </a:bodyPr>
          <a:lstStyle/>
          <a:p>
            <a:pPr algn="ctr"/>
            <a:r>
              <a:rPr kumimoji="1" lang="en-US" altLang="zh-CN" sz="1400">
                <a:solidFill>
                  <a:schemeClr val="bg1"/>
                </a:solidFill>
                <a:latin typeface="Calibri" panose="020F0502020204030204" pitchFamily="34" charset="0"/>
                <a:ea typeface="微软雅黑" panose="020B0503020204020204" pitchFamily="34" charset="-122"/>
              </a:rPr>
              <a:t>Construction</a:t>
            </a:r>
            <a:endParaRPr kumimoji="1" lang="zh-CN" altLang="en-US" sz="1400">
              <a:solidFill>
                <a:schemeClr val="bg1"/>
              </a:solidFill>
              <a:latin typeface="Calibri" panose="020F0502020204030204" pitchFamily="34" charset="0"/>
              <a:ea typeface="微软雅黑" panose="020B0503020204020204" pitchFamily="34" charset="-122"/>
            </a:endParaRPr>
          </a:p>
        </p:txBody>
      </p:sp>
      <p:sp>
        <p:nvSpPr>
          <p:cNvPr id="43" name="矩形 42">
            <a:extLst>
              <a:ext uri="{FF2B5EF4-FFF2-40B4-BE49-F238E27FC236}">
                <a16:creationId xmlns:a16="http://schemas.microsoft.com/office/drawing/2014/main" id="{D1B8E403-FD0D-C54B-AB90-EE837B79005A}"/>
              </a:ext>
            </a:extLst>
          </p:cNvPr>
          <p:cNvSpPr/>
          <p:nvPr/>
        </p:nvSpPr>
        <p:spPr>
          <a:xfrm>
            <a:off x="8547298" y="3073823"/>
            <a:ext cx="2513509" cy="430887"/>
          </a:xfrm>
          <a:prstGeom prst="rect">
            <a:avLst/>
          </a:prstGeom>
        </p:spPr>
        <p:txBody>
          <a:bodyPr wrap="none" lIns="0" tIns="0" rIns="0" bIns="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1" u="none" strike="noStrike" kern="1200" cap="none" spc="0" normalizeH="0" baseline="0" noProof="0">
                <a:ln>
                  <a:noFill/>
                </a:ln>
                <a:solidFill>
                  <a:schemeClr val="bg1"/>
                </a:solidFill>
                <a:effectLst/>
                <a:uLnTx/>
                <a:uFillTx/>
                <a:latin typeface="Calibri" panose="020F0502020204030204" pitchFamily="34" charset="0"/>
                <a:ea typeface="微软雅黑" panose="020B0503020204020204" pitchFamily="34" charset="-122"/>
              </a:rPr>
              <a:t>标准化工具接口</a:t>
            </a:r>
            <a:endParaRPr kumimoji="0" lang="en-US" altLang="zh-CN" sz="2800" b="1"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endParaRPr>
          </a:p>
        </p:txBody>
      </p:sp>
      <p:sp>
        <p:nvSpPr>
          <p:cNvPr id="44" name="文本框 43">
            <a:extLst>
              <a:ext uri="{FF2B5EF4-FFF2-40B4-BE49-F238E27FC236}">
                <a16:creationId xmlns:a16="http://schemas.microsoft.com/office/drawing/2014/main" id="{14B27836-64D5-D44D-8590-7DB4278AD34A}"/>
              </a:ext>
            </a:extLst>
          </p:cNvPr>
          <p:cNvSpPr txBox="1"/>
          <p:nvPr/>
        </p:nvSpPr>
        <p:spPr>
          <a:xfrm>
            <a:off x="9241558" y="2492471"/>
            <a:ext cx="755335" cy="646331"/>
          </a:xfrm>
          <a:prstGeom prst="rect">
            <a:avLst/>
          </a:prstGeom>
          <a:noFill/>
        </p:spPr>
        <p:txBody>
          <a:bodyPr wrap="none" rtlCol="0">
            <a:scene3d>
              <a:camera prst="perspectiveRelaxedModerately"/>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rPr>
              <a:t>03</a:t>
            </a:r>
            <a:endParaRPr kumimoji="0" lang="zh-CN" altLang="en-US" sz="3600" b="1"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endParaRPr>
          </a:p>
        </p:txBody>
      </p:sp>
      <p:sp>
        <p:nvSpPr>
          <p:cNvPr id="46" name="文本框 45">
            <a:extLst>
              <a:ext uri="{FF2B5EF4-FFF2-40B4-BE49-F238E27FC236}">
                <a16:creationId xmlns:a16="http://schemas.microsoft.com/office/drawing/2014/main" id="{5765C308-5017-434A-BFF7-C6C98EB8644E}"/>
              </a:ext>
            </a:extLst>
          </p:cNvPr>
          <p:cNvSpPr txBox="1"/>
          <p:nvPr/>
        </p:nvSpPr>
        <p:spPr>
          <a:xfrm>
            <a:off x="9051924" y="3623558"/>
            <a:ext cx="1134606" cy="307777"/>
          </a:xfrm>
          <a:prstGeom prst="rect">
            <a:avLst/>
          </a:prstGeom>
          <a:noFill/>
        </p:spPr>
        <p:txBody>
          <a:bodyPr wrap="none" rtlCol="0">
            <a:spAutoFit/>
          </a:bodyPr>
          <a:lstStyle/>
          <a:p>
            <a:pPr algn="ctr"/>
            <a:r>
              <a:rPr kumimoji="1" lang="en-US" altLang="zh-CN" sz="1400">
                <a:solidFill>
                  <a:schemeClr val="bg1"/>
                </a:solidFill>
                <a:latin typeface="Calibri" panose="020F0502020204030204" pitchFamily="34" charset="0"/>
                <a:ea typeface="微软雅黑" panose="020B0503020204020204" pitchFamily="34" charset="-122"/>
              </a:rPr>
              <a:t>Standardized</a:t>
            </a:r>
            <a:endParaRPr kumimoji="1" lang="zh-CN" altLang="en-US" sz="1400">
              <a:solidFill>
                <a:schemeClr val="bg1"/>
              </a:solidFill>
              <a:latin typeface="Calibri" panose="020F0502020204030204" pitchFamily="34" charset="0"/>
              <a:ea typeface="微软雅黑" panose="020B0503020204020204" pitchFamily="34" charset="-122"/>
            </a:endParaRPr>
          </a:p>
        </p:txBody>
      </p:sp>
      <p:sp>
        <p:nvSpPr>
          <p:cNvPr id="47" name="文本框 46">
            <a:extLst>
              <a:ext uri="{FF2B5EF4-FFF2-40B4-BE49-F238E27FC236}">
                <a16:creationId xmlns:a16="http://schemas.microsoft.com/office/drawing/2014/main" id="{919C76A5-26AE-3E48-BB61-9076E7C008B1}"/>
              </a:ext>
            </a:extLst>
          </p:cNvPr>
          <p:cNvSpPr txBox="1"/>
          <p:nvPr/>
        </p:nvSpPr>
        <p:spPr>
          <a:xfrm>
            <a:off x="9029481" y="3978759"/>
            <a:ext cx="1179490" cy="307777"/>
          </a:xfrm>
          <a:prstGeom prst="rect">
            <a:avLst/>
          </a:prstGeom>
          <a:noFill/>
        </p:spPr>
        <p:txBody>
          <a:bodyPr wrap="none" rtlCol="0">
            <a:spAutoFit/>
          </a:bodyPr>
          <a:lstStyle/>
          <a:p>
            <a:pPr algn="ctr"/>
            <a:r>
              <a:rPr kumimoji="1" lang="en-US" altLang="zh-CN" sz="1400">
                <a:solidFill>
                  <a:schemeClr val="bg1"/>
                </a:solidFill>
                <a:latin typeface="Calibri" panose="020F0502020204030204" pitchFamily="34" charset="0"/>
                <a:ea typeface="微软雅黑" panose="020B0503020204020204" pitchFamily="34" charset="-122"/>
              </a:rPr>
              <a:t>Tool Interface</a:t>
            </a:r>
            <a:endParaRPr kumimoji="1" lang="zh-CN" altLang="en-US" sz="1400">
              <a:solidFill>
                <a:schemeClr val="bg1"/>
              </a:solidFill>
              <a:latin typeface="Calibri" panose="020F0502020204030204" pitchFamily="34" charset="0"/>
              <a:ea typeface="微软雅黑" panose="020B0503020204020204" pitchFamily="34" charset="-122"/>
            </a:endParaRPr>
          </a:p>
        </p:txBody>
      </p:sp>
      <p:sp>
        <p:nvSpPr>
          <p:cNvPr id="51" name="矩形 50">
            <a:extLst>
              <a:ext uri="{FF2B5EF4-FFF2-40B4-BE49-F238E27FC236}">
                <a16:creationId xmlns:a16="http://schemas.microsoft.com/office/drawing/2014/main" id="{232C7F41-EE40-0446-B2E9-FCB5296D4EA0}"/>
              </a:ext>
            </a:extLst>
          </p:cNvPr>
          <p:cNvSpPr/>
          <p:nvPr/>
        </p:nvSpPr>
        <p:spPr>
          <a:xfrm>
            <a:off x="1521106" y="3025184"/>
            <a:ext cx="2154436" cy="430887"/>
          </a:xfrm>
          <a:prstGeom prst="rect">
            <a:avLst/>
          </a:prstGeom>
        </p:spPr>
        <p:txBody>
          <a:bodyPr wrap="none" lIns="0" tIns="0" rIns="0" bIns="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1" u="none" strike="noStrike" kern="1200" cap="none" spc="0" normalizeH="0" baseline="0" noProof="0">
                <a:ln>
                  <a:noFill/>
                </a:ln>
                <a:solidFill>
                  <a:schemeClr val="bg1"/>
                </a:solidFill>
                <a:effectLst/>
                <a:uLnTx/>
                <a:uFillTx/>
                <a:latin typeface="Calibri" panose="020F0502020204030204" pitchFamily="34" charset="0"/>
                <a:ea typeface="微软雅黑" panose="020B0503020204020204" pitchFamily="34" charset="-122"/>
              </a:rPr>
              <a:t>工具描述生成</a:t>
            </a:r>
            <a:endParaRPr kumimoji="0" lang="en-US" altLang="zh-CN" sz="2800" b="1"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endParaRPr>
          </a:p>
        </p:txBody>
      </p:sp>
      <p:sp>
        <p:nvSpPr>
          <p:cNvPr id="52" name="文本框 51">
            <a:extLst>
              <a:ext uri="{FF2B5EF4-FFF2-40B4-BE49-F238E27FC236}">
                <a16:creationId xmlns:a16="http://schemas.microsoft.com/office/drawing/2014/main" id="{D71566D6-7115-FC4F-8D22-34242D3517C1}"/>
              </a:ext>
            </a:extLst>
          </p:cNvPr>
          <p:cNvSpPr txBox="1"/>
          <p:nvPr/>
        </p:nvSpPr>
        <p:spPr>
          <a:xfrm>
            <a:off x="2220655" y="2492471"/>
            <a:ext cx="755335" cy="646331"/>
          </a:xfrm>
          <a:prstGeom prst="rect">
            <a:avLst/>
          </a:prstGeom>
          <a:noFill/>
        </p:spPr>
        <p:txBody>
          <a:bodyPr wrap="none" rtlCol="0">
            <a:scene3d>
              <a:camera prst="perspectiveRelaxedModerately"/>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rPr>
              <a:t>01</a:t>
            </a:r>
            <a:endParaRPr kumimoji="0" lang="zh-CN" altLang="en-US" sz="3600" b="1" u="none" strike="noStrike" kern="1200" cap="none" spc="0" normalizeH="0" baseline="0" noProof="0" dirty="0">
              <a:ln>
                <a:noFill/>
              </a:ln>
              <a:solidFill>
                <a:schemeClr val="bg1"/>
              </a:solidFill>
              <a:effectLst/>
              <a:uLnTx/>
              <a:uFillTx/>
              <a:latin typeface="Calibri" panose="020F0502020204030204" pitchFamily="34" charset="0"/>
              <a:ea typeface="微软雅黑" panose="020B0503020204020204" pitchFamily="34" charset="-122"/>
            </a:endParaRPr>
          </a:p>
        </p:txBody>
      </p:sp>
      <p:sp>
        <p:nvSpPr>
          <p:cNvPr id="54" name="文本框 53">
            <a:extLst>
              <a:ext uri="{FF2B5EF4-FFF2-40B4-BE49-F238E27FC236}">
                <a16:creationId xmlns:a16="http://schemas.microsoft.com/office/drawing/2014/main" id="{D335CEBB-4BEB-BD49-A802-DA8FF089EF0C}"/>
              </a:ext>
            </a:extLst>
          </p:cNvPr>
          <p:cNvSpPr txBox="1"/>
          <p:nvPr/>
        </p:nvSpPr>
        <p:spPr>
          <a:xfrm>
            <a:off x="1484687" y="3623558"/>
            <a:ext cx="2227276" cy="307777"/>
          </a:xfrm>
          <a:prstGeom prst="rect">
            <a:avLst/>
          </a:prstGeom>
          <a:noFill/>
        </p:spPr>
        <p:txBody>
          <a:bodyPr wrap="none" rtlCol="0">
            <a:spAutoFit/>
          </a:bodyPr>
          <a:lstStyle/>
          <a:p>
            <a:pPr algn="ctr"/>
            <a:r>
              <a:rPr kumimoji="1" lang="en-US" altLang="zh-CN" sz="1400">
                <a:solidFill>
                  <a:schemeClr val="bg1"/>
                </a:solidFill>
                <a:latin typeface="Calibri" panose="020F0502020204030204" pitchFamily="34" charset="0"/>
                <a:ea typeface="微软雅黑" panose="020B0503020204020204" pitchFamily="34" charset="-122"/>
              </a:rPr>
              <a:t>Tool Description Generation</a:t>
            </a:r>
            <a:endParaRPr kumimoji="1" lang="zh-CN" altLang="en-US" sz="1400">
              <a:solidFill>
                <a:schemeClr val="bg1"/>
              </a:solidFill>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8186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23" name="矩形 22">
              <a:extLst>
                <a:ext uri="{FF2B5EF4-FFF2-40B4-BE49-F238E27FC236}">
                  <a16:creationId xmlns:a16="http://schemas.microsoft.com/office/drawing/2014/main" id="{7766EE3C-2B28-47DF-BEF4-09B051EFD2D2}"/>
                </a:ext>
              </a:extLst>
            </p:cNvPr>
            <p:cNvSpPr/>
            <p:nvPr/>
          </p:nvSpPr>
          <p:spPr>
            <a:xfrm>
              <a:off x="0" y="0"/>
              <a:ext cx="12192000" cy="6858000"/>
            </a:xfrm>
            <a:prstGeom prst="rect">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25BF76E4-8451-4C18-9D27-368E5E5B866B}"/>
                </a:ext>
              </a:extLst>
            </p:cNvPr>
            <p:cNvGrpSpPr/>
            <p:nvPr/>
          </p:nvGrpSpPr>
          <p:grpSpPr>
            <a:xfrm>
              <a:off x="763429" y="2244716"/>
              <a:ext cx="10623669" cy="1165748"/>
              <a:chOff x="895231" y="2237602"/>
              <a:chExt cx="10623669" cy="1165748"/>
            </a:xfrm>
          </p:grpSpPr>
          <p:sp>
            <p:nvSpPr>
              <p:cNvPr id="5" name="矩形: 圆角 4">
                <a:extLst>
                  <a:ext uri="{FF2B5EF4-FFF2-40B4-BE49-F238E27FC236}">
                    <a16:creationId xmlns:a16="http://schemas.microsoft.com/office/drawing/2014/main" id="{9C61BCA5-22B8-4C54-957D-AE4BA43F62B1}"/>
                  </a:ext>
                </a:extLst>
              </p:cNvPr>
              <p:cNvSpPr/>
              <p:nvPr/>
            </p:nvSpPr>
            <p:spPr>
              <a:xfrm>
                <a:off x="895231" y="2310250"/>
                <a:ext cx="10623669"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0F826998-EBD5-4ABE-9750-BF98C5B80CB6}"/>
                  </a:ext>
                </a:extLst>
              </p:cNvPr>
              <p:cNvGrpSpPr/>
              <p:nvPr/>
            </p:nvGrpSpPr>
            <p:grpSpPr>
              <a:xfrm>
                <a:off x="1066080" y="2237602"/>
                <a:ext cx="9540085" cy="1119777"/>
                <a:chOff x="1066080" y="2275451"/>
                <a:chExt cx="9540085" cy="1119777"/>
              </a:xfrm>
            </p:grpSpPr>
            <p:sp>
              <p:nvSpPr>
                <p:cNvPr id="49" name="文本框 48">
                  <a:extLst>
                    <a:ext uri="{FF2B5EF4-FFF2-40B4-BE49-F238E27FC236}">
                      <a16:creationId xmlns:a16="http://schemas.microsoft.com/office/drawing/2014/main" id="{6ABB9D24-76CA-4653-A88B-B9E116ED09A3}"/>
                    </a:ext>
                  </a:extLst>
                </p:cNvPr>
                <p:cNvSpPr txBox="1"/>
                <p:nvPr/>
              </p:nvSpPr>
              <p:spPr>
                <a:xfrm>
                  <a:off x="1066080" y="2275451"/>
                  <a:ext cx="2662584" cy="95410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b="1" dirty="0">
                      <a:solidFill>
                        <a:schemeClr val="accent1"/>
                      </a:solidFill>
                      <a:latin typeface="Calibri" panose="020F0502020204030204" pitchFamily="34" charset="0"/>
                      <a:ea typeface="微软雅黑" panose="020B0503020204020204" pitchFamily="34" charset="-122"/>
                    </a:rPr>
                    <a:t> </a:t>
                  </a:r>
                </a:p>
                <a:p>
                  <a:pPr algn="l"/>
                  <a:r>
                    <a:rPr lang="zh-CN" altLang="en-US" sz="3200">
                      <a:solidFill>
                        <a:schemeClr val="accent1"/>
                      </a:solidFill>
                      <a:latin typeface="Calibri" panose="020F0502020204030204" pitchFamily="34" charset="0"/>
                      <a:ea typeface="微软雅黑" panose="020B0503020204020204" pitchFamily="34" charset="-122"/>
                    </a:rPr>
                    <a:t>提取核心功能</a:t>
                  </a:r>
                  <a:r>
                    <a:rPr lang="en-US" altLang="zh-CN" sz="3200">
                      <a:solidFill>
                        <a:schemeClr val="accent1"/>
                      </a:solidFill>
                      <a:latin typeface="Calibri" panose="020F0502020204030204" pitchFamily="34" charset="0"/>
                      <a:ea typeface="微软雅黑" panose="020B0503020204020204" pitchFamily="34" charset="-122"/>
                    </a:rPr>
                    <a:t>:</a:t>
                  </a:r>
                  <a:endParaRPr lang="en-US" altLang="zh-CN" sz="3200" dirty="0">
                    <a:solidFill>
                      <a:schemeClr val="accent1"/>
                    </a:solidFill>
                    <a:latin typeface="Calibri" panose="020F0502020204030204" pitchFamily="34" charset="0"/>
                    <a:ea typeface="微软雅黑" panose="020B0503020204020204" pitchFamily="34" charset="-122"/>
                  </a:endParaRPr>
                </a:p>
              </p:txBody>
            </p:sp>
            <p:sp>
              <p:nvSpPr>
                <p:cNvPr id="56" name="矩形 55">
                  <a:extLst>
                    <a:ext uri="{FF2B5EF4-FFF2-40B4-BE49-F238E27FC236}">
                      <a16:creationId xmlns:a16="http://schemas.microsoft.com/office/drawing/2014/main" id="{23BE0566-F46B-483F-9C62-4D0974050C84}"/>
                    </a:ext>
                  </a:extLst>
                </p:cNvPr>
                <p:cNvSpPr/>
                <p:nvPr/>
              </p:nvSpPr>
              <p:spPr>
                <a:xfrm>
                  <a:off x="3954840" y="2602447"/>
                  <a:ext cx="6651325" cy="792781"/>
                </a:xfrm>
                <a:prstGeom prst="rect">
                  <a:avLst/>
                </a:prstGeom>
              </p:spPr>
              <p:txBody>
                <a:bodyPr wrap="square" anchor="t" anchorCtr="0">
                  <a:spAutoFit/>
                </a:bodyPr>
                <a:lstStyle/>
                <a:p>
                  <a:pPr defTabSz="913765">
                    <a:lnSpc>
                      <a:spcPct val="150000"/>
                    </a:lnSpc>
                    <a:buSzPct val="25000"/>
                    <a:defRPr/>
                  </a:pPr>
                  <a:r>
                    <a:rPr lang="zh-CN" altLang="en-US" sz="1600">
                      <a:latin typeface="Calibri" panose="020F0502020204030204" pitchFamily="34" charset="0"/>
                      <a:ea typeface="微软雅黑" panose="020B0503020204020204" pitchFamily="34" charset="-122"/>
                    </a:rPr>
                    <a:t>从详细的工具文档中识别并提取每个工具的主要</a:t>
                  </a:r>
                  <a:r>
                    <a:rPr lang="zh-CN" altLang="en-US" sz="1600">
                      <a:solidFill>
                        <a:srgbClr val="FF0000"/>
                      </a:solidFill>
                      <a:latin typeface="Calibri" panose="020F0502020204030204" pitchFamily="34" charset="0"/>
                      <a:ea typeface="微软雅黑" panose="020B0503020204020204" pitchFamily="34" charset="-122"/>
                    </a:rPr>
                    <a:t>功能</a:t>
                  </a:r>
                  <a:r>
                    <a:rPr lang="zh-CN" altLang="en-US" sz="1600">
                      <a:latin typeface="Calibri" panose="020F0502020204030204" pitchFamily="34" charset="0"/>
                      <a:ea typeface="微软雅黑" panose="020B0503020204020204" pitchFamily="34" charset="-122"/>
                    </a:rPr>
                    <a:t>和</a:t>
                  </a:r>
                  <a:r>
                    <a:rPr lang="zh-CN" altLang="en-US" sz="1600">
                      <a:solidFill>
                        <a:srgbClr val="FF0000"/>
                      </a:solidFill>
                      <a:latin typeface="Calibri" panose="020F0502020204030204" pitchFamily="34" charset="0"/>
                      <a:ea typeface="微软雅黑" panose="020B0503020204020204" pitchFamily="34" charset="-122"/>
                    </a:rPr>
                    <a:t>用途</a:t>
                  </a:r>
                  <a:r>
                    <a:rPr lang="zh-CN" altLang="en-US" sz="1600">
                      <a:latin typeface="Calibri" panose="020F0502020204030204" pitchFamily="34" charset="0"/>
                      <a:ea typeface="微软雅黑" panose="020B0503020204020204" pitchFamily="34" charset="-122"/>
                    </a:rPr>
                    <a:t>。</a:t>
                  </a:r>
                </a:p>
                <a:p>
                  <a:pPr>
                    <a:lnSpc>
                      <a:spcPct val="150000"/>
                    </a:lnSpc>
                  </a:pPr>
                  <a:endParaRPr lang="en-US" altLang="zh-CN" sz="1600" dirty="0">
                    <a:latin typeface="Calibri" panose="020F0502020204030204" pitchFamily="34" charset="0"/>
                    <a:ea typeface="微软雅黑" panose="020B0503020204020204" pitchFamily="34" charset="-122"/>
                  </a:endParaRPr>
                </a:p>
              </p:txBody>
            </p:sp>
          </p:grpSp>
        </p:grpSp>
        <p:grpSp>
          <p:nvGrpSpPr>
            <p:cNvPr id="25" name="组合 24">
              <a:extLst>
                <a:ext uri="{FF2B5EF4-FFF2-40B4-BE49-F238E27FC236}">
                  <a16:creationId xmlns:a16="http://schemas.microsoft.com/office/drawing/2014/main" id="{9B43725F-6835-4566-BCB5-169B34E6C466}"/>
                </a:ext>
              </a:extLst>
            </p:cNvPr>
            <p:cNvGrpSpPr/>
            <p:nvPr/>
          </p:nvGrpSpPr>
          <p:grpSpPr>
            <a:xfrm>
              <a:off x="763429" y="3627516"/>
              <a:ext cx="10623669" cy="1195566"/>
              <a:chOff x="895231" y="2207784"/>
              <a:chExt cx="10623669" cy="1195566"/>
            </a:xfrm>
          </p:grpSpPr>
          <p:sp>
            <p:nvSpPr>
              <p:cNvPr id="26" name="矩形: 圆角 25">
                <a:extLst>
                  <a:ext uri="{FF2B5EF4-FFF2-40B4-BE49-F238E27FC236}">
                    <a16:creationId xmlns:a16="http://schemas.microsoft.com/office/drawing/2014/main" id="{083233E7-59B3-4CD0-973A-A8F2F56825BF}"/>
                  </a:ext>
                </a:extLst>
              </p:cNvPr>
              <p:cNvSpPr/>
              <p:nvPr/>
            </p:nvSpPr>
            <p:spPr>
              <a:xfrm>
                <a:off x="895231" y="2310250"/>
                <a:ext cx="10623669"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B6BCFB51-DA21-4204-846F-2D64597F7C02}"/>
                  </a:ext>
                </a:extLst>
              </p:cNvPr>
              <p:cNvGrpSpPr/>
              <p:nvPr/>
            </p:nvGrpSpPr>
            <p:grpSpPr>
              <a:xfrm>
                <a:off x="1105838" y="2207784"/>
                <a:ext cx="9500327" cy="1019233"/>
                <a:chOff x="1105838" y="2245633"/>
                <a:chExt cx="9500327" cy="1019233"/>
              </a:xfrm>
            </p:grpSpPr>
            <p:sp>
              <p:nvSpPr>
                <p:cNvPr id="28" name="文本框 27">
                  <a:extLst>
                    <a:ext uri="{FF2B5EF4-FFF2-40B4-BE49-F238E27FC236}">
                      <a16:creationId xmlns:a16="http://schemas.microsoft.com/office/drawing/2014/main" id="{7321BA57-8C64-474C-9EA0-EDFEF5F64D33}"/>
                    </a:ext>
                  </a:extLst>
                </p:cNvPr>
                <p:cNvSpPr txBox="1"/>
                <p:nvPr/>
              </p:nvSpPr>
              <p:spPr>
                <a:xfrm>
                  <a:off x="1105838" y="2245633"/>
                  <a:ext cx="2632766" cy="95410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b="1" dirty="0">
                      <a:solidFill>
                        <a:schemeClr val="accent1"/>
                      </a:solidFill>
                      <a:latin typeface="Calibri" panose="020F0502020204030204" pitchFamily="34" charset="0"/>
                      <a:ea typeface="微软雅黑" panose="020B0503020204020204" pitchFamily="34" charset="-122"/>
                    </a:rPr>
                    <a:t> </a:t>
                  </a:r>
                </a:p>
                <a:p>
                  <a:pPr algn="l"/>
                  <a:r>
                    <a:rPr lang="zh-CN" altLang="en-US" sz="3200">
                      <a:solidFill>
                        <a:schemeClr val="accent1"/>
                      </a:solidFill>
                      <a:latin typeface="Calibri" panose="020F0502020204030204" pitchFamily="34" charset="0"/>
                      <a:ea typeface="微软雅黑" panose="020B0503020204020204" pitchFamily="34" charset="-122"/>
                    </a:rPr>
                    <a:t>省略无关信息</a:t>
                  </a:r>
                  <a:r>
                    <a:rPr lang="en-US" altLang="zh-CN" sz="3200">
                      <a:solidFill>
                        <a:schemeClr val="accent1"/>
                      </a:solidFill>
                      <a:latin typeface="Calibri" panose="020F0502020204030204" pitchFamily="34" charset="0"/>
                      <a:ea typeface="微软雅黑" panose="020B0503020204020204" pitchFamily="34" charset="-122"/>
                    </a:rPr>
                    <a:t>:</a:t>
                  </a:r>
                  <a:endParaRPr lang="en-US" altLang="zh-CN" sz="3200" dirty="0">
                    <a:solidFill>
                      <a:schemeClr val="accent1"/>
                    </a:solidFill>
                    <a:latin typeface="Calibri" panose="020F0502020204030204" pitchFamily="34" charset="0"/>
                    <a:ea typeface="微软雅黑" panose="020B0503020204020204" pitchFamily="34" charset="-122"/>
                  </a:endParaRPr>
                </a:p>
              </p:txBody>
            </p:sp>
            <p:sp>
              <p:nvSpPr>
                <p:cNvPr id="29" name="矩形 28">
                  <a:extLst>
                    <a:ext uri="{FF2B5EF4-FFF2-40B4-BE49-F238E27FC236}">
                      <a16:creationId xmlns:a16="http://schemas.microsoft.com/office/drawing/2014/main" id="{68AB7C5F-36D1-445E-89E7-E89B6969399A}"/>
                    </a:ext>
                  </a:extLst>
                </p:cNvPr>
                <p:cNvSpPr/>
                <p:nvPr/>
              </p:nvSpPr>
              <p:spPr>
                <a:xfrm>
                  <a:off x="3954840" y="2473239"/>
                  <a:ext cx="6651325" cy="791627"/>
                </a:xfrm>
                <a:prstGeom prst="rect">
                  <a:avLst/>
                </a:prstGeom>
              </p:spPr>
              <p:txBody>
                <a:bodyPr wrap="square" anchor="t" anchorCtr="0">
                  <a:spAutoFit/>
                </a:bodyPr>
                <a:lstStyle/>
                <a:p>
                  <a:pPr defTabSz="913765">
                    <a:lnSpc>
                      <a:spcPct val="150000"/>
                    </a:lnSpc>
                    <a:buSzPct val="25000"/>
                    <a:defRPr/>
                  </a:pPr>
                  <a:r>
                    <a:rPr lang="zh-CN" altLang="en-US" sz="1600">
                      <a:latin typeface="Calibri" panose="020F0502020204030204" pitchFamily="34" charset="0"/>
                      <a:ea typeface="微软雅黑" panose="020B0503020204020204" pitchFamily="34" charset="-122"/>
                    </a:rPr>
                    <a:t>去除文档中的</a:t>
                  </a:r>
                  <a:r>
                    <a:rPr lang="zh-CN" altLang="en-US" sz="1600">
                      <a:solidFill>
                        <a:srgbClr val="FF0000"/>
                      </a:solidFill>
                      <a:latin typeface="Calibri" panose="020F0502020204030204" pitchFamily="34" charset="0"/>
                      <a:ea typeface="微软雅黑" panose="020B0503020204020204" pitchFamily="34" charset="-122"/>
                    </a:rPr>
                    <a:t>冗余</a:t>
                  </a:r>
                  <a:r>
                    <a:rPr lang="zh-CN" altLang="en-US" sz="1600">
                      <a:latin typeface="Calibri" panose="020F0502020204030204" pitchFamily="34" charset="0"/>
                      <a:ea typeface="微软雅黑" panose="020B0503020204020204" pitchFamily="34" charset="-122"/>
                    </a:rPr>
                    <a:t>信息，如重复的说明、不必要的细节或示例代码，只保留对理解工具功能至关重要的信息。</a:t>
                  </a:r>
                  <a:endParaRPr lang="en-US" altLang="zh-CN" sz="1600" dirty="0">
                    <a:latin typeface="Calibri" panose="020F0502020204030204" pitchFamily="34" charset="0"/>
                    <a:ea typeface="微软雅黑" panose="020B0503020204020204" pitchFamily="34" charset="-122"/>
                  </a:endParaRPr>
                </a:p>
              </p:txBody>
            </p:sp>
          </p:grpSp>
        </p:grpSp>
        <p:grpSp>
          <p:nvGrpSpPr>
            <p:cNvPr id="30" name="组合 29">
              <a:extLst>
                <a:ext uri="{FF2B5EF4-FFF2-40B4-BE49-F238E27FC236}">
                  <a16:creationId xmlns:a16="http://schemas.microsoft.com/office/drawing/2014/main" id="{E3692897-FB5E-4327-846C-A7F44F587E44}"/>
                </a:ext>
              </a:extLst>
            </p:cNvPr>
            <p:cNvGrpSpPr/>
            <p:nvPr/>
          </p:nvGrpSpPr>
          <p:grpSpPr>
            <a:xfrm>
              <a:off x="763429" y="5040134"/>
              <a:ext cx="10623669" cy="1379779"/>
              <a:chOff x="895231" y="2207784"/>
              <a:chExt cx="10623669" cy="1379779"/>
            </a:xfrm>
          </p:grpSpPr>
          <p:sp>
            <p:nvSpPr>
              <p:cNvPr id="31" name="矩形: 圆角 30">
                <a:extLst>
                  <a:ext uri="{FF2B5EF4-FFF2-40B4-BE49-F238E27FC236}">
                    <a16:creationId xmlns:a16="http://schemas.microsoft.com/office/drawing/2014/main" id="{A5BF34F6-01B5-44F1-B41B-BD516C832E46}"/>
                  </a:ext>
                </a:extLst>
              </p:cNvPr>
              <p:cNvSpPr/>
              <p:nvPr/>
            </p:nvSpPr>
            <p:spPr>
              <a:xfrm>
                <a:off x="895231" y="2310250"/>
                <a:ext cx="10623669"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CF2AEFB8-5D35-4F16-BE46-D17316BDEDA4}"/>
                  </a:ext>
                </a:extLst>
              </p:cNvPr>
              <p:cNvGrpSpPr/>
              <p:nvPr/>
            </p:nvGrpSpPr>
            <p:grpSpPr>
              <a:xfrm>
                <a:off x="1456270" y="2207784"/>
                <a:ext cx="9110139" cy="1379779"/>
                <a:chOff x="1456270" y="2245633"/>
                <a:chExt cx="9110139" cy="1379779"/>
              </a:xfrm>
            </p:grpSpPr>
            <p:sp>
              <p:nvSpPr>
                <p:cNvPr id="33" name="文本框 32">
                  <a:extLst>
                    <a:ext uri="{FF2B5EF4-FFF2-40B4-BE49-F238E27FC236}">
                      <a16:creationId xmlns:a16="http://schemas.microsoft.com/office/drawing/2014/main" id="{2AF605D2-1893-4A9B-9916-F01E829C944B}"/>
                    </a:ext>
                  </a:extLst>
                </p:cNvPr>
                <p:cNvSpPr txBox="1"/>
                <p:nvPr/>
              </p:nvSpPr>
              <p:spPr>
                <a:xfrm>
                  <a:off x="1456270" y="2245633"/>
                  <a:ext cx="2282333" cy="95410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b="1" dirty="0">
                      <a:solidFill>
                        <a:schemeClr val="accent1"/>
                      </a:solidFill>
                      <a:latin typeface="Calibri" panose="020F0502020204030204" pitchFamily="34" charset="0"/>
                      <a:ea typeface="微软雅黑" panose="020B0503020204020204" pitchFamily="34" charset="-122"/>
                    </a:rPr>
                    <a:t> </a:t>
                  </a:r>
                </a:p>
                <a:p>
                  <a:pPr algn="l"/>
                  <a:r>
                    <a:rPr lang="zh-CN" altLang="en-US" sz="3200">
                      <a:solidFill>
                        <a:schemeClr val="accent1"/>
                      </a:solidFill>
                      <a:latin typeface="Calibri" panose="020F0502020204030204" pitchFamily="34" charset="0"/>
                      <a:ea typeface="微软雅黑" panose="020B0503020204020204" pitchFamily="34" charset="-122"/>
                    </a:rPr>
                    <a:t>生成描述</a:t>
                  </a:r>
                  <a:r>
                    <a:rPr lang="en-US" altLang="zh-CN" sz="3200">
                      <a:solidFill>
                        <a:schemeClr val="accent1"/>
                      </a:solidFill>
                      <a:latin typeface="Calibri" panose="020F0502020204030204" pitchFamily="34" charset="0"/>
                      <a:ea typeface="微软雅黑" panose="020B0503020204020204" pitchFamily="34" charset="-122"/>
                    </a:rPr>
                    <a:t>:</a:t>
                  </a:r>
                  <a:endParaRPr lang="en-US" altLang="zh-CN" sz="3200" dirty="0">
                    <a:solidFill>
                      <a:schemeClr val="accent1"/>
                    </a:solidFill>
                    <a:latin typeface="Calibri" panose="020F0502020204030204" pitchFamily="34" charset="0"/>
                    <a:ea typeface="微软雅黑" panose="020B0503020204020204" pitchFamily="34" charset="-122"/>
                  </a:endParaRPr>
                </a:p>
              </p:txBody>
            </p:sp>
            <p:sp>
              <p:nvSpPr>
                <p:cNvPr id="34" name="矩形 33">
                  <a:extLst>
                    <a:ext uri="{FF2B5EF4-FFF2-40B4-BE49-F238E27FC236}">
                      <a16:creationId xmlns:a16="http://schemas.microsoft.com/office/drawing/2014/main" id="{42C5613A-773D-448A-8DE6-E2D559E1A8C3}"/>
                    </a:ext>
                  </a:extLst>
                </p:cNvPr>
                <p:cNvSpPr/>
                <p:nvPr/>
              </p:nvSpPr>
              <p:spPr>
                <a:xfrm>
                  <a:off x="3915084" y="2463299"/>
                  <a:ext cx="6651325" cy="1162113"/>
                </a:xfrm>
                <a:prstGeom prst="rect">
                  <a:avLst/>
                </a:prstGeom>
              </p:spPr>
              <p:txBody>
                <a:bodyPr wrap="square" anchor="t" anchorCtr="0">
                  <a:spAutoFit/>
                </a:bodyPr>
                <a:lstStyle/>
                <a:p>
                  <a:pPr defTabSz="913765">
                    <a:lnSpc>
                      <a:spcPct val="150000"/>
                    </a:lnSpc>
                    <a:buSzPct val="25000"/>
                    <a:defRPr/>
                  </a:pPr>
                  <a:r>
                    <a:rPr lang="zh-CN" altLang="en-US" sz="1600">
                      <a:latin typeface="Calibri" panose="020F0502020204030204" pitchFamily="34" charset="0"/>
                      <a:ea typeface="微软雅黑" panose="020B0503020204020204" pitchFamily="34" charset="-122"/>
                    </a:rPr>
                    <a:t>使用</a:t>
                  </a:r>
                  <a:r>
                    <a:rPr lang="en-US" altLang="zh-CN" sz="1600">
                      <a:latin typeface="Calibri" panose="020F0502020204030204" pitchFamily="34" charset="0"/>
                      <a:ea typeface="微软雅黑" panose="020B0503020204020204" pitchFamily="34" charset="-122"/>
                    </a:rPr>
                    <a:t>LLMs</a:t>
                  </a:r>
                  <a:r>
                    <a:rPr lang="zh-CN" altLang="en-US" sz="1600">
                      <a:latin typeface="Calibri" panose="020F0502020204030204" pitchFamily="34" charset="0"/>
                      <a:ea typeface="微软雅黑" panose="020B0503020204020204" pitchFamily="34" charset="-122"/>
                    </a:rPr>
                    <a:t>（如</a:t>
                  </a:r>
                  <a:r>
                    <a:rPr lang="en-US" altLang="zh-CN" sz="1600">
                      <a:latin typeface="Calibri" panose="020F0502020204030204" pitchFamily="34" charset="0"/>
                      <a:ea typeface="微软雅黑" panose="020B0503020204020204" pitchFamily="34" charset="-122"/>
                    </a:rPr>
                    <a:t>ChatGPT</a:t>
                  </a:r>
                  <a:r>
                    <a:rPr lang="zh-CN" altLang="en-US" sz="1600">
                      <a:latin typeface="Calibri" panose="020F0502020204030204" pitchFamily="34" charset="0"/>
                      <a:ea typeface="微软雅黑" panose="020B0503020204020204" pitchFamily="34" charset="-122"/>
                    </a:rPr>
                    <a:t>）根据工具文档生成一个简洁的摘要，概述工具的主要用途和功能。</a:t>
                  </a:r>
                </a:p>
                <a:p>
                  <a:pPr>
                    <a:lnSpc>
                      <a:spcPct val="150000"/>
                    </a:lnSpc>
                  </a:pPr>
                  <a:endParaRPr lang="en-US" altLang="zh-CN" sz="1600" dirty="0">
                    <a:latin typeface="Calibri" panose="020F0502020204030204" pitchFamily="34" charset="0"/>
                    <a:ea typeface="微软雅黑" panose="020B0503020204020204" pitchFamily="34" charset="-122"/>
                  </a:endParaRPr>
                </a:p>
              </p:txBody>
            </p:sp>
          </p:grpSp>
        </p:grpSp>
        <p:sp>
          <p:nvSpPr>
            <p:cNvPr id="35" name="文本框 34">
              <a:extLst>
                <a:ext uri="{FF2B5EF4-FFF2-40B4-BE49-F238E27FC236}">
                  <a16:creationId xmlns:a16="http://schemas.microsoft.com/office/drawing/2014/main" id="{8388C4D0-F41E-4712-8894-BD63D5BB7201}"/>
                </a:ext>
              </a:extLst>
            </p:cNvPr>
            <p:cNvSpPr txBox="1"/>
            <p:nvPr/>
          </p:nvSpPr>
          <p:spPr>
            <a:xfrm>
              <a:off x="416584" y="692078"/>
              <a:ext cx="8462231" cy="584775"/>
            </a:xfrm>
            <a:prstGeom prst="rect">
              <a:avLst/>
            </a:prstGeom>
            <a:noFill/>
          </p:spPr>
          <p:txBody>
            <a:bodyPr vert="horz" wrap="square" rtlCol="0">
              <a:spAutoFit/>
            </a:bodyPr>
            <a:lstStyle/>
            <a:p>
              <a:r>
                <a:rPr kumimoji="0" lang="zh-CN" altLang="en-US" sz="3200" b="1" i="0" u="none" strike="noStrike" kern="1200" cap="none" spc="0" normalizeH="0" baseline="0" noProof="0">
                  <a:ln>
                    <a:noFill/>
                  </a:ln>
                  <a:effectLst/>
                  <a:uLnTx/>
                  <a:uFillTx/>
                  <a:latin typeface="Calibri" panose="020F0502020204030204" pitchFamily="34" charset="0"/>
                  <a:ea typeface="微软雅黑" panose="020B0503020204020204" pitchFamily="34" charset="-122"/>
                </a:rPr>
                <a:t>工具描述生成（</a:t>
              </a:r>
              <a:r>
                <a:rPr kumimoji="0" lang="en-US" altLang="zh-CN" sz="3200" b="1" i="0" u="none" strike="noStrike" kern="1200" cap="none" spc="0" normalizeH="0" baseline="0" noProof="0">
                  <a:ln>
                    <a:noFill/>
                  </a:ln>
                  <a:effectLst/>
                  <a:uLnTx/>
                  <a:uFillTx/>
                  <a:latin typeface="Calibri" panose="020F0502020204030204" pitchFamily="34" charset="0"/>
                  <a:ea typeface="微软雅黑" panose="020B0503020204020204" pitchFamily="34" charset="-122"/>
                </a:rPr>
                <a:t>Tool Description Generation</a:t>
              </a:r>
              <a:r>
                <a:rPr kumimoji="0" lang="zh-CN" altLang="en-US" sz="3200" b="1" i="0" u="none" strike="noStrike" kern="1200" cap="none" spc="0" normalizeH="0" baseline="0" noProof="0">
                  <a:ln>
                    <a:noFill/>
                  </a:ln>
                  <a:effectLst/>
                  <a:uLnTx/>
                  <a:uFillTx/>
                  <a:latin typeface="Calibri" panose="020F0502020204030204" pitchFamily="34" charset="0"/>
                  <a:ea typeface="微软雅黑" panose="020B0503020204020204" pitchFamily="34" charset="-122"/>
                </a:rPr>
                <a:t>）：</a:t>
              </a:r>
              <a:endParaRPr kumimoji="0" lang="zh-CN" altLang="en-US" sz="3200" b="1" i="0" u="none" strike="noStrike" kern="1200" cap="none" spc="0" normalizeH="0" baseline="0" noProof="0" dirty="0">
                <a:ln>
                  <a:noFill/>
                </a:ln>
                <a:effectLst/>
                <a:uLnTx/>
                <a:uFillTx/>
                <a:latin typeface="Calibri" panose="020F0502020204030204" pitchFamily="34" charset="0"/>
                <a:ea typeface="微软雅黑" panose="020B0503020204020204" pitchFamily="34" charset="-122"/>
              </a:endParaRPr>
            </a:p>
          </p:txBody>
        </p:sp>
      </p:grpSp>
    </p:spTree>
    <p:extLst>
      <p:ext uri="{BB962C8B-B14F-4D97-AF65-F5344CB8AC3E}">
        <p14:creationId xmlns:p14="http://schemas.microsoft.com/office/powerpoint/2010/main" val="3368862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23" name="矩形 22">
              <a:extLst>
                <a:ext uri="{FF2B5EF4-FFF2-40B4-BE49-F238E27FC236}">
                  <a16:creationId xmlns:a16="http://schemas.microsoft.com/office/drawing/2014/main" id="{7766EE3C-2B28-47DF-BEF4-09B051EFD2D2}"/>
                </a:ext>
              </a:extLst>
            </p:cNvPr>
            <p:cNvSpPr/>
            <p:nvPr/>
          </p:nvSpPr>
          <p:spPr>
            <a:xfrm>
              <a:off x="0" y="0"/>
              <a:ext cx="12192000" cy="6858000"/>
            </a:xfrm>
            <a:prstGeom prst="rect">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8388C4D0-F41E-4712-8894-BD63D5BB7201}"/>
                </a:ext>
              </a:extLst>
            </p:cNvPr>
            <p:cNvSpPr txBox="1"/>
            <p:nvPr/>
          </p:nvSpPr>
          <p:spPr>
            <a:xfrm>
              <a:off x="416584" y="692078"/>
              <a:ext cx="8462231" cy="584775"/>
            </a:xfrm>
            <a:prstGeom prst="rect">
              <a:avLst/>
            </a:prstGeom>
            <a:noFill/>
          </p:spPr>
          <p:txBody>
            <a:bodyPr vert="horz" wrap="square" rtlCol="0">
              <a:spAutoFit/>
            </a:bodyPr>
            <a:lstStyle/>
            <a:p>
              <a:r>
                <a:rPr kumimoji="0" lang="zh-CN" altLang="en-US" sz="3200" b="1" i="0" u="none" strike="noStrike" kern="1200" cap="none" spc="0" normalizeH="0" baseline="0" noProof="0">
                  <a:ln>
                    <a:noFill/>
                  </a:ln>
                  <a:effectLst/>
                  <a:uLnTx/>
                  <a:uFillTx/>
                  <a:latin typeface="Calibri" panose="020F0502020204030204" pitchFamily="34" charset="0"/>
                  <a:ea typeface="微软雅黑" panose="020B0503020204020204" pitchFamily="34" charset="-122"/>
                </a:rPr>
                <a:t>工具描述生成（</a:t>
              </a:r>
              <a:r>
                <a:rPr kumimoji="0" lang="en-US" altLang="zh-CN" sz="3200" b="1" i="0" u="none" strike="noStrike" kern="1200" cap="none" spc="0" normalizeH="0" baseline="0" noProof="0">
                  <a:ln>
                    <a:noFill/>
                  </a:ln>
                  <a:effectLst/>
                  <a:uLnTx/>
                  <a:uFillTx/>
                  <a:latin typeface="Calibri" panose="020F0502020204030204" pitchFamily="34" charset="0"/>
                  <a:ea typeface="微软雅黑" panose="020B0503020204020204" pitchFamily="34" charset="-122"/>
                </a:rPr>
                <a:t>Tool Description Generation</a:t>
              </a:r>
              <a:r>
                <a:rPr kumimoji="0" lang="zh-CN" altLang="en-US" sz="3200" b="1" i="0" u="none" strike="noStrike" kern="1200" cap="none" spc="0" normalizeH="0" baseline="0" noProof="0">
                  <a:ln>
                    <a:noFill/>
                  </a:ln>
                  <a:effectLst/>
                  <a:uLnTx/>
                  <a:uFillTx/>
                  <a:latin typeface="Calibri" panose="020F0502020204030204" pitchFamily="34" charset="0"/>
                  <a:ea typeface="微软雅黑" panose="020B0503020204020204" pitchFamily="34" charset="-122"/>
                </a:rPr>
                <a:t>）：</a:t>
              </a:r>
              <a:endParaRPr kumimoji="0" lang="zh-CN" altLang="en-US" sz="3200" b="1" i="0" u="none" strike="noStrike" kern="1200" cap="none" spc="0" normalizeH="0" baseline="0" noProof="0" dirty="0">
                <a:ln>
                  <a:noFill/>
                </a:ln>
                <a:effectLst/>
                <a:uLnTx/>
                <a:uFillTx/>
                <a:latin typeface="Calibri" panose="020F0502020204030204" pitchFamily="34" charset="0"/>
                <a:ea typeface="微软雅黑" panose="020B0503020204020204" pitchFamily="34" charset="-122"/>
              </a:endParaRPr>
            </a:p>
          </p:txBody>
        </p:sp>
      </p:grpSp>
      <p:pic>
        <p:nvPicPr>
          <p:cNvPr id="7" name="图片 6">
            <a:extLst>
              <a:ext uri="{FF2B5EF4-FFF2-40B4-BE49-F238E27FC236}">
                <a16:creationId xmlns:a16="http://schemas.microsoft.com/office/drawing/2014/main" id="{5C4265E3-28C2-4A63-4EAA-B3E6938B6497}"/>
              </a:ext>
            </a:extLst>
          </p:cNvPr>
          <p:cNvPicPr>
            <a:picLocks noChangeAspect="1"/>
          </p:cNvPicPr>
          <p:nvPr/>
        </p:nvPicPr>
        <p:blipFill>
          <a:blip r:embed="rId3"/>
          <a:stretch>
            <a:fillRect/>
          </a:stretch>
        </p:blipFill>
        <p:spPr>
          <a:xfrm>
            <a:off x="545863" y="1753106"/>
            <a:ext cx="4524375" cy="3857625"/>
          </a:xfrm>
          <a:prstGeom prst="rect">
            <a:avLst/>
          </a:prstGeom>
        </p:spPr>
      </p:pic>
      <p:pic>
        <p:nvPicPr>
          <p:cNvPr id="9" name="图片 8">
            <a:extLst>
              <a:ext uri="{FF2B5EF4-FFF2-40B4-BE49-F238E27FC236}">
                <a16:creationId xmlns:a16="http://schemas.microsoft.com/office/drawing/2014/main" id="{A1D849A8-EAA9-FD67-306C-B66AC82640FA}"/>
              </a:ext>
            </a:extLst>
          </p:cNvPr>
          <p:cNvPicPr>
            <a:picLocks noChangeAspect="1"/>
          </p:cNvPicPr>
          <p:nvPr/>
        </p:nvPicPr>
        <p:blipFill>
          <a:blip r:embed="rId4"/>
          <a:stretch>
            <a:fillRect/>
          </a:stretch>
        </p:blipFill>
        <p:spPr>
          <a:xfrm>
            <a:off x="5872872" y="1681264"/>
            <a:ext cx="4629150" cy="3962400"/>
          </a:xfrm>
          <a:prstGeom prst="rect">
            <a:avLst/>
          </a:prstGeom>
        </p:spPr>
      </p:pic>
    </p:spTree>
    <p:extLst>
      <p:ext uri="{BB962C8B-B14F-4D97-AF65-F5344CB8AC3E}">
        <p14:creationId xmlns:p14="http://schemas.microsoft.com/office/powerpoint/2010/main" val="3031324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0C60C9-49B1-1630-6A0E-5E0B9D10C31F}"/>
              </a:ext>
            </a:extLst>
          </p:cNvPr>
          <p:cNvSpPr>
            <a:spLocks noGrp="1"/>
          </p:cNvSpPr>
          <p:nvPr>
            <p:ph type="title"/>
          </p:nvPr>
        </p:nvSpPr>
        <p:spPr>
          <a:xfrm>
            <a:off x="717731" y="479743"/>
            <a:ext cx="10800000" cy="720000"/>
          </a:xfrm>
        </p:spPr>
        <p:txBody>
          <a:bodyPr>
            <a:normAutofit fontScale="90000"/>
          </a:bodyPr>
          <a:lstStyle/>
          <a:p>
            <a:r>
              <a:rPr lang="en-US"/>
              <a:t>tool instruction</a:t>
            </a:r>
            <a:br>
              <a:rPr lang="en-US"/>
            </a:br>
            <a:r>
              <a:rPr lang="en-US"/>
              <a:t>	</a:t>
            </a:r>
            <a:r>
              <a:rPr lang="en-US" b="0"/>
              <a:t>toolbench_tool_instruction.json</a:t>
            </a:r>
          </a:p>
        </p:txBody>
      </p:sp>
      <p:pic>
        <p:nvPicPr>
          <p:cNvPr id="4" name="图片 3">
            <a:extLst>
              <a:ext uri="{FF2B5EF4-FFF2-40B4-BE49-F238E27FC236}">
                <a16:creationId xmlns:a16="http://schemas.microsoft.com/office/drawing/2014/main" id="{783FBD7D-3690-46E1-2656-043A1A0F2AB8}"/>
              </a:ext>
            </a:extLst>
          </p:cNvPr>
          <p:cNvPicPr>
            <a:picLocks noChangeAspect="1"/>
          </p:cNvPicPr>
          <p:nvPr/>
        </p:nvPicPr>
        <p:blipFill>
          <a:blip r:embed="rId3"/>
          <a:stretch>
            <a:fillRect/>
          </a:stretch>
        </p:blipFill>
        <p:spPr>
          <a:xfrm>
            <a:off x="751114" y="1725030"/>
            <a:ext cx="10798629" cy="3237907"/>
          </a:xfrm>
          <a:prstGeom prst="rect">
            <a:avLst/>
          </a:prstGeom>
        </p:spPr>
      </p:pic>
      <p:sp>
        <p:nvSpPr>
          <p:cNvPr id="5" name="文本框 4">
            <a:extLst>
              <a:ext uri="{FF2B5EF4-FFF2-40B4-BE49-F238E27FC236}">
                <a16:creationId xmlns:a16="http://schemas.microsoft.com/office/drawing/2014/main" id="{FEDB6CE3-8A72-5402-F82D-7768DDA46F3D}"/>
              </a:ext>
            </a:extLst>
          </p:cNvPr>
          <p:cNvSpPr txBox="1"/>
          <p:nvPr/>
        </p:nvSpPr>
        <p:spPr>
          <a:xfrm>
            <a:off x="1502229" y="5250321"/>
            <a:ext cx="7043057" cy="646331"/>
          </a:xfrm>
          <a:prstGeom prst="rect">
            <a:avLst/>
          </a:prstGeom>
          <a:noFill/>
        </p:spPr>
        <p:txBody>
          <a:bodyPr wrap="square">
            <a:spAutoFit/>
          </a:bodyPr>
          <a:lstStyle/>
          <a:p>
            <a:r>
              <a:rPr lang="zh-CN" altLang="en-US"/>
              <a:t>描述了一个名为 </a:t>
            </a:r>
            <a:r>
              <a:rPr lang="en-US" altLang="zh-CN"/>
              <a:t>"Cartify" </a:t>
            </a:r>
            <a:r>
              <a:rPr lang="zh-CN" altLang="en-US"/>
              <a:t>的工具的详细信息，包括它的用途、描述、以及它提供的</a:t>
            </a:r>
            <a:r>
              <a:rPr lang="en-US" altLang="zh-CN"/>
              <a:t>API</a:t>
            </a:r>
            <a:r>
              <a:rPr lang="zh-CN" altLang="en-US"/>
              <a:t>列表和指南。</a:t>
            </a:r>
            <a:endParaRPr lang="en-US"/>
          </a:p>
        </p:txBody>
      </p:sp>
    </p:spTree>
    <p:extLst>
      <p:ext uri="{BB962C8B-B14F-4D97-AF65-F5344CB8AC3E}">
        <p14:creationId xmlns:p14="http://schemas.microsoft.com/office/powerpoint/2010/main" val="2362390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777F049-7BFF-181F-2483-920D6A630575}"/>
              </a:ext>
            </a:extLst>
          </p:cNvPr>
          <p:cNvSpPr txBox="1">
            <a:spLocks/>
          </p:cNvSpPr>
          <p:nvPr/>
        </p:nvSpPr>
        <p:spPr>
          <a:xfrm>
            <a:off x="234676" y="598288"/>
            <a:ext cx="11428788" cy="492443"/>
          </a:xfrm>
          <a:prstGeom prst="rect">
            <a:avLst/>
          </a:prstGeom>
        </p:spPr>
        <p:txBody>
          <a:bodyPr vert="horz" wrap="square" lIns="0" tIns="0" rIns="0" bIns="0" rtlCol="0" anchor="b">
            <a:sp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solidFill>
                  <a:schemeClr val="tx1">
                    <a:lumMod val="85000"/>
                    <a:lumOff val="15000"/>
                  </a:schemeClr>
                </a:solidFill>
                <a:latin typeface="Calibri" panose="020F0502020204030204" pitchFamily="34" charset="0"/>
              </a:rPr>
              <a:t>工具功能指南构建（</a:t>
            </a:r>
            <a:r>
              <a:rPr lang="en-US" altLang="zh-CN">
                <a:solidFill>
                  <a:schemeClr val="tx1">
                    <a:lumMod val="85000"/>
                    <a:lumOff val="15000"/>
                  </a:schemeClr>
                </a:solidFill>
                <a:latin typeface="Calibri" panose="020F0502020204030204" pitchFamily="34" charset="0"/>
              </a:rPr>
              <a:t>Tool Functionality Guidelines Construction</a:t>
            </a:r>
            <a:r>
              <a:rPr lang="zh-CN" altLang="en-US">
                <a:solidFill>
                  <a:schemeClr val="tx1">
                    <a:lumMod val="85000"/>
                    <a:lumOff val="15000"/>
                  </a:schemeClr>
                </a:solidFill>
                <a:latin typeface="Calibri" panose="020F0502020204030204" pitchFamily="34" charset="0"/>
              </a:rPr>
              <a:t>）</a:t>
            </a:r>
          </a:p>
        </p:txBody>
      </p:sp>
      <p:sp>
        <p:nvSpPr>
          <p:cNvPr id="11" name="椭圆 10">
            <a:extLst>
              <a:ext uri="{FF2B5EF4-FFF2-40B4-BE49-F238E27FC236}">
                <a16:creationId xmlns:a16="http://schemas.microsoft.com/office/drawing/2014/main" id="{B06F0735-8A95-D688-6D69-3A4739CEB857}"/>
              </a:ext>
            </a:extLst>
          </p:cNvPr>
          <p:cNvSpPr/>
          <p:nvPr/>
        </p:nvSpPr>
        <p:spPr>
          <a:xfrm>
            <a:off x="4416493" y="1211642"/>
            <a:ext cx="3378467" cy="3378467"/>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41" name="ïṥḻiḋê">
            <a:extLst>
              <a:ext uri="{FF2B5EF4-FFF2-40B4-BE49-F238E27FC236}">
                <a16:creationId xmlns:a16="http://schemas.microsoft.com/office/drawing/2014/main" id="{BBA12EB8-F539-83AF-4794-83F74CF8A68F}"/>
              </a:ext>
            </a:extLst>
          </p:cNvPr>
          <p:cNvGrpSpPr/>
          <p:nvPr/>
        </p:nvGrpSpPr>
        <p:grpSpPr>
          <a:xfrm>
            <a:off x="680122" y="2344365"/>
            <a:ext cx="10965083" cy="2316935"/>
            <a:chOff x="1649075" y="3244246"/>
            <a:chExt cx="9298327" cy="1964748"/>
          </a:xfrm>
        </p:grpSpPr>
        <p:sp>
          <p:nvSpPr>
            <p:cNvPr id="42" name="iṥľídè">
              <a:extLst>
                <a:ext uri="{FF2B5EF4-FFF2-40B4-BE49-F238E27FC236}">
                  <a16:creationId xmlns:a16="http://schemas.microsoft.com/office/drawing/2014/main" id="{1860D4F1-4C85-87A3-D302-07513384D4BE}"/>
                </a:ext>
              </a:extLst>
            </p:cNvPr>
            <p:cNvSpPr txBox="1"/>
            <p:nvPr/>
          </p:nvSpPr>
          <p:spPr>
            <a:xfrm>
              <a:off x="1682071" y="3955964"/>
              <a:ext cx="1543253" cy="391489"/>
            </a:xfrm>
            <a:prstGeom prst="rect">
              <a:avLst/>
            </a:prstGeom>
            <a:noFill/>
          </p:spPr>
          <p:txBody>
            <a:bodyPr wrap="square" rtlCol="0">
              <a:spAutoFit/>
            </a:bodyPr>
            <a:lstStyle/>
            <a:p>
              <a:r>
                <a:rPr lang="zh-CN" altLang="en-US" sz="2400" b="1"/>
                <a:t>参数识别</a:t>
              </a:r>
              <a:endParaRPr lang="en-US" altLang="zh-CN" sz="2400" b="1" dirty="0"/>
            </a:p>
          </p:txBody>
        </p:sp>
        <p:sp>
          <p:nvSpPr>
            <p:cNvPr id="43" name="iŝľiḑé">
              <a:extLst>
                <a:ext uri="{FF2B5EF4-FFF2-40B4-BE49-F238E27FC236}">
                  <a16:creationId xmlns:a16="http://schemas.microsoft.com/office/drawing/2014/main" id="{8E1E28D9-2A06-1E8C-5DAF-B5DDD8162624}"/>
                </a:ext>
              </a:extLst>
            </p:cNvPr>
            <p:cNvSpPr txBox="1"/>
            <p:nvPr/>
          </p:nvSpPr>
          <p:spPr>
            <a:xfrm>
              <a:off x="1649075" y="4461717"/>
              <a:ext cx="1950129" cy="567659"/>
            </a:xfrm>
            <a:prstGeom prst="rect">
              <a:avLst/>
            </a:prstGeom>
            <a:noFill/>
          </p:spPr>
          <p:txBody>
            <a:bodyPr wrap="square" rtlCol="0">
              <a:spAutoFit/>
            </a:bodyPr>
            <a:lstStyle>
              <a:defPPr>
                <a:defRPr lang="zh-CN"/>
              </a:defPPr>
              <a:lvl1pPr>
                <a:lnSpc>
                  <a:spcPts val="1500"/>
                </a:lnSpc>
                <a:defRPr sz="900"/>
              </a:lvl1pPr>
            </a:lstStyle>
            <a:p>
              <a:r>
                <a:rPr lang="zh-CN" altLang="en-US" sz="1400"/>
                <a:t>确定使用工具时所需的所有参数，包括必需参数和可选参数。</a:t>
              </a:r>
              <a:endParaRPr lang="zh-CN" altLang="en-US" sz="1400" dirty="0"/>
            </a:p>
          </p:txBody>
        </p:sp>
        <p:sp>
          <p:nvSpPr>
            <p:cNvPr id="44" name="îṣľîḍe">
              <a:extLst>
                <a:ext uri="{FF2B5EF4-FFF2-40B4-BE49-F238E27FC236}">
                  <a16:creationId xmlns:a16="http://schemas.microsoft.com/office/drawing/2014/main" id="{B09A7366-A96E-3563-6ADB-D0FA41CE89A1}"/>
                </a:ext>
              </a:extLst>
            </p:cNvPr>
            <p:cNvSpPr txBox="1"/>
            <p:nvPr/>
          </p:nvSpPr>
          <p:spPr>
            <a:xfrm>
              <a:off x="4120471" y="3955964"/>
              <a:ext cx="1373327" cy="391489"/>
            </a:xfrm>
            <a:prstGeom prst="rect">
              <a:avLst/>
            </a:prstGeom>
            <a:noFill/>
          </p:spPr>
          <p:txBody>
            <a:bodyPr wrap="square" rtlCol="0">
              <a:spAutoFit/>
            </a:bodyPr>
            <a:lstStyle>
              <a:defPPr>
                <a:defRPr lang="zh-CN"/>
              </a:defPPr>
              <a:lvl1pPr>
                <a:defRPr sz="1400" b="1">
                  <a:gradFill>
                    <a:gsLst>
                      <a:gs pos="0">
                        <a:schemeClr val="accent2">
                          <a:lumMod val="60000"/>
                          <a:lumOff val="40000"/>
                        </a:schemeClr>
                      </a:gs>
                      <a:gs pos="60000">
                        <a:schemeClr val="accent2"/>
                      </a:gs>
                    </a:gsLst>
                    <a:lin ang="2700000" scaled="0"/>
                  </a:gradFill>
                </a:defRPr>
              </a:lvl1pPr>
            </a:lstStyle>
            <a:p>
              <a:r>
                <a:rPr lang="zh-CN" altLang="en-US" sz="2400"/>
                <a:t>使用场景</a:t>
              </a:r>
              <a:endParaRPr lang="en-US" altLang="zh-CN" sz="2400" dirty="0"/>
            </a:p>
          </p:txBody>
        </p:sp>
        <p:sp>
          <p:nvSpPr>
            <p:cNvPr id="45" name="íśľíďê">
              <a:extLst>
                <a:ext uri="{FF2B5EF4-FFF2-40B4-BE49-F238E27FC236}">
                  <a16:creationId xmlns:a16="http://schemas.microsoft.com/office/drawing/2014/main" id="{927500FF-8C27-86F3-A3DA-90196FCBA5CA}"/>
                </a:ext>
              </a:extLst>
            </p:cNvPr>
            <p:cNvSpPr txBox="1"/>
            <p:nvPr/>
          </p:nvSpPr>
          <p:spPr>
            <a:xfrm>
              <a:off x="4120471" y="4461716"/>
              <a:ext cx="1950129" cy="730779"/>
            </a:xfrm>
            <a:prstGeom prst="rect">
              <a:avLst/>
            </a:prstGeom>
            <a:noFill/>
          </p:spPr>
          <p:txBody>
            <a:bodyPr wrap="square" rtlCol="0">
              <a:spAutoFit/>
            </a:bodyPr>
            <a:lstStyle>
              <a:defPPr>
                <a:defRPr lang="zh-CN"/>
              </a:defPPr>
              <a:lvl1pPr>
                <a:lnSpc>
                  <a:spcPts val="1500"/>
                </a:lnSpc>
                <a:defRPr sz="900"/>
              </a:lvl1pPr>
            </a:lstStyle>
            <a:p>
              <a:r>
                <a:rPr lang="zh-CN" altLang="en-US" sz="1400"/>
                <a:t>为每个工具或其功能创建具体的使用场景，展示在特定情境下如何应用该工具。</a:t>
              </a:r>
              <a:endParaRPr lang="zh-CN" altLang="en-US" sz="1400" dirty="0"/>
            </a:p>
          </p:txBody>
        </p:sp>
        <p:sp>
          <p:nvSpPr>
            <p:cNvPr id="46" name="îŝḻïḍe">
              <a:extLst>
                <a:ext uri="{FF2B5EF4-FFF2-40B4-BE49-F238E27FC236}">
                  <a16:creationId xmlns:a16="http://schemas.microsoft.com/office/drawing/2014/main" id="{44D27CF1-A9E3-A2CF-0DB5-137DA6993EF7}"/>
                </a:ext>
              </a:extLst>
            </p:cNvPr>
            <p:cNvSpPr txBox="1"/>
            <p:nvPr/>
          </p:nvSpPr>
          <p:spPr>
            <a:xfrm>
              <a:off x="6558872" y="3955964"/>
              <a:ext cx="1409625" cy="391489"/>
            </a:xfrm>
            <a:prstGeom prst="rect">
              <a:avLst/>
            </a:prstGeom>
            <a:noFill/>
          </p:spPr>
          <p:txBody>
            <a:bodyPr wrap="square" rtlCol="0">
              <a:spAutoFit/>
            </a:bodyPr>
            <a:lstStyle/>
            <a:p>
              <a:r>
                <a:rPr lang="zh-CN" altLang="en-US" sz="2400" b="1"/>
                <a:t>参数示例</a:t>
              </a:r>
              <a:endParaRPr lang="en-US" altLang="zh-CN" sz="2400" b="1" dirty="0"/>
            </a:p>
          </p:txBody>
        </p:sp>
        <p:sp>
          <p:nvSpPr>
            <p:cNvPr id="47" name="íşlíḍe">
              <a:extLst>
                <a:ext uri="{FF2B5EF4-FFF2-40B4-BE49-F238E27FC236}">
                  <a16:creationId xmlns:a16="http://schemas.microsoft.com/office/drawing/2014/main" id="{098BDC31-23B6-FC71-5872-BE33F5DF4745}"/>
                </a:ext>
              </a:extLst>
            </p:cNvPr>
            <p:cNvSpPr txBox="1"/>
            <p:nvPr/>
          </p:nvSpPr>
          <p:spPr>
            <a:xfrm>
              <a:off x="6517627" y="4461716"/>
              <a:ext cx="1950129" cy="730779"/>
            </a:xfrm>
            <a:prstGeom prst="rect">
              <a:avLst/>
            </a:prstGeom>
            <a:noFill/>
          </p:spPr>
          <p:txBody>
            <a:bodyPr wrap="square" rtlCol="0">
              <a:spAutoFit/>
            </a:bodyPr>
            <a:lstStyle>
              <a:defPPr>
                <a:defRPr lang="zh-CN"/>
              </a:defPPr>
              <a:lvl1pPr>
                <a:lnSpc>
                  <a:spcPts val="1500"/>
                </a:lnSpc>
                <a:defRPr sz="900"/>
              </a:lvl1pPr>
            </a:lstStyle>
            <a:p>
              <a:r>
                <a:rPr lang="zh-CN" altLang="en-US" sz="1400"/>
                <a:t>提供参数的实际使用示例，包括参数名称和值，帮助</a:t>
              </a:r>
              <a:r>
                <a:rPr lang="en-US" altLang="zh-CN" sz="1400"/>
                <a:t>LLMs</a:t>
              </a:r>
              <a:r>
                <a:rPr lang="zh-CN" altLang="en-US" sz="1400"/>
                <a:t>理解如何为工具调用准备正确的参数集。</a:t>
              </a:r>
              <a:endParaRPr lang="zh-CN" altLang="en-US" sz="1400" dirty="0"/>
            </a:p>
          </p:txBody>
        </p:sp>
        <p:sp>
          <p:nvSpPr>
            <p:cNvPr id="48" name="iṡḻîḋé">
              <a:extLst>
                <a:ext uri="{FF2B5EF4-FFF2-40B4-BE49-F238E27FC236}">
                  <a16:creationId xmlns:a16="http://schemas.microsoft.com/office/drawing/2014/main" id="{402D22CF-8D2E-7734-DA96-71105AE2D44A}"/>
                </a:ext>
              </a:extLst>
            </p:cNvPr>
            <p:cNvSpPr txBox="1"/>
            <p:nvPr/>
          </p:nvSpPr>
          <p:spPr>
            <a:xfrm>
              <a:off x="8997273" y="3955964"/>
              <a:ext cx="1264447" cy="391489"/>
            </a:xfrm>
            <a:prstGeom prst="rect">
              <a:avLst/>
            </a:prstGeom>
            <a:noFill/>
          </p:spPr>
          <p:txBody>
            <a:bodyPr wrap="square" rtlCol="0">
              <a:spAutoFit/>
            </a:bodyPr>
            <a:lstStyle/>
            <a:p>
              <a:r>
                <a:rPr lang="zh-CN" altLang="en-US" sz="2400" b="1"/>
                <a:t>生成指南</a:t>
              </a:r>
              <a:endParaRPr lang="en-US" altLang="zh-CN" sz="2400" b="1" dirty="0"/>
            </a:p>
          </p:txBody>
        </p:sp>
        <p:sp>
          <p:nvSpPr>
            <p:cNvPr id="49" name="išḻiḍê">
              <a:extLst>
                <a:ext uri="{FF2B5EF4-FFF2-40B4-BE49-F238E27FC236}">
                  <a16:creationId xmlns:a16="http://schemas.microsoft.com/office/drawing/2014/main" id="{8A592E4A-AADA-8550-3B32-31E0A7C510EB}"/>
                </a:ext>
              </a:extLst>
            </p:cNvPr>
            <p:cNvSpPr txBox="1"/>
            <p:nvPr/>
          </p:nvSpPr>
          <p:spPr>
            <a:xfrm>
              <a:off x="8997273" y="4478215"/>
              <a:ext cx="1950129" cy="730779"/>
            </a:xfrm>
            <a:prstGeom prst="rect">
              <a:avLst/>
            </a:prstGeom>
            <a:noFill/>
          </p:spPr>
          <p:txBody>
            <a:bodyPr wrap="square" rtlCol="0">
              <a:spAutoFit/>
            </a:bodyPr>
            <a:lstStyle>
              <a:defPPr>
                <a:defRPr lang="zh-CN"/>
              </a:defPPr>
              <a:lvl1pPr>
                <a:lnSpc>
                  <a:spcPts val="1500"/>
                </a:lnSpc>
                <a:defRPr sz="900"/>
              </a:lvl1pPr>
            </a:lstStyle>
            <a:p>
              <a:r>
                <a:rPr lang="zh-CN" altLang="en-US" sz="1400"/>
                <a:t>利用</a:t>
              </a:r>
              <a:r>
                <a:rPr lang="en-US" altLang="zh-CN" sz="1400"/>
                <a:t>LLMs</a:t>
              </a:r>
              <a:r>
                <a:rPr lang="zh-CN" altLang="en-US" sz="1400"/>
                <a:t>根据工具描述和参数信息生成功能指南，这些指南详细说明了如何使用工具来执行特定任务。</a:t>
              </a:r>
              <a:endParaRPr lang="en-US" altLang="zh-CN" sz="1400" dirty="0"/>
            </a:p>
          </p:txBody>
        </p:sp>
        <p:cxnSp>
          <p:nvCxnSpPr>
            <p:cNvPr id="51" name="ïśļiḍe">
              <a:extLst>
                <a:ext uri="{FF2B5EF4-FFF2-40B4-BE49-F238E27FC236}">
                  <a16:creationId xmlns:a16="http://schemas.microsoft.com/office/drawing/2014/main" id="{19E62B7E-0247-26C6-FCC7-3E5E0C72FB10}"/>
                </a:ext>
              </a:extLst>
            </p:cNvPr>
            <p:cNvCxnSpPr>
              <a:cxnSpLocks/>
            </p:cNvCxnSpPr>
            <p:nvPr/>
          </p:nvCxnSpPr>
          <p:spPr>
            <a:xfrm flipV="1">
              <a:off x="3795631" y="3244246"/>
              <a:ext cx="0" cy="1926909"/>
            </a:xfrm>
            <a:prstGeom prst="line">
              <a:avLst/>
            </a:prstGeom>
            <a:ln w="76200" cap="rnd">
              <a:gradFill>
                <a:gsLst>
                  <a:gs pos="100000">
                    <a:schemeClr val="tx1">
                      <a:lumMod val="50000"/>
                      <a:lumOff val="50000"/>
                      <a:alpha val="0"/>
                    </a:schemeClr>
                  </a:gs>
                  <a:gs pos="20000">
                    <a:schemeClr val="tx1">
                      <a:lumMod val="50000"/>
                      <a:lumOff val="50000"/>
                      <a:alpha val="30000"/>
                    </a:schemeClr>
                  </a:gs>
                </a:gsLst>
                <a:lin ang="12000000" scaled="0"/>
              </a:gradFill>
              <a:round/>
            </a:ln>
          </p:spPr>
          <p:style>
            <a:lnRef idx="1">
              <a:schemeClr val="accent1"/>
            </a:lnRef>
            <a:fillRef idx="0">
              <a:schemeClr val="accent1"/>
            </a:fillRef>
            <a:effectRef idx="0">
              <a:schemeClr val="accent1"/>
            </a:effectRef>
            <a:fontRef idx="minor">
              <a:schemeClr val="tx1"/>
            </a:fontRef>
          </p:style>
        </p:cxnSp>
        <p:cxnSp>
          <p:nvCxnSpPr>
            <p:cNvPr id="52" name="îś1iďé">
              <a:extLst>
                <a:ext uri="{FF2B5EF4-FFF2-40B4-BE49-F238E27FC236}">
                  <a16:creationId xmlns:a16="http://schemas.microsoft.com/office/drawing/2014/main" id="{C0B2132F-863F-70F8-0D7B-D3FEA1CAB850}"/>
                </a:ext>
              </a:extLst>
            </p:cNvPr>
            <p:cNvCxnSpPr>
              <a:cxnSpLocks/>
            </p:cNvCxnSpPr>
            <p:nvPr/>
          </p:nvCxnSpPr>
          <p:spPr>
            <a:xfrm flipV="1">
              <a:off x="6250073" y="3244246"/>
              <a:ext cx="0" cy="1926909"/>
            </a:xfrm>
            <a:prstGeom prst="line">
              <a:avLst/>
            </a:prstGeom>
            <a:ln w="76200" cap="rnd">
              <a:gradFill>
                <a:gsLst>
                  <a:gs pos="100000">
                    <a:schemeClr val="tx1">
                      <a:lumMod val="50000"/>
                      <a:lumOff val="50000"/>
                      <a:alpha val="0"/>
                    </a:schemeClr>
                  </a:gs>
                  <a:gs pos="20000">
                    <a:schemeClr val="tx1">
                      <a:lumMod val="50000"/>
                      <a:lumOff val="50000"/>
                      <a:alpha val="30000"/>
                    </a:schemeClr>
                  </a:gs>
                </a:gsLst>
                <a:lin ang="12000000" scaled="0"/>
              </a:gradFill>
              <a:round/>
            </a:ln>
          </p:spPr>
          <p:style>
            <a:lnRef idx="1">
              <a:schemeClr val="accent1"/>
            </a:lnRef>
            <a:fillRef idx="0">
              <a:schemeClr val="accent1"/>
            </a:fillRef>
            <a:effectRef idx="0">
              <a:schemeClr val="accent1"/>
            </a:effectRef>
            <a:fontRef idx="minor">
              <a:schemeClr val="tx1"/>
            </a:fontRef>
          </p:style>
        </p:cxnSp>
        <p:cxnSp>
          <p:nvCxnSpPr>
            <p:cNvPr id="53" name="íSļiḑê">
              <a:extLst>
                <a:ext uri="{FF2B5EF4-FFF2-40B4-BE49-F238E27FC236}">
                  <a16:creationId xmlns:a16="http://schemas.microsoft.com/office/drawing/2014/main" id="{037CA6A7-38EF-65D9-7B3A-08D2431DE385}"/>
                </a:ext>
              </a:extLst>
            </p:cNvPr>
            <p:cNvCxnSpPr>
              <a:cxnSpLocks/>
            </p:cNvCxnSpPr>
            <p:nvPr/>
          </p:nvCxnSpPr>
          <p:spPr>
            <a:xfrm flipV="1">
              <a:off x="8704515" y="3244246"/>
              <a:ext cx="0" cy="1926909"/>
            </a:xfrm>
            <a:prstGeom prst="line">
              <a:avLst/>
            </a:prstGeom>
            <a:ln w="76200" cap="rnd">
              <a:gradFill>
                <a:gsLst>
                  <a:gs pos="100000">
                    <a:schemeClr val="tx1">
                      <a:lumMod val="50000"/>
                      <a:lumOff val="50000"/>
                      <a:alpha val="0"/>
                    </a:schemeClr>
                  </a:gs>
                  <a:gs pos="20000">
                    <a:schemeClr val="tx1">
                      <a:lumMod val="50000"/>
                      <a:lumOff val="50000"/>
                      <a:alpha val="30000"/>
                    </a:schemeClr>
                  </a:gs>
                </a:gsLst>
                <a:lin ang="12000000" scaled="0"/>
              </a:gradFill>
              <a:round/>
            </a:ln>
          </p:spPr>
          <p:style>
            <a:lnRef idx="1">
              <a:schemeClr val="accent1"/>
            </a:lnRef>
            <a:fillRef idx="0">
              <a:schemeClr val="accent1"/>
            </a:fillRef>
            <a:effectRef idx="0">
              <a:schemeClr val="accent1"/>
            </a:effectRef>
            <a:fontRef idx="minor">
              <a:schemeClr val="tx1"/>
            </a:fontRef>
          </p:style>
        </p:cxnSp>
        <p:sp>
          <p:nvSpPr>
            <p:cNvPr id="54" name="ïślîďé">
              <a:extLst>
                <a:ext uri="{FF2B5EF4-FFF2-40B4-BE49-F238E27FC236}">
                  <a16:creationId xmlns:a16="http://schemas.microsoft.com/office/drawing/2014/main" id="{6F6F6535-FEA6-6A40-900C-1A5CDA96DD26}"/>
                </a:ext>
              </a:extLst>
            </p:cNvPr>
            <p:cNvSpPr/>
            <p:nvPr/>
          </p:nvSpPr>
          <p:spPr>
            <a:xfrm>
              <a:off x="1767371" y="3244246"/>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55" name="ïşļídé">
              <a:extLst>
                <a:ext uri="{FF2B5EF4-FFF2-40B4-BE49-F238E27FC236}">
                  <a16:creationId xmlns:a16="http://schemas.microsoft.com/office/drawing/2014/main" id="{7634BF17-C438-AA01-B1FE-1567ACEA63FA}"/>
                </a:ext>
              </a:extLst>
            </p:cNvPr>
            <p:cNvSpPr/>
            <p:nvPr/>
          </p:nvSpPr>
          <p:spPr>
            <a:xfrm>
              <a:off x="1883471" y="338259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56" name="ï$ľíḓé">
              <a:extLst>
                <a:ext uri="{FF2B5EF4-FFF2-40B4-BE49-F238E27FC236}">
                  <a16:creationId xmlns:a16="http://schemas.microsoft.com/office/drawing/2014/main" id="{0F39503C-93DD-0997-0EC8-2C11476E318D}"/>
                </a:ext>
              </a:extLst>
            </p:cNvPr>
            <p:cNvSpPr/>
            <p:nvPr/>
          </p:nvSpPr>
          <p:spPr>
            <a:xfrm>
              <a:off x="4200540" y="3244246"/>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57" name="iṥ1ïdè">
              <a:extLst>
                <a:ext uri="{FF2B5EF4-FFF2-40B4-BE49-F238E27FC236}">
                  <a16:creationId xmlns:a16="http://schemas.microsoft.com/office/drawing/2014/main" id="{4E473E86-2430-48A4-9B99-4359F5B0A41E}"/>
                </a:ext>
              </a:extLst>
            </p:cNvPr>
            <p:cNvSpPr/>
            <p:nvPr/>
          </p:nvSpPr>
          <p:spPr>
            <a:xfrm>
              <a:off x="4324447" y="3366694"/>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58" name="íŝľiḍe">
              <a:extLst>
                <a:ext uri="{FF2B5EF4-FFF2-40B4-BE49-F238E27FC236}">
                  <a16:creationId xmlns:a16="http://schemas.microsoft.com/office/drawing/2014/main" id="{04BE8074-DFA4-85E0-E3A5-E8EDB1D5F57B}"/>
                </a:ext>
              </a:extLst>
            </p:cNvPr>
            <p:cNvSpPr/>
            <p:nvPr/>
          </p:nvSpPr>
          <p:spPr>
            <a:xfrm>
              <a:off x="6633709" y="3244246"/>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59" name="íS1ïḍê">
              <a:extLst>
                <a:ext uri="{FF2B5EF4-FFF2-40B4-BE49-F238E27FC236}">
                  <a16:creationId xmlns:a16="http://schemas.microsoft.com/office/drawing/2014/main" id="{EE6AC0AF-B73D-7A00-AB7C-EDC5AFBAC419}"/>
                </a:ext>
              </a:extLst>
            </p:cNvPr>
            <p:cNvSpPr/>
            <p:nvPr/>
          </p:nvSpPr>
          <p:spPr>
            <a:xfrm>
              <a:off x="6749809" y="3378425"/>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60" name="îṥliďe">
              <a:extLst>
                <a:ext uri="{FF2B5EF4-FFF2-40B4-BE49-F238E27FC236}">
                  <a16:creationId xmlns:a16="http://schemas.microsoft.com/office/drawing/2014/main" id="{D0787C05-977C-0B2C-FFB1-AC079E563D7A}"/>
                </a:ext>
              </a:extLst>
            </p:cNvPr>
            <p:cNvSpPr/>
            <p:nvPr/>
          </p:nvSpPr>
          <p:spPr>
            <a:xfrm>
              <a:off x="9066878" y="3244246"/>
              <a:ext cx="410200" cy="410198"/>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1" name="iṡľîdè">
              <a:extLst>
                <a:ext uri="{FF2B5EF4-FFF2-40B4-BE49-F238E27FC236}">
                  <a16:creationId xmlns:a16="http://schemas.microsoft.com/office/drawing/2014/main" id="{CA904709-2A59-5202-7E80-C93B10E1EBC4}"/>
                </a:ext>
              </a:extLst>
            </p:cNvPr>
            <p:cNvSpPr/>
            <p:nvPr/>
          </p:nvSpPr>
          <p:spPr>
            <a:xfrm>
              <a:off x="9182978" y="3384824"/>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Tree>
    <p:extLst>
      <p:ext uri="{BB962C8B-B14F-4D97-AF65-F5344CB8AC3E}">
        <p14:creationId xmlns:p14="http://schemas.microsoft.com/office/powerpoint/2010/main" val="2746765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777F049-7BFF-181F-2483-920D6A630575}"/>
              </a:ext>
            </a:extLst>
          </p:cNvPr>
          <p:cNvSpPr txBox="1">
            <a:spLocks/>
          </p:cNvSpPr>
          <p:nvPr/>
        </p:nvSpPr>
        <p:spPr>
          <a:xfrm>
            <a:off x="234676" y="598288"/>
            <a:ext cx="11428788" cy="492443"/>
          </a:xfrm>
          <a:prstGeom prst="rect">
            <a:avLst/>
          </a:prstGeom>
        </p:spPr>
        <p:txBody>
          <a:bodyPr vert="horz" wrap="square" lIns="0" tIns="0" rIns="0" bIns="0" rtlCol="0" anchor="b">
            <a:sp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solidFill>
                  <a:schemeClr val="tx1">
                    <a:lumMod val="85000"/>
                    <a:lumOff val="15000"/>
                  </a:schemeClr>
                </a:solidFill>
                <a:latin typeface="Calibri" panose="020F0502020204030204" pitchFamily="34" charset="0"/>
              </a:rPr>
              <a:t>工具功能指南构建（</a:t>
            </a:r>
            <a:r>
              <a:rPr lang="en-US" altLang="zh-CN">
                <a:solidFill>
                  <a:schemeClr val="tx1">
                    <a:lumMod val="85000"/>
                    <a:lumOff val="15000"/>
                  </a:schemeClr>
                </a:solidFill>
                <a:latin typeface="Calibri" panose="020F0502020204030204" pitchFamily="34" charset="0"/>
              </a:rPr>
              <a:t>Tool Functionality Guidelines Construction</a:t>
            </a:r>
            <a:r>
              <a:rPr lang="zh-CN" altLang="en-US">
                <a:solidFill>
                  <a:schemeClr val="tx1">
                    <a:lumMod val="85000"/>
                    <a:lumOff val="15000"/>
                  </a:schemeClr>
                </a:solidFill>
                <a:latin typeface="Calibri" panose="020F0502020204030204" pitchFamily="34" charset="0"/>
              </a:rPr>
              <a:t>）</a:t>
            </a:r>
          </a:p>
        </p:txBody>
      </p:sp>
      <p:sp>
        <p:nvSpPr>
          <p:cNvPr id="11" name="椭圆 10">
            <a:extLst>
              <a:ext uri="{FF2B5EF4-FFF2-40B4-BE49-F238E27FC236}">
                <a16:creationId xmlns:a16="http://schemas.microsoft.com/office/drawing/2014/main" id="{B06F0735-8A95-D688-6D69-3A4739CEB857}"/>
              </a:ext>
            </a:extLst>
          </p:cNvPr>
          <p:cNvSpPr/>
          <p:nvPr/>
        </p:nvSpPr>
        <p:spPr>
          <a:xfrm>
            <a:off x="4416493" y="1211642"/>
            <a:ext cx="3378467" cy="3378467"/>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F37B25C-2F52-C2C7-3291-1B29CE4401A6}"/>
              </a:ext>
            </a:extLst>
          </p:cNvPr>
          <p:cNvPicPr>
            <a:picLocks noChangeAspect="1"/>
          </p:cNvPicPr>
          <p:nvPr/>
        </p:nvPicPr>
        <p:blipFill>
          <a:blip r:embed="rId2"/>
          <a:stretch>
            <a:fillRect/>
          </a:stretch>
        </p:blipFill>
        <p:spPr>
          <a:xfrm>
            <a:off x="954425" y="1243519"/>
            <a:ext cx="4524375" cy="4876800"/>
          </a:xfrm>
          <a:prstGeom prst="rect">
            <a:avLst/>
          </a:prstGeom>
        </p:spPr>
      </p:pic>
      <p:pic>
        <p:nvPicPr>
          <p:cNvPr id="6" name="图片 5">
            <a:extLst>
              <a:ext uri="{FF2B5EF4-FFF2-40B4-BE49-F238E27FC236}">
                <a16:creationId xmlns:a16="http://schemas.microsoft.com/office/drawing/2014/main" id="{E797320E-C3B7-C161-E0E8-CCA330F92894}"/>
              </a:ext>
            </a:extLst>
          </p:cNvPr>
          <p:cNvPicPr>
            <a:picLocks noChangeAspect="1"/>
          </p:cNvPicPr>
          <p:nvPr/>
        </p:nvPicPr>
        <p:blipFill>
          <a:blip r:embed="rId3"/>
          <a:stretch>
            <a:fillRect/>
          </a:stretch>
        </p:blipFill>
        <p:spPr>
          <a:xfrm>
            <a:off x="6062662" y="1196502"/>
            <a:ext cx="3948963" cy="5197711"/>
          </a:xfrm>
          <a:prstGeom prst="rect">
            <a:avLst/>
          </a:prstGeom>
        </p:spPr>
      </p:pic>
    </p:spTree>
    <p:extLst>
      <p:ext uri="{BB962C8B-B14F-4D97-AF65-F5344CB8AC3E}">
        <p14:creationId xmlns:p14="http://schemas.microsoft.com/office/powerpoint/2010/main" val="4068386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0C60C9-49B1-1630-6A0E-5E0B9D10C31F}"/>
              </a:ext>
            </a:extLst>
          </p:cNvPr>
          <p:cNvSpPr>
            <a:spLocks noGrp="1"/>
          </p:cNvSpPr>
          <p:nvPr>
            <p:ph type="title"/>
          </p:nvPr>
        </p:nvSpPr>
        <p:spPr>
          <a:xfrm>
            <a:off x="717731" y="479743"/>
            <a:ext cx="10800000" cy="720000"/>
          </a:xfrm>
        </p:spPr>
        <p:txBody>
          <a:bodyPr>
            <a:normAutofit fontScale="90000"/>
          </a:bodyPr>
          <a:lstStyle/>
          <a:p>
            <a:r>
              <a:rPr lang="en-US"/>
              <a:t>tool instruction</a:t>
            </a:r>
            <a:br>
              <a:rPr lang="en-US"/>
            </a:br>
            <a:r>
              <a:rPr lang="en-US"/>
              <a:t>	</a:t>
            </a:r>
            <a:r>
              <a:rPr lang="en-US" b="0"/>
              <a:t>toolbench_tool_instruction.json</a:t>
            </a:r>
          </a:p>
        </p:txBody>
      </p:sp>
      <p:pic>
        <p:nvPicPr>
          <p:cNvPr id="5" name="图片 4">
            <a:extLst>
              <a:ext uri="{FF2B5EF4-FFF2-40B4-BE49-F238E27FC236}">
                <a16:creationId xmlns:a16="http://schemas.microsoft.com/office/drawing/2014/main" id="{542FCFA1-AABA-6BE1-C212-4A5547D4F4D2}"/>
              </a:ext>
            </a:extLst>
          </p:cNvPr>
          <p:cNvPicPr>
            <a:picLocks noChangeAspect="1"/>
          </p:cNvPicPr>
          <p:nvPr/>
        </p:nvPicPr>
        <p:blipFill>
          <a:blip r:embed="rId3"/>
          <a:stretch>
            <a:fillRect/>
          </a:stretch>
        </p:blipFill>
        <p:spPr>
          <a:xfrm>
            <a:off x="1230086" y="1408033"/>
            <a:ext cx="9720943" cy="4517196"/>
          </a:xfrm>
          <a:prstGeom prst="rect">
            <a:avLst/>
          </a:prstGeom>
        </p:spPr>
      </p:pic>
    </p:spTree>
    <p:extLst>
      <p:ext uri="{BB962C8B-B14F-4D97-AF65-F5344CB8AC3E}">
        <p14:creationId xmlns:p14="http://schemas.microsoft.com/office/powerpoint/2010/main" val="291777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论文基本信息</a:t>
            </a:r>
          </a:p>
        </p:txBody>
      </p:sp>
      <p:sp>
        <p:nvSpPr>
          <p:cNvPr id="6" name="节编号"/>
          <p:cNvSpPr>
            <a:spLocks noGrp="1"/>
          </p:cNvSpPr>
          <p:nvPr>
            <p:ph type="body" sz="quarter" idx="13"/>
            <p:custDataLst>
              <p:tags r:id="rId3"/>
            </p:custDataLst>
          </p:nvPr>
        </p:nvSpPr>
        <p:spPr/>
        <p:txBody>
          <a:bodyPr/>
          <a:lstStyle/>
          <a:p>
            <a:r>
              <a:rPr lang="zh-CN" altLang="en-US"/>
              <a:t>01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777F049-7BFF-181F-2483-920D6A630575}"/>
              </a:ext>
            </a:extLst>
          </p:cNvPr>
          <p:cNvSpPr txBox="1">
            <a:spLocks/>
          </p:cNvSpPr>
          <p:nvPr/>
        </p:nvSpPr>
        <p:spPr>
          <a:xfrm>
            <a:off x="409774" y="539920"/>
            <a:ext cx="8374303" cy="492443"/>
          </a:xfrm>
          <a:prstGeom prst="rect">
            <a:avLst/>
          </a:prstGeom>
        </p:spPr>
        <p:txBody>
          <a:bodyPr vert="horz" wrap="square" lIns="0" tIns="0" rIns="0" bIns="0" rtlCol="0" anchor="b">
            <a:sp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solidFill>
                  <a:schemeClr val="tx1">
                    <a:lumMod val="85000"/>
                    <a:lumOff val="15000"/>
                  </a:schemeClr>
                </a:solidFill>
                <a:latin typeface="Calibri" panose="020F0502020204030204" pitchFamily="34" charset="0"/>
              </a:rPr>
              <a:t>标准化工具接口（</a:t>
            </a:r>
            <a:r>
              <a:rPr lang="en-US" altLang="zh-CN">
                <a:solidFill>
                  <a:schemeClr val="tx1">
                    <a:lumMod val="85000"/>
                    <a:lumOff val="15000"/>
                  </a:schemeClr>
                </a:solidFill>
                <a:latin typeface="Calibri" panose="020F0502020204030204" pitchFamily="34" charset="0"/>
              </a:rPr>
              <a:t>Standardized Tool Interface</a:t>
            </a:r>
            <a:r>
              <a:rPr lang="zh-CN" altLang="en-US">
                <a:solidFill>
                  <a:schemeClr val="tx1">
                    <a:lumMod val="85000"/>
                    <a:lumOff val="15000"/>
                  </a:schemeClr>
                </a:solidFill>
                <a:latin typeface="Calibri" panose="020F0502020204030204" pitchFamily="34" charset="0"/>
              </a:rPr>
              <a:t>）</a:t>
            </a:r>
            <a:endParaRPr lang="zh-CN" altLang="en-US" dirty="0">
              <a:solidFill>
                <a:schemeClr val="tx1">
                  <a:lumMod val="85000"/>
                  <a:lumOff val="15000"/>
                </a:schemeClr>
              </a:solidFill>
              <a:latin typeface="Calibri" panose="020F0502020204030204" pitchFamily="34" charset="0"/>
            </a:endParaRPr>
          </a:p>
        </p:txBody>
      </p:sp>
      <p:grpSp>
        <p:nvGrpSpPr>
          <p:cNvPr id="4" name="组合 3">
            <a:extLst>
              <a:ext uri="{FF2B5EF4-FFF2-40B4-BE49-F238E27FC236}">
                <a16:creationId xmlns:a16="http://schemas.microsoft.com/office/drawing/2014/main" id="{6F30EE7B-D340-E8D4-2CDB-094869165ED0}"/>
              </a:ext>
            </a:extLst>
          </p:cNvPr>
          <p:cNvGrpSpPr/>
          <p:nvPr/>
        </p:nvGrpSpPr>
        <p:grpSpPr>
          <a:xfrm>
            <a:off x="4754037" y="1528865"/>
            <a:ext cx="2744020" cy="2744022"/>
            <a:chOff x="4723989" y="1729729"/>
            <a:chExt cx="2744020" cy="2744022"/>
          </a:xfrm>
        </p:grpSpPr>
        <p:sp>
          <p:nvSpPr>
            <p:cNvPr id="5" name="弧形 4">
              <a:extLst>
                <a:ext uri="{FF2B5EF4-FFF2-40B4-BE49-F238E27FC236}">
                  <a16:creationId xmlns:a16="http://schemas.microsoft.com/office/drawing/2014/main" id="{9ED038D2-DBFA-7C85-BC0D-9A139A769C97}"/>
                </a:ext>
              </a:extLst>
            </p:cNvPr>
            <p:cNvSpPr/>
            <p:nvPr/>
          </p:nvSpPr>
          <p:spPr>
            <a:xfrm rot="13368882">
              <a:off x="4723989" y="1729729"/>
              <a:ext cx="2744020" cy="2744022"/>
            </a:xfrm>
            <a:prstGeom prst="arc">
              <a:avLst>
                <a:gd name="adj1" fmla="val 16169777"/>
                <a:gd name="adj2" fmla="val 13258930"/>
              </a:avLst>
            </a:prstGeom>
            <a:noFill/>
            <a:ln w="12700" cap="flat" cmpd="sng" algn="ctr">
              <a:gradFill flip="none" rotWithShape="1">
                <a:gsLst>
                  <a:gs pos="0">
                    <a:schemeClr val="accent1">
                      <a:alpha val="0"/>
                    </a:schemeClr>
                  </a:gs>
                  <a:gs pos="50000">
                    <a:schemeClr val="accent1"/>
                  </a:gs>
                  <a:gs pos="100000">
                    <a:schemeClr val="accent1">
                      <a:alpha val="0"/>
                    </a:schemeClr>
                  </a:gs>
                </a:gsLst>
                <a:lin ang="2700000" scaled="1"/>
                <a:tileRect/>
              </a:gradFill>
              <a:prstDash val="solid"/>
              <a:miter lim="800000"/>
            </a:ln>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0CF81DC7-FC2E-9368-1387-4811049C8212}"/>
                </a:ext>
              </a:extLst>
            </p:cNvPr>
            <p:cNvGrpSpPr/>
            <p:nvPr/>
          </p:nvGrpSpPr>
          <p:grpSpPr>
            <a:xfrm>
              <a:off x="5079743" y="2151716"/>
              <a:ext cx="1972531" cy="1972530"/>
              <a:chOff x="5079743" y="2151716"/>
              <a:chExt cx="1972531" cy="1972530"/>
            </a:xfrm>
          </p:grpSpPr>
          <p:sp>
            <p:nvSpPr>
              <p:cNvPr id="7" name="弧形 6">
                <a:extLst>
                  <a:ext uri="{FF2B5EF4-FFF2-40B4-BE49-F238E27FC236}">
                    <a16:creationId xmlns:a16="http://schemas.microsoft.com/office/drawing/2014/main" id="{83A2CEBB-BB77-CDD3-16E7-3151F0477137}"/>
                  </a:ext>
                </a:extLst>
              </p:cNvPr>
              <p:cNvSpPr/>
              <p:nvPr/>
            </p:nvSpPr>
            <p:spPr>
              <a:xfrm rot="15708223">
                <a:off x="5079744" y="2151715"/>
                <a:ext cx="1972530" cy="1972531"/>
              </a:xfrm>
              <a:prstGeom prst="arc">
                <a:avLst>
                  <a:gd name="adj1" fmla="val 7551394"/>
                  <a:gd name="adj2" fmla="val 4417375"/>
                </a:avLst>
              </a:prstGeom>
              <a:noFill/>
              <a:ln w="12700" cap="flat" cmpd="sng" algn="ctr">
                <a:gradFill>
                  <a:gsLst>
                    <a:gs pos="0">
                      <a:schemeClr val="accent1">
                        <a:lumMod val="60000"/>
                        <a:lumOff val="40000"/>
                        <a:alpha val="0"/>
                      </a:schemeClr>
                    </a:gs>
                    <a:gs pos="51000">
                      <a:schemeClr val="accent1">
                        <a:lumMod val="60000"/>
                        <a:lumOff val="40000"/>
                      </a:schemeClr>
                    </a:gs>
                    <a:gs pos="100000">
                      <a:schemeClr val="accent1">
                        <a:lumMod val="60000"/>
                        <a:lumOff val="40000"/>
                        <a:alpha val="0"/>
                      </a:schemeClr>
                    </a:gs>
                  </a:gsLst>
                  <a:lin ang="5400000" scaled="1"/>
                </a:gradFill>
                <a:prstDash val="solid"/>
                <a:miter lim="800000"/>
              </a:ln>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936601B4-91F5-B224-F9E2-F4741B4D1CBF}"/>
                  </a:ext>
                </a:extLst>
              </p:cNvPr>
              <p:cNvSpPr/>
              <p:nvPr/>
            </p:nvSpPr>
            <p:spPr>
              <a:xfrm rot="18576450">
                <a:off x="5519449" y="2591420"/>
                <a:ext cx="1093120" cy="1093120"/>
              </a:xfrm>
              <a:prstGeom prst="ellipse">
                <a:avLst/>
              </a:prstGeom>
              <a:gradFill>
                <a:gsLst>
                  <a:gs pos="0">
                    <a:schemeClr val="accent1">
                      <a:lumMod val="60000"/>
                      <a:lumOff val="40000"/>
                    </a:schemeClr>
                  </a:gs>
                  <a:gs pos="33000">
                    <a:schemeClr val="accent1">
                      <a:lumMod val="60000"/>
                      <a:lumOff val="40000"/>
                    </a:schemeClr>
                  </a:gs>
                  <a:gs pos="100000">
                    <a:schemeClr val="accent1">
                      <a:lumMod val="75000"/>
                      <a:alpha val="77000"/>
                    </a:schemeClr>
                  </a:gs>
                </a:gsLst>
                <a:path path="circle">
                  <a:fillToRect r="100000" b="100000"/>
                </a:path>
              </a:gradFill>
              <a:ln>
                <a:noFill/>
              </a:ln>
              <a:effectLst>
                <a:outerShdw blurRad="241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grpSp>
      <p:sp>
        <p:nvSpPr>
          <p:cNvPr id="9" name="文本框 8">
            <a:extLst>
              <a:ext uri="{FF2B5EF4-FFF2-40B4-BE49-F238E27FC236}">
                <a16:creationId xmlns:a16="http://schemas.microsoft.com/office/drawing/2014/main" id="{0481BBA9-FE70-255D-6CCE-302F9EC7471E}"/>
              </a:ext>
            </a:extLst>
          </p:cNvPr>
          <p:cNvSpPr txBox="1"/>
          <p:nvPr/>
        </p:nvSpPr>
        <p:spPr>
          <a:xfrm>
            <a:off x="5494523" y="2745085"/>
            <a:ext cx="1222408" cy="461665"/>
          </a:xfrm>
          <a:prstGeom prst="rect">
            <a:avLst/>
          </a:prstGeom>
          <a:noFill/>
        </p:spPr>
        <p:txBody>
          <a:bodyPr wrap="square" rtlCol="0">
            <a:spAutoFit/>
          </a:bodyPr>
          <a:lstStyle/>
          <a:p>
            <a:pPr algn="ctr"/>
            <a:r>
              <a:rPr lang="zh-CN" altLang="en-US" sz="2400" b="1" dirty="0">
                <a:solidFill>
                  <a:schemeClr val="bg1"/>
                </a:solidFill>
                <a:latin typeface="Calibri" panose="020F0502020204030204" pitchFamily="34" charset="0"/>
                <a:ea typeface="微软雅黑" panose="020B0503020204020204" pitchFamily="34" charset="-122"/>
              </a:rPr>
              <a:t>亮点</a:t>
            </a:r>
          </a:p>
        </p:txBody>
      </p:sp>
      <p:sp>
        <p:nvSpPr>
          <p:cNvPr id="10" name="任意多边形: 形状 9">
            <a:extLst>
              <a:ext uri="{FF2B5EF4-FFF2-40B4-BE49-F238E27FC236}">
                <a16:creationId xmlns:a16="http://schemas.microsoft.com/office/drawing/2014/main" id="{2EC35CFF-A39F-CD68-9C9F-08BBD3AF2F31}"/>
              </a:ext>
            </a:extLst>
          </p:cNvPr>
          <p:cNvSpPr/>
          <p:nvPr/>
        </p:nvSpPr>
        <p:spPr>
          <a:xfrm>
            <a:off x="7657028" y="1618625"/>
            <a:ext cx="1041400" cy="589280"/>
          </a:xfrm>
          <a:custGeom>
            <a:avLst/>
            <a:gdLst>
              <a:gd name="connsiteX0" fmla="*/ 0 w 1041400"/>
              <a:gd name="connsiteY0" fmla="*/ 589280 h 589280"/>
              <a:gd name="connsiteX1" fmla="*/ 264160 w 1041400"/>
              <a:gd name="connsiteY1" fmla="*/ 0 h 589280"/>
              <a:gd name="connsiteX2" fmla="*/ 1041400 w 1041400"/>
              <a:gd name="connsiteY2" fmla="*/ 0 h 589280"/>
            </a:gdLst>
            <a:ahLst/>
            <a:cxnLst>
              <a:cxn ang="0">
                <a:pos x="connsiteX0" y="connsiteY0"/>
              </a:cxn>
              <a:cxn ang="0">
                <a:pos x="connsiteX1" y="connsiteY1"/>
              </a:cxn>
              <a:cxn ang="0">
                <a:pos x="connsiteX2" y="connsiteY2"/>
              </a:cxn>
            </a:cxnLst>
            <a:rect l="l" t="t" r="r" b="b"/>
            <a:pathLst>
              <a:path w="1041400" h="589280">
                <a:moveTo>
                  <a:pt x="0" y="589280"/>
                </a:moveTo>
                <a:lnTo>
                  <a:pt x="264160" y="0"/>
                </a:lnTo>
                <a:lnTo>
                  <a:pt x="1041400" y="0"/>
                </a:lnTo>
              </a:path>
            </a:pathLst>
          </a:custGeom>
          <a:noFill/>
          <a:ln w="31750" cap="rnd">
            <a:gradFill flip="none" rotWithShape="1">
              <a:gsLst>
                <a:gs pos="0">
                  <a:schemeClr val="accent1">
                    <a:alpha val="0"/>
                  </a:schemeClr>
                </a:gs>
                <a:gs pos="100000">
                  <a:schemeClr val="accent1"/>
                </a:gs>
              </a:gsLst>
              <a:lin ang="189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B06F0735-8A95-D688-6D69-3A4739CEB857}"/>
              </a:ext>
            </a:extLst>
          </p:cNvPr>
          <p:cNvSpPr/>
          <p:nvPr/>
        </p:nvSpPr>
        <p:spPr>
          <a:xfrm>
            <a:off x="4416493" y="1211642"/>
            <a:ext cx="3378467" cy="3378467"/>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任意多边形: 形状 11">
            <a:extLst>
              <a:ext uri="{FF2B5EF4-FFF2-40B4-BE49-F238E27FC236}">
                <a16:creationId xmlns:a16="http://schemas.microsoft.com/office/drawing/2014/main" id="{3D09B296-2E2B-0027-E1C7-CE4A17D2ADDD}"/>
              </a:ext>
            </a:extLst>
          </p:cNvPr>
          <p:cNvSpPr/>
          <p:nvPr/>
        </p:nvSpPr>
        <p:spPr>
          <a:xfrm flipH="1">
            <a:off x="3537415" y="1618622"/>
            <a:ext cx="1041400" cy="589280"/>
          </a:xfrm>
          <a:custGeom>
            <a:avLst/>
            <a:gdLst>
              <a:gd name="connsiteX0" fmla="*/ 0 w 1041400"/>
              <a:gd name="connsiteY0" fmla="*/ 589280 h 589280"/>
              <a:gd name="connsiteX1" fmla="*/ 264160 w 1041400"/>
              <a:gd name="connsiteY1" fmla="*/ 0 h 589280"/>
              <a:gd name="connsiteX2" fmla="*/ 1041400 w 1041400"/>
              <a:gd name="connsiteY2" fmla="*/ 0 h 589280"/>
            </a:gdLst>
            <a:ahLst/>
            <a:cxnLst>
              <a:cxn ang="0">
                <a:pos x="connsiteX0" y="connsiteY0"/>
              </a:cxn>
              <a:cxn ang="0">
                <a:pos x="connsiteX1" y="connsiteY1"/>
              </a:cxn>
              <a:cxn ang="0">
                <a:pos x="connsiteX2" y="connsiteY2"/>
              </a:cxn>
            </a:cxnLst>
            <a:rect l="l" t="t" r="r" b="b"/>
            <a:pathLst>
              <a:path w="1041400" h="589280">
                <a:moveTo>
                  <a:pt x="0" y="589280"/>
                </a:moveTo>
                <a:lnTo>
                  <a:pt x="264160" y="0"/>
                </a:lnTo>
                <a:lnTo>
                  <a:pt x="1041400" y="0"/>
                </a:lnTo>
              </a:path>
            </a:pathLst>
          </a:custGeom>
          <a:noFill/>
          <a:ln w="31750" cap="rnd">
            <a:gradFill flip="none" rotWithShape="1">
              <a:gsLst>
                <a:gs pos="0">
                  <a:schemeClr val="accent1">
                    <a:alpha val="0"/>
                  </a:schemeClr>
                </a:gs>
                <a:gs pos="100000">
                  <a:schemeClr val="accent1"/>
                </a:gs>
              </a:gsLst>
              <a:lin ang="189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任意多边形: 形状 12">
            <a:extLst>
              <a:ext uri="{FF2B5EF4-FFF2-40B4-BE49-F238E27FC236}">
                <a16:creationId xmlns:a16="http://schemas.microsoft.com/office/drawing/2014/main" id="{66679E22-D1A3-FBD2-0C36-DDD5F86AEC9E}"/>
              </a:ext>
            </a:extLst>
          </p:cNvPr>
          <p:cNvSpPr/>
          <p:nvPr/>
        </p:nvSpPr>
        <p:spPr>
          <a:xfrm flipV="1">
            <a:off x="7647400" y="3611052"/>
            <a:ext cx="1041400" cy="589280"/>
          </a:xfrm>
          <a:custGeom>
            <a:avLst/>
            <a:gdLst>
              <a:gd name="connsiteX0" fmla="*/ 0 w 1041400"/>
              <a:gd name="connsiteY0" fmla="*/ 589280 h 589280"/>
              <a:gd name="connsiteX1" fmla="*/ 264160 w 1041400"/>
              <a:gd name="connsiteY1" fmla="*/ 0 h 589280"/>
              <a:gd name="connsiteX2" fmla="*/ 1041400 w 1041400"/>
              <a:gd name="connsiteY2" fmla="*/ 0 h 589280"/>
            </a:gdLst>
            <a:ahLst/>
            <a:cxnLst>
              <a:cxn ang="0">
                <a:pos x="connsiteX0" y="connsiteY0"/>
              </a:cxn>
              <a:cxn ang="0">
                <a:pos x="connsiteX1" y="connsiteY1"/>
              </a:cxn>
              <a:cxn ang="0">
                <a:pos x="connsiteX2" y="connsiteY2"/>
              </a:cxn>
            </a:cxnLst>
            <a:rect l="l" t="t" r="r" b="b"/>
            <a:pathLst>
              <a:path w="1041400" h="589280">
                <a:moveTo>
                  <a:pt x="0" y="589280"/>
                </a:moveTo>
                <a:lnTo>
                  <a:pt x="264160" y="0"/>
                </a:lnTo>
                <a:lnTo>
                  <a:pt x="1041400" y="0"/>
                </a:lnTo>
              </a:path>
            </a:pathLst>
          </a:custGeom>
          <a:noFill/>
          <a:ln w="31750" cap="rnd">
            <a:gradFill flip="none" rotWithShape="1">
              <a:gsLst>
                <a:gs pos="0">
                  <a:schemeClr val="accent1">
                    <a:alpha val="0"/>
                  </a:schemeClr>
                </a:gs>
                <a:gs pos="100000">
                  <a:schemeClr val="accent1"/>
                </a:gs>
              </a:gsLst>
              <a:lin ang="189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5B0465E2-924D-3807-77D6-8984634F80FF}"/>
              </a:ext>
            </a:extLst>
          </p:cNvPr>
          <p:cNvSpPr/>
          <p:nvPr/>
        </p:nvSpPr>
        <p:spPr>
          <a:xfrm flipH="1" flipV="1">
            <a:off x="3518166" y="3611053"/>
            <a:ext cx="1041400" cy="589280"/>
          </a:xfrm>
          <a:custGeom>
            <a:avLst/>
            <a:gdLst>
              <a:gd name="connsiteX0" fmla="*/ 0 w 1041400"/>
              <a:gd name="connsiteY0" fmla="*/ 589280 h 589280"/>
              <a:gd name="connsiteX1" fmla="*/ 264160 w 1041400"/>
              <a:gd name="connsiteY1" fmla="*/ 0 h 589280"/>
              <a:gd name="connsiteX2" fmla="*/ 1041400 w 1041400"/>
              <a:gd name="connsiteY2" fmla="*/ 0 h 589280"/>
            </a:gdLst>
            <a:ahLst/>
            <a:cxnLst>
              <a:cxn ang="0">
                <a:pos x="connsiteX0" y="connsiteY0"/>
              </a:cxn>
              <a:cxn ang="0">
                <a:pos x="connsiteX1" y="connsiteY1"/>
              </a:cxn>
              <a:cxn ang="0">
                <a:pos x="connsiteX2" y="connsiteY2"/>
              </a:cxn>
            </a:cxnLst>
            <a:rect l="l" t="t" r="r" b="b"/>
            <a:pathLst>
              <a:path w="1041400" h="589280">
                <a:moveTo>
                  <a:pt x="0" y="589280"/>
                </a:moveTo>
                <a:lnTo>
                  <a:pt x="264160" y="0"/>
                </a:lnTo>
                <a:lnTo>
                  <a:pt x="1041400" y="0"/>
                </a:lnTo>
              </a:path>
            </a:pathLst>
          </a:custGeom>
          <a:noFill/>
          <a:ln w="31750" cap="rnd">
            <a:gradFill flip="none" rotWithShape="1">
              <a:gsLst>
                <a:gs pos="0">
                  <a:schemeClr val="accent1">
                    <a:alpha val="0"/>
                  </a:schemeClr>
                </a:gs>
                <a:gs pos="100000">
                  <a:schemeClr val="accent1"/>
                </a:gs>
              </a:gsLst>
              <a:lin ang="189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6486DD7A-043D-7230-2BA1-180CC596CC13}"/>
              </a:ext>
            </a:extLst>
          </p:cNvPr>
          <p:cNvSpPr/>
          <p:nvPr/>
        </p:nvSpPr>
        <p:spPr>
          <a:xfrm>
            <a:off x="2823512" y="1279603"/>
            <a:ext cx="670560" cy="670560"/>
          </a:xfrm>
          <a:prstGeom prst="ellipse">
            <a:avLst/>
          </a:prstGeom>
          <a:noFill/>
          <a:ln>
            <a:gradFill>
              <a:gsLst>
                <a:gs pos="0">
                  <a:schemeClr val="accent1">
                    <a:alpha val="20000"/>
                  </a:schemeClr>
                </a:gs>
                <a:gs pos="48000">
                  <a:schemeClr val="accent1"/>
                </a:gs>
                <a:gs pos="100000">
                  <a:schemeClr val="accent1">
                    <a:alpha val="2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B962815-29C3-CF04-CA90-59351605D566}"/>
              </a:ext>
            </a:extLst>
          </p:cNvPr>
          <p:cNvSpPr txBox="1"/>
          <p:nvPr/>
        </p:nvSpPr>
        <p:spPr>
          <a:xfrm>
            <a:off x="1356156" y="1451866"/>
            <a:ext cx="1444897" cy="400110"/>
          </a:xfrm>
          <a:prstGeom prst="rect">
            <a:avLst/>
          </a:prstGeom>
          <a:noFill/>
        </p:spPr>
        <p:txBody>
          <a:bodyPr wrap="square" rtlCol="0">
            <a:spAutoFit/>
          </a:bodyPr>
          <a:lstStyle/>
          <a:p>
            <a:pPr algn="r"/>
            <a:r>
              <a:rPr lang="zh-CN" altLang="en-US" sz="2000" b="1">
                <a:solidFill>
                  <a:schemeClr val="accent1"/>
                </a:solidFill>
                <a:latin typeface="Calibri" panose="020F0502020204030204" pitchFamily="34" charset="0"/>
                <a:ea typeface="微软雅黑" panose="020B0503020204020204" pitchFamily="34" charset="-122"/>
              </a:rPr>
              <a:t>统一格式</a:t>
            </a:r>
            <a:endParaRPr lang="en-US" altLang="zh-CN" sz="2000" b="1" dirty="0">
              <a:solidFill>
                <a:schemeClr val="accent1"/>
              </a:solidFill>
              <a:latin typeface="Calibri" panose="020F0502020204030204" pitchFamily="34" charset="0"/>
              <a:ea typeface="微软雅黑" panose="020B0503020204020204" pitchFamily="34" charset="-122"/>
            </a:endParaRPr>
          </a:p>
        </p:txBody>
      </p:sp>
      <p:sp>
        <p:nvSpPr>
          <p:cNvPr id="17" name="文本框 16">
            <a:extLst>
              <a:ext uri="{FF2B5EF4-FFF2-40B4-BE49-F238E27FC236}">
                <a16:creationId xmlns:a16="http://schemas.microsoft.com/office/drawing/2014/main" id="{DE7520A7-7780-EE68-A66C-64C3D93008C0}"/>
              </a:ext>
            </a:extLst>
          </p:cNvPr>
          <p:cNvSpPr txBox="1"/>
          <p:nvPr/>
        </p:nvSpPr>
        <p:spPr>
          <a:xfrm>
            <a:off x="1597897" y="2039008"/>
            <a:ext cx="2377438" cy="1253292"/>
          </a:xfrm>
          <a:prstGeom prst="rect">
            <a:avLst/>
          </a:prstGeom>
          <a:noFill/>
        </p:spPr>
        <p:txBody>
          <a:bodyPr wrap="square" rtlCol="0">
            <a:spAutoFit/>
          </a:bodyPr>
          <a:lstStyle/>
          <a:p>
            <a:pPr algn="just">
              <a:lnSpc>
                <a:spcPct val="120000"/>
              </a:lnSpc>
            </a:pPr>
            <a:r>
              <a:rPr lang="zh-CN" altLang="en-US" sz="1600">
                <a:solidFill>
                  <a:schemeClr val="tx1">
                    <a:lumMod val="85000"/>
                    <a:lumOff val="15000"/>
                  </a:schemeClr>
                </a:solidFill>
                <a:latin typeface="Calibri" panose="020F0502020204030204" pitchFamily="34" charset="0"/>
                <a:ea typeface="微软雅黑" panose="020B0503020204020204" pitchFamily="34" charset="-122"/>
              </a:rPr>
              <a:t>所有工具描述和功能指南都遵循相同的结构化格式，如</a:t>
            </a:r>
            <a:r>
              <a:rPr lang="en-US" altLang="zh-CN" sz="1600">
                <a:solidFill>
                  <a:schemeClr val="tx1">
                    <a:lumMod val="85000"/>
                    <a:lumOff val="15000"/>
                  </a:schemeClr>
                </a:solidFill>
                <a:latin typeface="Calibri" panose="020F0502020204030204" pitchFamily="34" charset="0"/>
                <a:ea typeface="微软雅黑" panose="020B0503020204020204" pitchFamily="34" charset="-122"/>
              </a:rPr>
              <a:t>JSON</a:t>
            </a:r>
            <a:r>
              <a:rPr lang="zh-CN" altLang="en-US" sz="1600">
                <a:solidFill>
                  <a:schemeClr val="tx1">
                    <a:lumMod val="85000"/>
                    <a:lumOff val="15000"/>
                  </a:schemeClr>
                </a:solidFill>
                <a:latin typeface="Calibri" panose="020F0502020204030204" pitchFamily="34" charset="0"/>
                <a:ea typeface="微软雅黑" panose="020B0503020204020204" pitchFamily="34" charset="-122"/>
              </a:rPr>
              <a:t>，这有助于</a:t>
            </a:r>
            <a:r>
              <a:rPr lang="en-US" altLang="zh-CN" sz="1600">
                <a:solidFill>
                  <a:schemeClr val="tx1">
                    <a:lumMod val="85000"/>
                    <a:lumOff val="15000"/>
                  </a:schemeClr>
                </a:solidFill>
                <a:latin typeface="Calibri" panose="020F0502020204030204" pitchFamily="34" charset="0"/>
                <a:ea typeface="微软雅黑" panose="020B0503020204020204" pitchFamily="34" charset="-122"/>
              </a:rPr>
              <a:t>LLMs</a:t>
            </a:r>
            <a:r>
              <a:rPr lang="zh-CN" altLang="en-US" sz="1600">
                <a:solidFill>
                  <a:schemeClr val="tx1">
                    <a:lumMod val="85000"/>
                    <a:lumOff val="15000"/>
                  </a:schemeClr>
                </a:solidFill>
                <a:latin typeface="Calibri" panose="020F0502020204030204" pitchFamily="34" charset="0"/>
                <a:ea typeface="微软雅黑" panose="020B0503020204020204" pitchFamily="34" charset="-122"/>
              </a:rPr>
              <a:t>解析和理解。</a:t>
            </a:r>
            <a:endParaRPr lang="zh-CN" altLang="en-US" sz="1600" dirty="0">
              <a:solidFill>
                <a:schemeClr val="tx1">
                  <a:lumMod val="85000"/>
                  <a:lumOff val="15000"/>
                </a:schemeClr>
              </a:solidFill>
              <a:latin typeface="Calibri" panose="020F0502020204030204" pitchFamily="34" charset="0"/>
              <a:ea typeface="微软雅黑" panose="020B0503020204020204" pitchFamily="34" charset="-122"/>
            </a:endParaRPr>
          </a:p>
        </p:txBody>
      </p:sp>
      <p:sp>
        <p:nvSpPr>
          <p:cNvPr id="18" name="文本框 17">
            <a:extLst>
              <a:ext uri="{FF2B5EF4-FFF2-40B4-BE49-F238E27FC236}">
                <a16:creationId xmlns:a16="http://schemas.microsoft.com/office/drawing/2014/main" id="{98B44051-2A60-195F-4E6B-0FECFC437BFB}"/>
              </a:ext>
            </a:extLst>
          </p:cNvPr>
          <p:cNvSpPr txBox="1"/>
          <p:nvPr/>
        </p:nvSpPr>
        <p:spPr>
          <a:xfrm>
            <a:off x="1346532" y="4012188"/>
            <a:ext cx="1444897" cy="400110"/>
          </a:xfrm>
          <a:prstGeom prst="rect">
            <a:avLst/>
          </a:prstGeom>
          <a:noFill/>
        </p:spPr>
        <p:txBody>
          <a:bodyPr wrap="square" rtlCol="0">
            <a:spAutoFit/>
          </a:bodyPr>
          <a:lstStyle/>
          <a:p>
            <a:pPr algn="r"/>
            <a:r>
              <a:rPr lang="zh-CN" altLang="en-US" sz="2000" b="1">
                <a:solidFill>
                  <a:schemeClr val="accent1"/>
                </a:solidFill>
                <a:latin typeface="Calibri" panose="020F0502020204030204" pitchFamily="34" charset="0"/>
                <a:ea typeface="微软雅黑" panose="020B0503020204020204" pitchFamily="34" charset="-122"/>
              </a:rPr>
              <a:t>易于解析</a:t>
            </a:r>
            <a:endParaRPr lang="en-US" altLang="zh-CN" sz="2000" b="1" dirty="0">
              <a:solidFill>
                <a:schemeClr val="accent1"/>
              </a:solidFill>
              <a:latin typeface="Calibri" panose="020F0502020204030204" pitchFamily="34" charset="0"/>
              <a:ea typeface="微软雅黑" panose="020B0503020204020204" pitchFamily="34" charset="-122"/>
            </a:endParaRPr>
          </a:p>
        </p:txBody>
      </p:sp>
      <p:sp>
        <p:nvSpPr>
          <p:cNvPr id="19" name="文本框 18">
            <a:extLst>
              <a:ext uri="{FF2B5EF4-FFF2-40B4-BE49-F238E27FC236}">
                <a16:creationId xmlns:a16="http://schemas.microsoft.com/office/drawing/2014/main" id="{84CBBDE3-C483-9051-28A4-0E470E6DE3C4}"/>
              </a:ext>
            </a:extLst>
          </p:cNvPr>
          <p:cNvSpPr txBox="1"/>
          <p:nvPr/>
        </p:nvSpPr>
        <p:spPr>
          <a:xfrm>
            <a:off x="9412503" y="1413366"/>
            <a:ext cx="1444897" cy="400110"/>
          </a:xfrm>
          <a:prstGeom prst="rect">
            <a:avLst/>
          </a:prstGeom>
          <a:noFill/>
        </p:spPr>
        <p:txBody>
          <a:bodyPr wrap="square" rtlCol="0">
            <a:spAutoFit/>
          </a:bodyPr>
          <a:lstStyle/>
          <a:p>
            <a:r>
              <a:rPr lang="zh-CN" altLang="en-US" sz="2000" b="1">
                <a:solidFill>
                  <a:schemeClr val="accent1"/>
                </a:solidFill>
                <a:latin typeface="Calibri" panose="020F0502020204030204" pitchFamily="34" charset="0"/>
                <a:ea typeface="微软雅黑" panose="020B0503020204020204" pitchFamily="34" charset="-122"/>
              </a:rPr>
              <a:t>交互性</a:t>
            </a:r>
            <a:endParaRPr lang="en-US" altLang="zh-CN" sz="2000" b="1" dirty="0">
              <a:solidFill>
                <a:schemeClr val="accent1"/>
              </a:solidFill>
              <a:latin typeface="Calibri" panose="020F0502020204030204" pitchFamily="34" charset="0"/>
              <a:ea typeface="微软雅黑" panose="020B0503020204020204" pitchFamily="34" charset="-122"/>
            </a:endParaRPr>
          </a:p>
        </p:txBody>
      </p:sp>
      <p:sp>
        <p:nvSpPr>
          <p:cNvPr id="20" name="文本框 19">
            <a:extLst>
              <a:ext uri="{FF2B5EF4-FFF2-40B4-BE49-F238E27FC236}">
                <a16:creationId xmlns:a16="http://schemas.microsoft.com/office/drawing/2014/main" id="{312DC4D2-7707-ADC5-CD8E-50D055413EBE}"/>
              </a:ext>
            </a:extLst>
          </p:cNvPr>
          <p:cNvSpPr txBox="1"/>
          <p:nvPr/>
        </p:nvSpPr>
        <p:spPr>
          <a:xfrm>
            <a:off x="9402877" y="4002561"/>
            <a:ext cx="1444897" cy="400110"/>
          </a:xfrm>
          <a:prstGeom prst="rect">
            <a:avLst/>
          </a:prstGeom>
          <a:noFill/>
        </p:spPr>
        <p:txBody>
          <a:bodyPr wrap="square" rtlCol="0">
            <a:spAutoFit/>
          </a:bodyPr>
          <a:lstStyle/>
          <a:p>
            <a:r>
              <a:rPr lang="zh-CN" altLang="en-US" sz="2000" b="1">
                <a:solidFill>
                  <a:schemeClr val="accent1"/>
                </a:solidFill>
                <a:latin typeface="Calibri" panose="020F0502020204030204" pitchFamily="34" charset="0"/>
                <a:ea typeface="微软雅黑" panose="020B0503020204020204" pitchFamily="34" charset="-122"/>
              </a:rPr>
              <a:t>扩展性</a:t>
            </a:r>
            <a:endParaRPr lang="en-US" altLang="zh-CN" sz="2000" b="1" dirty="0">
              <a:solidFill>
                <a:schemeClr val="accent1"/>
              </a:solidFill>
              <a:latin typeface="Calibri" panose="020F0502020204030204"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2B55C2C7-5E23-68E4-55DB-3A3BBE90FFF5}"/>
              </a:ext>
            </a:extLst>
          </p:cNvPr>
          <p:cNvSpPr txBox="1"/>
          <p:nvPr/>
        </p:nvSpPr>
        <p:spPr>
          <a:xfrm>
            <a:off x="1588272" y="4628204"/>
            <a:ext cx="2377438" cy="1548757"/>
          </a:xfrm>
          <a:prstGeom prst="rect">
            <a:avLst/>
          </a:prstGeom>
          <a:noFill/>
        </p:spPr>
        <p:txBody>
          <a:bodyPr wrap="square" rtlCol="0">
            <a:spAutoFit/>
          </a:bodyPr>
          <a:lstStyle/>
          <a:p>
            <a:pPr algn="just">
              <a:lnSpc>
                <a:spcPct val="120000"/>
              </a:lnSpc>
            </a:pPr>
            <a:r>
              <a:rPr lang="zh-CN" altLang="en-US" sz="1600">
                <a:solidFill>
                  <a:schemeClr val="tx1">
                    <a:lumMod val="85000"/>
                    <a:lumOff val="15000"/>
                  </a:schemeClr>
                </a:solidFill>
                <a:latin typeface="Calibri" panose="020F0502020204030204" pitchFamily="34" charset="0"/>
                <a:ea typeface="微软雅黑" panose="020B0503020204020204" pitchFamily="34" charset="-122"/>
              </a:rPr>
              <a:t>标准化的接口简化了</a:t>
            </a:r>
            <a:r>
              <a:rPr lang="en-US" altLang="zh-CN" sz="1600">
                <a:solidFill>
                  <a:schemeClr val="tx1">
                    <a:lumMod val="85000"/>
                    <a:lumOff val="15000"/>
                  </a:schemeClr>
                </a:solidFill>
                <a:latin typeface="Calibri" panose="020F0502020204030204" pitchFamily="34" charset="0"/>
                <a:ea typeface="微软雅黑" panose="020B0503020204020204" pitchFamily="34" charset="-122"/>
              </a:rPr>
              <a:t>LLMs</a:t>
            </a:r>
            <a:r>
              <a:rPr lang="zh-CN" altLang="en-US" sz="1600">
                <a:solidFill>
                  <a:schemeClr val="tx1">
                    <a:lumMod val="85000"/>
                    <a:lumOff val="15000"/>
                  </a:schemeClr>
                </a:solidFill>
                <a:latin typeface="Calibri" panose="020F0502020204030204" pitchFamily="34" charset="0"/>
                <a:ea typeface="微软雅黑" panose="020B0503020204020204" pitchFamily="34" charset="-122"/>
              </a:rPr>
              <a:t>对工具指令的解析过程，因为它们可以预期相同的数据结构和格式。</a:t>
            </a:r>
            <a:endParaRPr lang="zh-CN" altLang="en-US" sz="1600" dirty="0">
              <a:solidFill>
                <a:schemeClr val="tx1">
                  <a:lumMod val="85000"/>
                  <a:lumOff val="15000"/>
                </a:schemeClr>
              </a:solidFill>
              <a:latin typeface="Calibri" panose="020F0502020204030204" pitchFamily="34" charset="0"/>
              <a:ea typeface="微软雅黑" panose="020B0503020204020204" pitchFamily="34" charset="-122"/>
            </a:endParaRPr>
          </a:p>
        </p:txBody>
      </p:sp>
      <p:sp>
        <p:nvSpPr>
          <p:cNvPr id="22" name="文本框 21">
            <a:extLst>
              <a:ext uri="{FF2B5EF4-FFF2-40B4-BE49-F238E27FC236}">
                <a16:creationId xmlns:a16="http://schemas.microsoft.com/office/drawing/2014/main" id="{D1BF0C73-08E4-305D-D7FE-812699394DA2}"/>
              </a:ext>
            </a:extLst>
          </p:cNvPr>
          <p:cNvSpPr txBox="1"/>
          <p:nvPr/>
        </p:nvSpPr>
        <p:spPr>
          <a:xfrm>
            <a:off x="8229703" y="2039009"/>
            <a:ext cx="2377438" cy="1253292"/>
          </a:xfrm>
          <a:prstGeom prst="rect">
            <a:avLst/>
          </a:prstGeom>
          <a:noFill/>
        </p:spPr>
        <p:txBody>
          <a:bodyPr wrap="square" rtlCol="0">
            <a:spAutoFit/>
          </a:bodyPr>
          <a:lstStyle/>
          <a:p>
            <a:pPr algn="just">
              <a:lnSpc>
                <a:spcPct val="120000"/>
              </a:lnSpc>
            </a:pPr>
            <a:r>
              <a:rPr lang="zh-CN" altLang="en-US" sz="1600">
                <a:solidFill>
                  <a:schemeClr val="tx1">
                    <a:lumMod val="85000"/>
                    <a:lumOff val="15000"/>
                  </a:schemeClr>
                </a:solidFill>
                <a:latin typeface="Calibri" panose="020F0502020204030204" pitchFamily="34" charset="0"/>
                <a:ea typeface="微软雅黑" panose="020B0503020204020204" pitchFamily="34" charset="-122"/>
              </a:rPr>
              <a:t>标准化接口可能包括交互式元素，允许</a:t>
            </a:r>
            <a:r>
              <a:rPr lang="en-US" altLang="zh-CN" sz="1600">
                <a:solidFill>
                  <a:schemeClr val="tx1">
                    <a:lumMod val="85000"/>
                    <a:lumOff val="15000"/>
                  </a:schemeClr>
                </a:solidFill>
                <a:latin typeface="Calibri" panose="020F0502020204030204" pitchFamily="34" charset="0"/>
                <a:ea typeface="微软雅黑" panose="020B0503020204020204" pitchFamily="34" charset="-122"/>
              </a:rPr>
              <a:t>LLMs</a:t>
            </a:r>
            <a:r>
              <a:rPr lang="zh-CN" altLang="en-US" sz="1600">
                <a:solidFill>
                  <a:schemeClr val="tx1">
                    <a:lumMod val="85000"/>
                    <a:lumOff val="15000"/>
                  </a:schemeClr>
                </a:solidFill>
                <a:latin typeface="Calibri" panose="020F0502020204030204" pitchFamily="34" charset="0"/>
                <a:ea typeface="微软雅黑" panose="020B0503020204020204" pitchFamily="34" charset="-122"/>
              </a:rPr>
              <a:t>在工具使用过程中请求更多信息。</a:t>
            </a:r>
            <a:endParaRPr lang="zh-CN" altLang="en-US" sz="1600" dirty="0">
              <a:solidFill>
                <a:schemeClr val="tx1">
                  <a:lumMod val="85000"/>
                  <a:lumOff val="15000"/>
                </a:schemeClr>
              </a:solidFill>
              <a:latin typeface="Calibri" panose="020F0502020204030204" pitchFamily="34" charset="0"/>
              <a:ea typeface="微软雅黑" panose="020B0503020204020204" pitchFamily="34" charset="-122"/>
            </a:endParaRPr>
          </a:p>
        </p:txBody>
      </p:sp>
      <p:sp>
        <p:nvSpPr>
          <p:cNvPr id="23" name="文本框 22">
            <a:extLst>
              <a:ext uri="{FF2B5EF4-FFF2-40B4-BE49-F238E27FC236}">
                <a16:creationId xmlns:a16="http://schemas.microsoft.com/office/drawing/2014/main" id="{04BF8F29-CF09-2D52-D50B-992C3B9E365A}"/>
              </a:ext>
            </a:extLst>
          </p:cNvPr>
          <p:cNvSpPr txBox="1"/>
          <p:nvPr/>
        </p:nvSpPr>
        <p:spPr>
          <a:xfrm>
            <a:off x="8229701" y="4637829"/>
            <a:ext cx="2377438" cy="1253292"/>
          </a:xfrm>
          <a:prstGeom prst="rect">
            <a:avLst/>
          </a:prstGeom>
          <a:noFill/>
        </p:spPr>
        <p:txBody>
          <a:bodyPr wrap="square" rtlCol="0">
            <a:spAutoFit/>
          </a:bodyPr>
          <a:lstStyle/>
          <a:p>
            <a:pPr algn="just">
              <a:lnSpc>
                <a:spcPct val="120000"/>
              </a:lnSpc>
            </a:pPr>
            <a:r>
              <a:rPr lang="zh-CN" altLang="en-US" sz="1600">
                <a:solidFill>
                  <a:schemeClr val="tx1">
                    <a:lumMod val="85000"/>
                    <a:lumOff val="15000"/>
                  </a:schemeClr>
                </a:solidFill>
                <a:latin typeface="Calibri" panose="020F0502020204030204" pitchFamily="34" charset="0"/>
                <a:ea typeface="微软雅黑" panose="020B0503020204020204" pitchFamily="34" charset="-122"/>
              </a:rPr>
              <a:t>标准化的接口设计考虑到了未来可能添加的工具或功能，确保了系统的可扩展性。</a:t>
            </a:r>
            <a:endParaRPr lang="en-US" altLang="zh-CN" sz="1600" dirty="0">
              <a:solidFill>
                <a:schemeClr val="tx1">
                  <a:lumMod val="85000"/>
                  <a:lumOff val="15000"/>
                </a:schemeClr>
              </a:solidFill>
              <a:latin typeface="Calibri" panose="020F0502020204030204" pitchFamily="34" charset="0"/>
              <a:ea typeface="微软雅黑" panose="020B0503020204020204" pitchFamily="34" charset="-122"/>
            </a:endParaRPr>
          </a:p>
        </p:txBody>
      </p:sp>
      <p:pic>
        <p:nvPicPr>
          <p:cNvPr id="24" name="图形 23">
            <a:extLst>
              <a:ext uri="{FF2B5EF4-FFF2-40B4-BE49-F238E27FC236}">
                <a16:creationId xmlns:a16="http://schemas.microsoft.com/office/drawing/2014/main" id="{50A08716-4FC9-3FA5-79B1-68425DA708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3491" y="1370886"/>
            <a:ext cx="503579" cy="503579"/>
          </a:xfrm>
          <a:prstGeom prst="rect">
            <a:avLst/>
          </a:prstGeom>
        </p:spPr>
      </p:pic>
      <p:grpSp>
        <p:nvGrpSpPr>
          <p:cNvPr id="25" name="组合 24">
            <a:extLst>
              <a:ext uri="{FF2B5EF4-FFF2-40B4-BE49-F238E27FC236}">
                <a16:creationId xmlns:a16="http://schemas.microsoft.com/office/drawing/2014/main" id="{DD9C958C-7B15-B4BC-3EDC-DA278E371C35}"/>
              </a:ext>
            </a:extLst>
          </p:cNvPr>
          <p:cNvGrpSpPr/>
          <p:nvPr/>
        </p:nvGrpSpPr>
        <p:grpSpPr>
          <a:xfrm>
            <a:off x="2804796" y="3875751"/>
            <a:ext cx="670560" cy="670560"/>
            <a:chOff x="2795069" y="4284313"/>
            <a:chExt cx="670560" cy="670560"/>
          </a:xfrm>
        </p:grpSpPr>
        <p:sp>
          <p:nvSpPr>
            <p:cNvPr id="26" name="椭圆 25">
              <a:extLst>
                <a:ext uri="{FF2B5EF4-FFF2-40B4-BE49-F238E27FC236}">
                  <a16:creationId xmlns:a16="http://schemas.microsoft.com/office/drawing/2014/main" id="{C8353036-1883-C8B0-9C05-99E683451980}"/>
                </a:ext>
              </a:extLst>
            </p:cNvPr>
            <p:cNvSpPr/>
            <p:nvPr/>
          </p:nvSpPr>
          <p:spPr>
            <a:xfrm>
              <a:off x="2795069" y="4284313"/>
              <a:ext cx="670560" cy="670560"/>
            </a:xfrm>
            <a:prstGeom prst="ellipse">
              <a:avLst/>
            </a:prstGeom>
            <a:noFill/>
            <a:ln>
              <a:gradFill>
                <a:gsLst>
                  <a:gs pos="0">
                    <a:schemeClr val="accent1">
                      <a:alpha val="20000"/>
                    </a:schemeClr>
                  </a:gs>
                  <a:gs pos="48000">
                    <a:schemeClr val="accent1"/>
                  </a:gs>
                  <a:gs pos="100000">
                    <a:schemeClr val="accent1">
                      <a:alpha val="2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E11F0B03-E2E2-33CA-47DB-00D05376F993}"/>
                </a:ext>
              </a:extLst>
            </p:cNvPr>
            <p:cNvGrpSpPr/>
            <p:nvPr/>
          </p:nvGrpSpPr>
          <p:grpSpPr>
            <a:xfrm>
              <a:off x="2899111" y="4385636"/>
              <a:ext cx="462477" cy="467915"/>
              <a:chOff x="4032519" y="2504541"/>
              <a:chExt cx="546029" cy="552450"/>
            </a:xfrm>
            <a:solidFill>
              <a:schemeClr val="accent1"/>
            </a:solidFill>
          </p:grpSpPr>
          <p:sp>
            <p:nvSpPr>
              <p:cNvPr id="28" name="任意多边形: 形状 27">
                <a:extLst>
                  <a:ext uri="{FF2B5EF4-FFF2-40B4-BE49-F238E27FC236}">
                    <a16:creationId xmlns:a16="http://schemas.microsoft.com/office/drawing/2014/main" id="{BC3F6662-0E23-F5EC-1112-E7D5442D611E}"/>
                  </a:ext>
                </a:extLst>
              </p:cNvPr>
              <p:cNvSpPr/>
              <p:nvPr/>
            </p:nvSpPr>
            <p:spPr bwMode="auto">
              <a:xfrm>
                <a:off x="4411881" y="2504541"/>
                <a:ext cx="84127" cy="80963"/>
              </a:xfrm>
              <a:custGeom>
                <a:avLst/>
                <a:gdLst>
                  <a:gd name="T0" fmla="*/ 5 w 29"/>
                  <a:gd name="T1" fmla="*/ 28 h 28"/>
                  <a:gd name="T2" fmla="*/ 8 w 29"/>
                  <a:gd name="T3" fmla="*/ 27 h 28"/>
                  <a:gd name="T4" fmla="*/ 28 w 29"/>
                  <a:gd name="T5" fmla="*/ 7 h 28"/>
                  <a:gd name="T6" fmla="*/ 28 w 29"/>
                  <a:gd name="T7" fmla="*/ 1 h 28"/>
                  <a:gd name="T8" fmla="*/ 22 w 29"/>
                  <a:gd name="T9" fmla="*/ 1 h 28"/>
                  <a:gd name="T10" fmla="*/ 2 w 29"/>
                  <a:gd name="T11" fmla="*/ 21 h 28"/>
                  <a:gd name="T12" fmla="*/ 2 w 29"/>
                  <a:gd name="T13" fmla="*/ 27 h 28"/>
                  <a:gd name="T14" fmla="*/ 5 w 29"/>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8">
                    <a:moveTo>
                      <a:pt x="5" y="28"/>
                    </a:moveTo>
                    <a:cubicBezTo>
                      <a:pt x="6" y="28"/>
                      <a:pt x="7" y="28"/>
                      <a:pt x="8" y="27"/>
                    </a:cubicBezTo>
                    <a:cubicBezTo>
                      <a:pt x="28" y="7"/>
                      <a:pt x="28" y="7"/>
                      <a:pt x="28" y="7"/>
                    </a:cubicBezTo>
                    <a:cubicBezTo>
                      <a:pt x="29" y="5"/>
                      <a:pt x="29" y="3"/>
                      <a:pt x="28" y="1"/>
                    </a:cubicBezTo>
                    <a:cubicBezTo>
                      <a:pt x="26" y="0"/>
                      <a:pt x="24" y="0"/>
                      <a:pt x="22" y="1"/>
                    </a:cubicBezTo>
                    <a:cubicBezTo>
                      <a:pt x="2" y="21"/>
                      <a:pt x="2" y="21"/>
                      <a:pt x="2" y="21"/>
                    </a:cubicBezTo>
                    <a:cubicBezTo>
                      <a:pt x="0" y="23"/>
                      <a:pt x="0" y="25"/>
                      <a:pt x="2" y="27"/>
                    </a:cubicBezTo>
                    <a:cubicBezTo>
                      <a:pt x="3" y="28"/>
                      <a:pt x="4" y="28"/>
                      <a:pt x="5" y="28"/>
                    </a:cubicBezTo>
                    <a:close/>
                  </a:path>
                </a:pathLst>
              </a:custGeom>
              <a:grpFill/>
              <a:ln>
                <a:noFill/>
              </a:ln>
            </p:spPr>
            <p:txBody>
              <a:bodyPr vert="horz" wrap="square" lIns="91440" tIns="45720" rIns="91440" bIns="45720" numCol="1" anchor="t" anchorCtr="0" compatLnSpc="1">
                <a:spAutoFit/>
              </a:bodyPr>
              <a:lstStyle/>
              <a:p>
                <a:endParaRPr lang="zh-CN" altLang="en-US" dirty="0">
                  <a:latin typeface="微软雅黑" panose="020B0503020204020204" pitchFamily="34" charset="-122"/>
                  <a:ea typeface="微软雅黑" panose="020B0503020204020204" pitchFamily="34" charset="-122"/>
                </a:endParaRPr>
              </a:p>
            </p:txBody>
          </p:sp>
          <p:sp>
            <p:nvSpPr>
              <p:cNvPr id="29" name="任意多边形: 形状 28">
                <a:extLst>
                  <a:ext uri="{FF2B5EF4-FFF2-40B4-BE49-F238E27FC236}">
                    <a16:creationId xmlns:a16="http://schemas.microsoft.com/office/drawing/2014/main" id="{AA241131-5F45-373A-FA6E-98F25D7D738A}"/>
                  </a:ext>
                </a:extLst>
              </p:cNvPr>
              <p:cNvSpPr/>
              <p:nvPr/>
            </p:nvSpPr>
            <p:spPr bwMode="auto">
              <a:xfrm>
                <a:off x="4499183" y="2587091"/>
                <a:ext cx="79365" cy="80963"/>
              </a:xfrm>
              <a:custGeom>
                <a:avLst/>
                <a:gdLst>
                  <a:gd name="T0" fmla="*/ 27 w 28"/>
                  <a:gd name="T1" fmla="*/ 1 h 28"/>
                  <a:gd name="T2" fmla="*/ 21 w 28"/>
                  <a:gd name="T3" fmla="*/ 1 h 28"/>
                  <a:gd name="T4" fmla="*/ 1 w 28"/>
                  <a:gd name="T5" fmla="*/ 21 h 28"/>
                  <a:gd name="T6" fmla="*/ 1 w 28"/>
                  <a:gd name="T7" fmla="*/ 27 h 28"/>
                  <a:gd name="T8" fmla="*/ 4 w 28"/>
                  <a:gd name="T9" fmla="*/ 28 h 28"/>
                  <a:gd name="T10" fmla="*/ 7 w 28"/>
                  <a:gd name="T11" fmla="*/ 27 h 28"/>
                  <a:gd name="T12" fmla="*/ 27 w 28"/>
                  <a:gd name="T13" fmla="*/ 7 h 28"/>
                  <a:gd name="T14" fmla="*/ 27 w 28"/>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27" y="1"/>
                    </a:moveTo>
                    <a:cubicBezTo>
                      <a:pt x="25" y="0"/>
                      <a:pt x="23" y="0"/>
                      <a:pt x="21" y="1"/>
                    </a:cubicBezTo>
                    <a:cubicBezTo>
                      <a:pt x="1" y="21"/>
                      <a:pt x="1" y="21"/>
                      <a:pt x="1" y="21"/>
                    </a:cubicBezTo>
                    <a:cubicBezTo>
                      <a:pt x="0" y="23"/>
                      <a:pt x="0" y="26"/>
                      <a:pt x="1" y="27"/>
                    </a:cubicBezTo>
                    <a:cubicBezTo>
                      <a:pt x="2" y="28"/>
                      <a:pt x="3" y="28"/>
                      <a:pt x="4" y="28"/>
                    </a:cubicBezTo>
                    <a:cubicBezTo>
                      <a:pt x="5" y="28"/>
                      <a:pt x="6" y="28"/>
                      <a:pt x="7" y="27"/>
                    </a:cubicBezTo>
                    <a:cubicBezTo>
                      <a:pt x="27" y="7"/>
                      <a:pt x="27" y="7"/>
                      <a:pt x="27" y="7"/>
                    </a:cubicBezTo>
                    <a:cubicBezTo>
                      <a:pt x="28" y="5"/>
                      <a:pt x="28" y="3"/>
                      <a:pt x="27" y="1"/>
                    </a:cubicBezTo>
                    <a:close/>
                  </a:path>
                </a:pathLst>
              </a:custGeom>
              <a:grpFill/>
              <a:ln>
                <a:noFill/>
              </a:ln>
            </p:spPr>
            <p:txBody>
              <a:bodyPr vert="horz" wrap="square" lIns="91440" tIns="45720" rIns="91440" bIns="45720" numCol="1" anchor="t" anchorCtr="0" compatLnSpc="1">
                <a:spAutoFit/>
              </a:bodyPr>
              <a:lstStyle/>
              <a:p>
                <a:endParaRPr lang="zh-CN" altLang="en-US" dirty="0">
                  <a:latin typeface="微软雅黑" panose="020B0503020204020204" pitchFamily="34" charset="-122"/>
                  <a:ea typeface="微软雅黑" panose="020B0503020204020204" pitchFamily="34" charset="-122"/>
                </a:endParaRPr>
              </a:p>
            </p:txBody>
          </p:sp>
          <p:sp>
            <p:nvSpPr>
              <p:cNvPr id="30" name="任意多边形: 形状 29">
                <a:extLst>
                  <a:ext uri="{FF2B5EF4-FFF2-40B4-BE49-F238E27FC236}">
                    <a16:creationId xmlns:a16="http://schemas.microsoft.com/office/drawing/2014/main" id="{FC1FB667-E920-DD43-5B38-6918602726E4}"/>
                  </a:ext>
                </a:extLst>
              </p:cNvPr>
              <p:cNvSpPr/>
              <p:nvPr/>
            </p:nvSpPr>
            <p:spPr bwMode="auto">
              <a:xfrm>
                <a:off x="4032519" y="2539466"/>
                <a:ext cx="517458" cy="517525"/>
              </a:xfrm>
              <a:custGeom>
                <a:avLst/>
                <a:gdLst>
                  <a:gd name="T0" fmla="*/ 165 w 180"/>
                  <a:gd name="T1" fmla="*/ 74 h 180"/>
                  <a:gd name="T2" fmla="*/ 165 w 180"/>
                  <a:gd name="T3" fmla="*/ 24 h 180"/>
                  <a:gd name="T4" fmla="*/ 154 w 180"/>
                  <a:gd name="T5" fmla="*/ 13 h 180"/>
                  <a:gd name="T6" fmla="*/ 140 w 180"/>
                  <a:gd name="T7" fmla="*/ 32 h 180"/>
                  <a:gd name="T8" fmla="*/ 141 w 180"/>
                  <a:gd name="T9" fmla="*/ 33 h 180"/>
                  <a:gd name="T10" fmla="*/ 143 w 180"/>
                  <a:gd name="T11" fmla="*/ 35 h 180"/>
                  <a:gd name="T12" fmla="*/ 146 w 180"/>
                  <a:gd name="T13" fmla="*/ 37 h 180"/>
                  <a:gd name="T14" fmla="*/ 147 w 180"/>
                  <a:gd name="T15" fmla="*/ 39 h 180"/>
                  <a:gd name="T16" fmla="*/ 132 w 180"/>
                  <a:gd name="T17" fmla="*/ 57 h 180"/>
                  <a:gd name="T18" fmla="*/ 125 w 180"/>
                  <a:gd name="T19" fmla="*/ 59 h 180"/>
                  <a:gd name="T20" fmla="*/ 118 w 180"/>
                  <a:gd name="T21" fmla="*/ 66 h 180"/>
                  <a:gd name="T22" fmla="*/ 90 w 180"/>
                  <a:gd name="T23" fmla="*/ 127 h 180"/>
                  <a:gd name="T24" fmla="*/ 90 w 180"/>
                  <a:gd name="T25" fmla="*/ 53 h 180"/>
                  <a:gd name="T26" fmla="*/ 118 w 180"/>
                  <a:gd name="T27" fmla="*/ 54 h 180"/>
                  <a:gd name="T28" fmla="*/ 121 w 180"/>
                  <a:gd name="T29" fmla="*/ 46 h 180"/>
                  <a:gd name="T30" fmla="*/ 106 w 180"/>
                  <a:gd name="T31" fmla="*/ 15 h 180"/>
                  <a:gd name="T32" fmla="*/ 96 w 180"/>
                  <a:gd name="T33" fmla="*/ 0 h 180"/>
                  <a:gd name="T34" fmla="*/ 74 w 180"/>
                  <a:gd name="T35" fmla="*/ 10 h 180"/>
                  <a:gd name="T36" fmla="*/ 48 w 180"/>
                  <a:gd name="T37" fmla="*/ 25 h 180"/>
                  <a:gd name="T38" fmla="*/ 31 w 180"/>
                  <a:gd name="T39" fmla="*/ 22 h 180"/>
                  <a:gd name="T40" fmla="*/ 19 w 180"/>
                  <a:gd name="T41" fmla="*/ 38 h 180"/>
                  <a:gd name="T42" fmla="*/ 25 w 180"/>
                  <a:gd name="T43" fmla="*/ 48 h 180"/>
                  <a:gd name="T44" fmla="*/ 10 w 180"/>
                  <a:gd name="T45" fmla="*/ 74 h 180"/>
                  <a:gd name="T46" fmla="*/ 0 w 180"/>
                  <a:gd name="T47" fmla="*/ 96 h 180"/>
                  <a:gd name="T48" fmla="*/ 15 w 180"/>
                  <a:gd name="T49" fmla="*/ 106 h 180"/>
                  <a:gd name="T50" fmla="*/ 22 w 180"/>
                  <a:gd name="T51" fmla="*/ 135 h 180"/>
                  <a:gd name="T52" fmla="*/ 22 w 180"/>
                  <a:gd name="T53" fmla="*/ 149 h 180"/>
                  <a:gd name="T54" fmla="*/ 38 w 180"/>
                  <a:gd name="T55" fmla="*/ 161 h 180"/>
                  <a:gd name="T56" fmla="*/ 48 w 180"/>
                  <a:gd name="T57" fmla="*/ 155 h 180"/>
                  <a:gd name="T58" fmla="*/ 74 w 180"/>
                  <a:gd name="T59" fmla="*/ 170 h 180"/>
                  <a:gd name="T60" fmla="*/ 96 w 180"/>
                  <a:gd name="T61" fmla="*/ 180 h 180"/>
                  <a:gd name="T62" fmla="*/ 106 w 180"/>
                  <a:gd name="T63" fmla="*/ 165 h 180"/>
                  <a:gd name="T64" fmla="*/ 135 w 180"/>
                  <a:gd name="T65" fmla="*/ 158 h 180"/>
                  <a:gd name="T66" fmla="*/ 158 w 180"/>
                  <a:gd name="T67" fmla="*/ 149 h 180"/>
                  <a:gd name="T68" fmla="*/ 158 w 180"/>
                  <a:gd name="T69" fmla="*/ 135 h 180"/>
                  <a:gd name="T70" fmla="*/ 165 w 180"/>
                  <a:gd name="T71" fmla="*/ 106 h 180"/>
                  <a:gd name="T72" fmla="*/ 180 w 180"/>
                  <a:gd name="T73" fmla="*/ 96 h 180"/>
                  <a:gd name="T74" fmla="*/ 170 w 180"/>
                  <a:gd name="T75" fmla="*/ 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0" h="180">
                    <a:moveTo>
                      <a:pt x="170" y="74"/>
                    </a:moveTo>
                    <a:cubicBezTo>
                      <a:pt x="165" y="74"/>
                      <a:pt x="165" y="74"/>
                      <a:pt x="165" y="74"/>
                    </a:cubicBezTo>
                    <a:cubicBezTo>
                      <a:pt x="163" y="61"/>
                      <a:pt x="157" y="50"/>
                      <a:pt x="149" y="40"/>
                    </a:cubicBezTo>
                    <a:cubicBezTo>
                      <a:pt x="165" y="24"/>
                      <a:pt x="165" y="24"/>
                      <a:pt x="165" y="24"/>
                    </a:cubicBezTo>
                    <a:cubicBezTo>
                      <a:pt x="168" y="21"/>
                      <a:pt x="168" y="16"/>
                      <a:pt x="165" y="13"/>
                    </a:cubicBezTo>
                    <a:cubicBezTo>
                      <a:pt x="162" y="10"/>
                      <a:pt x="157" y="10"/>
                      <a:pt x="154" y="13"/>
                    </a:cubicBezTo>
                    <a:cubicBezTo>
                      <a:pt x="137" y="30"/>
                      <a:pt x="137" y="30"/>
                      <a:pt x="137" y="30"/>
                    </a:cubicBezTo>
                    <a:cubicBezTo>
                      <a:pt x="138" y="30"/>
                      <a:pt x="139" y="31"/>
                      <a:pt x="140" y="32"/>
                    </a:cubicBezTo>
                    <a:cubicBezTo>
                      <a:pt x="140" y="32"/>
                      <a:pt x="141" y="33"/>
                      <a:pt x="141" y="33"/>
                    </a:cubicBezTo>
                    <a:cubicBezTo>
                      <a:pt x="141" y="33"/>
                      <a:pt x="141" y="33"/>
                      <a:pt x="141" y="33"/>
                    </a:cubicBezTo>
                    <a:cubicBezTo>
                      <a:pt x="141" y="34"/>
                      <a:pt x="142" y="34"/>
                      <a:pt x="142" y="34"/>
                    </a:cubicBezTo>
                    <a:cubicBezTo>
                      <a:pt x="142" y="34"/>
                      <a:pt x="143" y="35"/>
                      <a:pt x="143" y="35"/>
                    </a:cubicBezTo>
                    <a:cubicBezTo>
                      <a:pt x="144" y="35"/>
                      <a:pt x="144" y="36"/>
                      <a:pt x="144" y="36"/>
                    </a:cubicBezTo>
                    <a:cubicBezTo>
                      <a:pt x="145" y="36"/>
                      <a:pt x="145" y="37"/>
                      <a:pt x="146" y="37"/>
                    </a:cubicBezTo>
                    <a:cubicBezTo>
                      <a:pt x="146" y="37"/>
                      <a:pt x="146" y="37"/>
                      <a:pt x="146" y="38"/>
                    </a:cubicBezTo>
                    <a:cubicBezTo>
                      <a:pt x="146" y="38"/>
                      <a:pt x="147" y="38"/>
                      <a:pt x="147" y="39"/>
                    </a:cubicBezTo>
                    <a:cubicBezTo>
                      <a:pt x="148" y="39"/>
                      <a:pt x="148" y="40"/>
                      <a:pt x="149" y="41"/>
                    </a:cubicBezTo>
                    <a:cubicBezTo>
                      <a:pt x="132" y="57"/>
                      <a:pt x="132" y="57"/>
                      <a:pt x="132" y="57"/>
                    </a:cubicBezTo>
                    <a:cubicBezTo>
                      <a:pt x="131" y="58"/>
                      <a:pt x="129" y="59"/>
                      <a:pt x="127" y="59"/>
                    </a:cubicBezTo>
                    <a:cubicBezTo>
                      <a:pt x="126" y="59"/>
                      <a:pt x="125" y="59"/>
                      <a:pt x="125" y="59"/>
                    </a:cubicBezTo>
                    <a:cubicBezTo>
                      <a:pt x="124" y="59"/>
                      <a:pt x="124" y="59"/>
                      <a:pt x="124" y="60"/>
                    </a:cubicBezTo>
                    <a:cubicBezTo>
                      <a:pt x="118" y="66"/>
                      <a:pt x="118" y="66"/>
                      <a:pt x="118" y="66"/>
                    </a:cubicBezTo>
                    <a:cubicBezTo>
                      <a:pt x="123" y="72"/>
                      <a:pt x="127" y="81"/>
                      <a:pt x="127" y="90"/>
                    </a:cubicBezTo>
                    <a:cubicBezTo>
                      <a:pt x="127" y="110"/>
                      <a:pt x="110" y="127"/>
                      <a:pt x="90" y="127"/>
                    </a:cubicBezTo>
                    <a:cubicBezTo>
                      <a:pt x="70" y="127"/>
                      <a:pt x="53" y="110"/>
                      <a:pt x="53" y="90"/>
                    </a:cubicBezTo>
                    <a:cubicBezTo>
                      <a:pt x="53" y="70"/>
                      <a:pt x="70" y="53"/>
                      <a:pt x="90" y="53"/>
                    </a:cubicBezTo>
                    <a:cubicBezTo>
                      <a:pt x="98" y="53"/>
                      <a:pt x="106" y="56"/>
                      <a:pt x="112" y="61"/>
                    </a:cubicBezTo>
                    <a:cubicBezTo>
                      <a:pt x="118" y="54"/>
                      <a:pt x="118" y="54"/>
                      <a:pt x="118" y="54"/>
                    </a:cubicBezTo>
                    <a:cubicBezTo>
                      <a:pt x="119" y="54"/>
                      <a:pt x="119" y="54"/>
                      <a:pt x="119" y="53"/>
                    </a:cubicBezTo>
                    <a:cubicBezTo>
                      <a:pt x="118" y="51"/>
                      <a:pt x="119" y="48"/>
                      <a:pt x="121" y="46"/>
                    </a:cubicBezTo>
                    <a:cubicBezTo>
                      <a:pt x="137" y="29"/>
                      <a:pt x="137" y="29"/>
                      <a:pt x="137" y="29"/>
                    </a:cubicBezTo>
                    <a:cubicBezTo>
                      <a:pt x="128" y="22"/>
                      <a:pt x="118" y="17"/>
                      <a:pt x="106" y="15"/>
                    </a:cubicBezTo>
                    <a:cubicBezTo>
                      <a:pt x="106" y="10"/>
                      <a:pt x="106" y="10"/>
                      <a:pt x="106" y="10"/>
                    </a:cubicBezTo>
                    <a:cubicBezTo>
                      <a:pt x="106" y="5"/>
                      <a:pt x="102" y="0"/>
                      <a:pt x="96" y="0"/>
                    </a:cubicBezTo>
                    <a:cubicBezTo>
                      <a:pt x="84" y="0"/>
                      <a:pt x="84" y="0"/>
                      <a:pt x="84" y="0"/>
                    </a:cubicBezTo>
                    <a:cubicBezTo>
                      <a:pt x="78" y="0"/>
                      <a:pt x="74" y="5"/>
                      <a:pt x="74" y="10"/>
                    </a:cubicBezTo>
                    <a:cubicBezTo>
                      <a:pt x="74" y="15"/>
                      <a:pt x="74" y="15"/>
                      <a:pt x="74" y="15"/>
                    </a:cubicBezTo>
                    <a:cubicBezTo>
                      <a:pt x="65" y="17"/>
                      <a:pt x="56" y="20"/>
                      <a:pt x="48" y="25"/>
                    </a:cubicBezTo>
                    <a:cubicBezTo>
                      <a:pt x="45" y="22"/>
                      <a:pt x="45" y="22"/>
                      <a:pt x="45" y="22"/>
                    </a:cubicBezTo>
                    <a:cubicBezTo>
                      <a:pt x="41" y="18"/>
                      <a:pt x="35" y="18"/>
                      <a:pt x="31" y="22"/>
                    </a:cubicBezTo>
                    <a:cubicBezTo>
                      <a:pt x="22" y="31"/>
                      <a:pt x="22" y="31"/>
                      <a:pt x="22" y="31"/>
                    </a:cubicBezTo>
                    <a:cubicBezTo>
                      <a:pt x="20" y="33"/>
                      <a:pt x="19" y="35"/>
                      <a:pt x="19" y="38"/>
                    </a:cubicBezTo>
                    <a:cubicBezTo>
                      <a:pt x="19" y="40"/>
                      <a:pt x="20" y="43"/>
                      <a:pt x="22" y="45"/>
                    </a:cubicBezTo>
                    <a:cubicBezTo>
                      <a:pt x="25" y="48"/>
                      <a:pt x="25" y="48"/>
                      <a:pt x="25" y="48"/>
                    </a:cubicBezTo>
                    <a:cubicBezTo>
                      <a:pt x="20" y="56"/>
                      <a:pt x="17" y="65"/>
                      <a:pt x="15" y="74"/>
                    </a:cubicBezTo>
                    <a:cubicBezTo>
                      <a:pt x="10" y="74"/>
                      <a:pt x="10" y="74"/>
                      <a:pt x="10" y="74"/>
                    </a:cubicBezTo>
                    <a:cubicBezTo>
                      <a:pt x="4" y="74"/>
                      <a:pt x="0" y="78"/>
                      <a:pt x="0" y="84"/>
                    </a:cubicBezTo>
                    <a:cubicBezTo>
                      <a:pt x="0" y="96"/>
                      <a:pt x="0" y="96"/>
                      <a:pt x="0" y="96"/>
                    </a:cubicBezTo>
                    <a:cubicBezTo>
                      <a:pt x="0" y="102"/>
                      <a:pt x="4" y="106"/>
                      <a:pt x="10" y="106"/>
                    </a:cubicBezTo>
                    <a:cubicBezTo>
                      <a:pt x="15" y="106"/>
                      <a:pt x="15" y="106"/>
                      <a:pt x="15" y="106"/>
                    </a:cubicBezTo>
                    <a:cubicBezTo>
                      <a:pt x="17" y="115"/>
                      <a:pt x="20" y="124"/>
                      <a:pt x="25" y="132"/>
                    </a:cubicBezTo>
                    <a:cubicBezTo>
                      <a:pt x="22" y="135"/>
                      <a:pt x="22" y="135"/>
                      <a:pt x="22" y="135"/>
                    </a:cubicBezTo>
                    <a:cubicBezTo>
                      <a:pt x="20" y="137"/>
                      <a:pt x="19" y="140"/>
                      <a:pt x="19" y="142"/>
                    </a:cubicBezTo>
                    <a:cubicBezTo>
                      <a:pt x="19" y="145"/>
                      <a:pt x="20" y="147"/>
                      <a:pt x="22" y="149"/>
                    </a:cubicBezTo>
                    <a:cubicBezTo>
                      <a:pt x="31" y="158"/>
                      <a:pt x="31" y="158"/>
                      <a:pt x="31" y="158"/>
                    </a:cubicBezTo>
                    <a:cubicBezTo>
                      <a:pt x="33" y="160"/>
                      <a:pt x="35" y="161"/>
                      <a:pt x="38" y="161"/>
                    </a:cubicBezTo>
                    <a:cubicBezTo>
                      <a:pt x="40" y="161"/>
                      <a:pt x="43" y="160"/>
                      <a:pt x="45" y="158"/>
                    </a:cubicBezTo>
                    <a:cubicBezTo>
                      <a:pt x="48" y="155"/>
                      <a:pt x="48" y="155"/>
                      <a:pt x="48" y="155"/>
                    </a:cubicBezTo>
                    <a:cubicBezTo>
                      <a:pt x="56" y="160"/>
                      <a:pt x="65" y="163"/>
                      <a:pt x="74" y="165"/>
                    </a:cubicBezTo>
                    <a:cubicBezTo>
                      <a:pt x="74" y="170"/>
                      <a:pt x="74" y="170"/>
                      <a:pt x="74" y="170"/>
                    </a:cubicBezTo>
                    <a:cubicBezTo>
                      <a:pt x="74" y="176"/>
                      <a:pt x="78" y="180"/>
                      <a:pt x="84" y="180"/>
                    </a:cubicBezTo>
                    <a:cubicBezTo>
                      <a:pt x="96" y="180"/>
                      <a:pt x="96" y="180"/>
                      <a:pt x="96" y="180"/>
                    </a:cubicBezTo>
                    <a:cubicBezTo>
                      <a:pt x="102" y="180"/>
                      <a:pt x="106" y="176"/>
                      <a:pt x="106" y="170"/>
                    </a:cubicBezTo>
                    <a:cubicBezTo>
                      <a:pt x="106" y="165"/>
                      <a:pt x="106" y="165"/>
                      <a:pt x="106" y="165"/>
                    </a:cubicBezTo>
                    <a:cubicBezTo>
                      <a:pt x="115" y="163"/>
                      <a:pt x="124" y="160"/>
                      <a:pt x="132" y="155"/>
                    </a:cubicBezTo>
                    <a:cubicBezTo>
                      <a:pt x="135" y="158"/>
                      <a:pt x="135" y="158"/>
                      <a:pt x="135" y="158"/>
                    </a:cubicBezTo>
                    <a:cubicBezTo>
                      <a:pt x="139" y="162"/>
                      <a:pt x="145" y="162"/>
                      <a:pt x="149" y="158"/>
                    </a:cubicBezTo>
                    <a:cubicBezTo>
                      <a:pt x="158" y="149"/>
                      <a:pt x="158" y="149"/>
                      <a:pt x="158" y="149"/>
                    </a:cubicBezTo>
                    <a:cubicBezTo>
                      <a:pt x="160" y="147"/>
                      <a:pt x="161" y="145"/>
                      <a:pt x="161" y="142"/>
                    </a:cubicBezTo>
                    <a:cubicBezTo>
                      <a:pt x="161" y="140"/>
                      <a:pt x="160" y="137"/>
                      <a:pt x="158" y="135"/>
                    </a:cubicBezTo>
                    <a:cubicBezTo>
                      <a:pt x="155" y="132"/>
                      <a:pt x="155" y="132"/>
                      <a:pt x="155" y="132"/>
                    </a:cubicBezTo>
                    <a:cubicBezTo>
                      <a:pt x="160" y="124"/>
                      <a:pt x="163" y="115"/>
                      <a:pt x="165" y="106"/>
                    </a:cubicBezTo>
                    <a:cubicBezTo>
                      <a:pt x="170" y="106"/>
                      <a:pt x="170" y="106"/>
                      <a:pt x="170" y="106"/>
                    </a:cubicBezTo>
                    <a:cubicBezTo>
                      <a:pt x="175" y="106"/>
                      <a:pt x="180" y="102"/>
                      <a:pt x="180" y="96"/>
                    </a:cubicBezTo>
                    <a:cubicBezTo>
                      <a:pt x="180" y="84"/>
                      <a:pt x="180" y="84"/>
                      <a:pt x="180" y="84"/>
                    </a:cubicBezTo>
                    <a:cubicBezTo>
                      <a:pt x="180" y="78"/>
                      <a:pt x="175" y="74"/>
                      <a:pt x="170" y="74"/>
                    </a:cubicBezTo>
                    <a:close/>
                  </a:path>
                </a:pathLst>
              </a:custGeom>
              <a:grpFill/>
              <a:ln>
                <a:noFill/>
              </a:ln>
            </p:spPr>
            <p:txBody>
              <a:bodyPr vert="horz" wrap="square" lIns="91440" tIns="45720" rIns="91440" bIns="45720" numCol="1" anchor="t" anchorCtr="0" compatLnSpc="1">
                <a:spAutoFit/>
              </a:bodyPr>
              <a:lstStyle/>
              <a:p>
                <a:endParaRPr lang="zh-CN" altLang="en-US" dirty="0">
                  <a:latin typeface="微软雅黑" panose="020B0503020204020204" pitchFamily="34" charset="-122"/>
                  <a:ea typeface="微软雅黑" panose="020B0503020204020204" pitchFamily="34" charset="-122"/>
                </a:endParaRPr>
              </a:p>
            </p:txBody>
          </p:sp>
          <p:sp>
            <p:nvSpPr>
              <p:cNvPr id="31" name="任意多边形: 形状 30">
                <a:extLst>
                  <a:ext uri="{FF2B5EF4-FFF2-40B4-BE49-F238E27FC236}">
                    <a16:creationId xmlns:a16="http://schemas.microsoft.com/office/drawing/2014/main" id="{3FA0AD27-F51F-75C9-2279-7CCF6065A10F}"/>
                  </a:ext>
                </a:extLst>
              </p:cNvPr>
              <p:cNvSpPr/>
              <p:nvPr/>
            </p:nvSpPr>
            <p:spPr bwMode="auto">
              <a:xfrm>
                <a:off x="4208708" y="2714091"/>
                <a:ext cx="166666" cy="168275"/>
              </a:xfrm>
              <a:custGeom>
                <a:avLst/>
                <a:gdLst>
                  <a:gd name="T0" fmla="*/ 45 w 58"/>
                  <a:gd name="T1" fmla="*/ 5 h 58"/>
                  <a:gd name="T2" fmla="*/ 29 w 58"/>
                  <a:gd name="T3" fmla="*/ 0 h 58"/>
                  <a:gd name="T4" fmla="*/ 0 w 58"/>
                  <a:gd name="T5" fmla="*/ 29 h 58"/>
                  <a:gd name="T6" fmla="*/ 29 w 58"/>
                  <a:gd name="T7" fmla="*/ 58 h 58"/>
                  <a:gd name="T8" fmla="*/ 58 w 58"/>
                  <a:gd name="T9" fmla="*/ 29 h 58"/>
                  <a:gd name="T10" fmla="*/ 51 w 58"/>
                  <a:gd name="T11" fmla="*/ 11 h 58"/>
                  <a:gd name="T12" fmla="*/ 30 w 58"/>
                  <a:gd name="T13" fmla="*/ 31 h 58"/>
                  <a:gd name="T14" fmla="*/ 27 w 58"/>
                  <a:gd name="T15" fmla="*/ 33 h 58"/>
                  <a:gd name="T16" fmla="*/ 25 w 58"/>
                  <a:gd name="T17" fmla="*/ 31 h 58"/>
                  <a:gd name="T18" fmla="*/ 25 w 58"/>
                  <a:gd name="T19" fmla="*/ 26 h 58"/>
                  <a:gd name="T20" fmla="*/ 45 w 58"/>
                  <a:gd name="T21"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8">
                    <a:moveTo>
                      <a:pt x="45" y="5"/>
                    </a:moveTo>
                    <a:cubicBezTo>
                      <a:pt x="41" y="2"/>
                      <a:pt x="35" y="0"/>
                      <a:pt x="29" y="0"/>
                    </a:cubicBezTo>
                    <a:cubicBezTo>
                      <a:pt x="13" y="0"/>
                      <a:pt x="0" y="13"/>
                      <a:pt x="0" y="29"/>
                    </a:cubicBezTo>
                    <a:cubicBezTo>
                      <a:pt x="0" y="45"/>
                      <a:pt x="13" y="58"/>
                      <a:pt x="29" y="58"/>
                    </a:cubicBezTo>
                    <a:cubicBezTo>
                      <a:pt x="45" y="58"/>
                      <a:pt x="58" y="45"/>
                      <a:pt x="58" y="29"/>
                    </a:cubicBezTo>
                    <a:cubicBezTo>
                      <a:pt x="58" y="22"/>
                      <a:pt x="55" y="16"/>
                      <a:pt x="51" y="11"/>
                    </a:cubicBezTo>
                    <a:cubicBezTo>
                      <a:pt x="30" y="31"/>
                      <a:pt x="30" y="31"/>
                      <a:pt x="30" y="31"/>
                    </a:cubicBezTo>
                    <a:cubicBezTo>
                      <a:pt x="29" y="32"/>
                      <a:pt x="28" y="33"/>
                      <a:pt x="27" y="33"/>
                    </a:cubicBezTo>
                    <a:cubicBezTo>
                      <a:pt x="26" y="33"/>
                      <a:pt x="25" y="32"/>
                      <a:pt x="25" y="31"/>
                    </a:cubicBezTo>
                    <a:cubicBezTo>
                      <a:pt x="23" y="30"/>
                      <a:pt x="23" y="27"/>
                      <a:pt x="25" y="26"/>
                    </a:cubicBezTo>
                    <a:lnTo>
                      <a:pt x="45" y="5"/>
                    </a:lnTo>
                    <a:close/>
                  </a:path>
                </a:pathLst>
              </a:custGeom>
              <a:grpFill/>
              <a:ln>
                <a:noFill/>
              </a:ln>
            </p:spPr>
            <p:txBody>
              <a:bodyPr vert="horz" wrap="square" lIns="91440" tIns="45720" rIns="91440" bIns="45720" numCol="1" anchor="t" anchorCtr="0" compatLnSpc="1">
                <a:spAutoFit/>
              </a:bodyPr>
              <a:lstStyle/>
              <a:p>
                <a:endParaRPr lang="zh-CN" altLang="en-US" dirty="0">
                  <a:latin typeface="微软雅黑" panose="020B0503020204020204" pitchFamily="34" charset="-122"/>
                  <a:ea typeface="微软雅黑" panose="020B0503020204020204" pitchFamily="34" charset="-122"/>
                </a:endParaRPr>
              </a:p>
            </p:txBody>
          </p:sp>
        </p:grpSp>
      </p:grpSp>
      <p:grpSp>
        <p:nvGrpSpPr>
          <p:cNvPr id="32" name="组合 31">
            <a:extLst>
              <a:ext uri="{FF2B5EF4-FFF2-40B4-BE49-F238E27FC236}">
                <a16:creationId xmlns:a16="http://schemas.microsoft.com/office/drawing/2014/main" id="{DC6F97D4-337E-06D0-69E4-4D4590ABA524}"/>
              </a:ext>
            </a:extLst>
          </p:cNvPr>
          <p:cNvGrpSpPr/>
          <p:nvPr/>
        </p:nvGrpSpPr>
        <p:grpSpPr>
          <a:xfrm>
            <a:off x="8745191" y="1279604"/>
            <a:ext cx="670560" cy="670560"/>
            <a:chOff x="8735464" y="1688166"/>
            <a:chExt cx="670560" cy="670560"/>
          </a:xfrm>
        </p:grpSpPr>
        <p:sp>
          <p:nvSpPr>
            <p:cNvPr id="33" name="椭圆 32">
              <a:extLst>
                <a:ext uri="{FF2B5EF4-FFF2-40B4-BE49-F238E27FC236}">
                  <a16:creationId xmlns:a16="http://schemas.microsoft.com/office/drawing/2014/main" id="{3C486811-48E4-8673-4797-8C3437B299E5}"/>
                </a:ext>
              </a:extLst>
            </p:cNvPr>
            <p:cNvSpPr/>
            <p:nvPr/>
          </p:nvSpPr>
          <p:spPr>
            <a:xfrm>
              <a:off x="8735464" y="1688166"/>
              <a:ext cx="670560" cy="670560"/>
            </a:xfrm>
            <a:prstGeom prst="ellipse">
              <a:avLst/>
            </a:prstGeom>
            <a:noFill/>
            <a:ln>
              <a:gradFill>
                <a:gsLst>
                  <a:gs pos="0">
                    <a:schemeClr val="accent1">
                      <a:alpha val="20000"/>
                    </a:schemeClr>
                  </a:gs>
                  <a:gs pos="48000">
                    <a:schemeClr val="accent1"/>
                  </a:gs>
                  <a:gs pos="100000">
                    <a:schemeClr val="accent1">
                      <a:alpha val="2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6FD6E0B8-9654-15C1-194C-74A95B544FCE}"/>
                </a:ext>
              </a:extLst>
            </p:cNvPr>
            <p:cNvGrpSpPr/>
            <p:nvPr/>
          </p:nvGrpSpPr>
          <p:grpSpPr>
            <a:xfrm>
              <a:off x="8859701" y="1863349"/>
              <a:ext cx="438304" cy="310401"/>
              <a:chOff x="8763447" y="4701269"/>
              <a:chExt cx="549203" cy="388938"/>
            </a:xfrm>
            <a:solidFill>
              <a:schemeClr val="accent1"/>
            </a:solidFill>
          </p:grpSpPr>
          <p:sp>
            <p:nvSpPr>
              <p:cNvPr id="35" name="任意多边形: 形状 34">
                <a:extLst>
                  <a:ext uri="{FF2B5EF4-FFF2-40B4-BE49-F238E27FC236}">
                    <a16:creationId xmlns:a16="http://schemas.microsoft.com/office/drawing/2014/main" id="{F55A2B21-92B7-4AAE-7D2B-7FFE298A242F}"/>
                  </a:ext>
                </a:extLst>
              </p:cNvPr>
              <p:cNvSpPr/>
              <p:nvPr/>
            </p:nvSpPr>
            <p:spPr bwMode="auto">
              <a:xfrm>
                <a:off x="8920589" y="4888594"/>
                <a:ext cx="392061" cy="201613"/>
              </a:xfrm>
              <a:custGeom>
                <a:avLst/>
                <a:gdLst>
                  <a:gd name="T0" fmla="*/ 135 w 138"/>
                  <a:gd name="T1" fmla="*/ 22 h 71"/>
                  <a:gd name="T2" fmla="*/ 126 w 138"/>
                  <a:gd name="T3" fmla="*/ 17 h 71"/>
                  <a:gd name="T4" fmla="*/ 121 w 138"/>
                  <a:gd name="T5" fmla="*/ 18 h 71"/>
                  <a:gd name="T6" fmla="*/ 69 w 138"/>
                  <a:gd name="T7" fmla="*/ 48 h 71"/>
                  <a:gd name="T8" fmla="*/ 45 w 138"/>
                  <a:gd name="T9" fmla="*/ 39 h 71"/>
                  <a:gd name="T10" fmla="*/ 44 w 138"/>
                  <a:gd name="T11" fmla="*/ 38 h 71"/>
                  <a:gd name="T12" fmla="*/ 45 w 138"/>
                  <a:gd name="T13" fmla="*/ 34 h 71"/>
                  <a:gd name="T14" fmla="*/ 48 w 138"/>
                  <a:gd name="T15" fmla="*/ 31 h 71"/>
                  <a:gd name="T16" fmla="*/ 49 w 138"/>
                  <a:gd name="T17" fmla="*/ 31 h 71"/>
                  <a:gd name="T18" fmla="*/ 65 w 138"/>
                  <a:gd name="T19" fmla="*/ 37 h 71"/>
                  <a:gd name="T20" fmla="*/ 69 w 138"/>
                  <a:gd name="T21" fmla="*/ 38 h 71"/>
                  <a:gd name="T22" fmla="*/ 79 w 138"/>
                  <a:gd name="T23" fmla="*/ 31 h 71"/>
                  <a:gd name="T24" fmla="*/ 79 w 138"/>
                  <a:gd name="T25" fmla="*/ 23 h 71"/>
                  <a:gd name="T26" fmla="*/ 73 w 138"/>
                  <a:gd name="T27" fmla="*/ 17 h 71"/>
                  <a:gd name="T28" fmla="*/ 30 w 138"/>
                  <a:gd name="T29" fmla="*/ 0 h 71"/>
                  <a:gd name="T30" fmla="*/ 24 w 138"/>
                  <a:gd name="T31" fmla="*/ 0 h 71"/>
                  <a:gd name="T32" fmla="*/ 1 w 138"/>
                  <a:gd name="T33" fmla="*/ 9 h 71"/>
                  <a:gd name="T34" fmla="*/ 0 w 138"/>
                  <a:gd name="T35" fmla="*/ 9 h 71"/>
                  <a:gd name="T36" fmla="*/ 0 w 138"/>
                  <a:gd name="T37" fmla="*/ 55 h 71"/>
                  <a:gd name="T38" fmla="*/ 1 w 138"/>
                  <a:gd name="T39" fmla="*/ 55 h 71"/>
                  <a:gd name="T40" fmla="*/ 16 w 138"/>
                  <a:gd name="T41" fmla="*/ 54 h 71"/>
                  <a:gd name="T42" fmla="*/ 31 w 138"/>
                  <a:gd name="T43" fmla="*/ 57 h 71"/>
                  <a:gd name="T44" fmla="*/ 66 w 138"/>
                  <a:gd name="T45" fmla="*/ 70 h 71"/>
                  <a:gd name="T46" fmla="*/ 70 w 138"/>
                  <a:gd name="T47" fmla="*/ 71 h 71"/>
                  <a:gd name="T48" fmla="*/ 75 w 138"/>
                  <a:gd name="T49" fmla="*/ 70 h 71"/>
                  <a:gd name="T50" fmla="*/ 131 w 138"/>
                  <a:gd name="T51" fmla="*/ 36 h 71"/>
                  <a:gd name="T52" fmla="*/ 135 w 138"/>
                  <a:gd name="T53"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8" h="71">
                    <a:moveTo>
                      <a:pt x="135" y="22"/>
                    </a:moveTo>
                    <a:cubicBezTo>
                      <a:pt x="133" y="19"/>
                      <a:pt x="130" y="17"/>
                      <a:pt x="126" y="17"/>
                    </a:cubicBezTo>
                    <a:cubicBezTo>
                      <a:pt x="124" y="17"/>
                      <a:pt x="122" y="17"/>
                      <a:pt x="121" y="18"/>
                    </a:cubicBezTo>
                    <a:cubicBezTo>
                      <a:pt x="69" y="48"/>
                      <a:pt x="69" y="48"/>
                      <a:pt x="69" y="48"/>
                    </a:cubicBezTo>
                    <a:cubicBezTo>
                      <a:pt x="45" y="39"/>
                      <a:pt x="45" y="39"/>
                      <a:pt x="45" y="39"/>
                    </a:cubicBezTo>
                    <a:cubicBezTo>
                      <a:pt x="45" y="39"/>
                      <a:pt x="45" y="39"/>
                      <a:pt x="44" y="38"/>
                    </a:cubicBezTo>
                    <a:cubicBezTo>
                      <a:pt x="44" y="37"/>
                      <a:pt x="44" y="35"/>
                      <a:pt x="45" y="34"/>
                    </a:cubicBezTo>
                    <a:cubicBezTo>
                      <a:pt x="46" y="32"/>
                      <a:pt x="47" y="31"/>
                      <a:pt x="48" y="31"/>
                    </a:cubicBezTo>
                    <a:cubicBezTo>
                      <a:pt x="49" y="31"/>
                      <a:pt x="49" y="31"/>
                      <a:pt x="49" y="31"/>
                    </a:cubicBezTo>
                    <a:cubicBezTo>
                      <a:pt x="65" y="37"/>
                      <a:pt x="65" y="37"/>
                      <a:pt x="65" y="37"/>
                    </a:cubicBezTo>
                    <a:cubicBezTo>
                      <a:pt x="67" y="38"/>
                      <a:pt x="68" y="38"/>
                      <a:pt x="69" y="38"/>
                    </a:cubicBezTo>
                    <a:cubicBezTo>
                      <a:pt x="74" y="38"/>
                      <a:pt x="78" y="35"/>
                      <a:pt x="79" y="31"/>
                    </a:cubicBezTo>
                    <a:cubicBezTo>
                      <a:pt x="80" y="28"/>
                      <a:pt x="80" y="26"/>
                      <a:pt x="79" y="23"/>
                    </a:cubicBezTo>
                    <a:cubicBezTo>
                      <a:pt x="78" y="20"/>
                      <a:pt x="76" y="18"/>
                      <a:pt x="73" y="17"/>
                    </a:cubicBezTo>
                    <a:cubicBezTo>
                      <a:pt x="30" y="0"/>
                      <a:pt x="30" y="0"/>
                      <a:pt x="30" y="0"/>
                    </a:cubicBezTo>
                    <a:cubicBezTo>
                      <a:pt x="28" y="0"/>
                      <a:pt x="26" y="0"/>
                      <a:pt x="24" y="0"/>
                    </a:cubicBezTo>
                    <a:cubicBezTo>
                      <a:pt x="10" y="3"/>
                      <a:pt x="1" y="9"/>
                      <a:pt x="1" y="9"/>
                    </a:cubicBezTo>
                    <a:cubicBezTo>
                      <a:pt x="0" y="9"/>
                      <a:pt x="0" y="9"/>
                      <a:pt x="0" y="9"/>
                    </a:cubicBezTo>
                    <a:cubicBezTo>
                      <a:pt x="0" y="55"/>
                      <a:pt x="0" y="55"/>
                      <a:pt x="0" y="55"/>
                    </a:cubicBezTo>
                    <a:cubicBezTo>
                      <a:pt x="1" y="55"/>
                      <a:pt x="1" y="55"/>
                      <a:pt x="1" y="55"/>
                    </a:cubicBezTo>
                    <a:cubicBezTo>
                      <a:pt x="2" y="55"/>
                      <a:pt x="12" y="54"/>
                      <a:pt x="16" y="54"/>
                    </a:cubicBezTo>
                    <a:cubicBezTo>
                      <a:pt x="23" y="54"/>
                      <a:pt x="31" y="57"/>
                      <a:pt x="31" y="57"/>
                    </a:cubicBezTo>
                    <a:cubicBezTo>
                      <a:pt x="66" y="70"/>
                      <a:pt x="66" y="70"/>
                      <a:pt x="66" y="70"/>
                    </a:cubicBezTo>
                    <a:cubicBezTo>
                      <a:pt x="67" y="71"/>
                      <a:pt x="68" y="71"/>
                      <a:pt x="70" y="71"/>
                    </a:cubicBezTo>
                    <a:cubicBezTo>
                      <a:pt x="72" y="71"/>
                      <a:pt x="74" y="70"/>
                      <a:pt x="75" y="70"/>
                    </a:cubicBezTo>
                    <a:cubicBezTo>
                      <a:pt x="131" y="36"/>
                      <a:pt x="131" y="36"/>
                      <a:pt x="131" y="36"/>
                    </a:cubicBezTo>
                    <a:cubicBezTo>
                      <a:pt x="136" y="34"/>
                      <a:pt x="138" y="27"/>
                      <a:pt x="135" y="22"/>
                    </a:cubicBezTo>
                    <a:close/>
                  </a:path>
                </a:pathLst>
              </a:custGeom>
              <a:grpFill/>
              <a:ln>
                <a:noFill/>
              </a:ln>
            </p:spPr>
            <p:txBody>
              <a:bodyPr vert="horz" wrap="square" lIns="91440" tIns="45720" rIns="91440" bIns="45720" numCol="1" anchor="t" anchorCtr="0" compatLnSpc="1">
                <a:spAutoFit/>
              </a:bodyPr>
              <a:lstStyle/>
              <a:p>
                <a:endParaRPr lang="zh-CN" altLang="en-US" dirty="0">
                  <a:latin typeface="微软雅黑" panose="020B0503020204020204" pitchFamily="34" charset="-122"/>
                  <a:ea typeface="微软雅黑" panose="020B0503020204020204" pitchFamily="34" charset="-122"/>
                </a:endParaRPr>
              </a:p>
            </p:txBody>
          </p:sp>
          <p:sp>
            <p:nvSpPr>
              <p:cNvPr id="36" name="任意多边形: 形状 35">
                <a:extLst>
                  <a:ext uri="{FF2B5EF4-FFF2-40B4-BE49-F238E27FC236}">
                    <a16:creationId xmlns:a16="http://schemas.microsoft.com/office/drawing/2014/main" id="{3D648C95-E992-7132-3AC8-8C00039102A6}"/>
                  </a:ext>
                </a:extLst>
              </p:cNvPr>
              <p:cNvSpPr>
                <a:spLocks noEditPoints="1"/>
              </p:cNvSpPr>
              <p:nvPr/>
            </p:nvSpPr>
            <p:spPr bwMode="auto">
              <a:xfrm>
                <a:off x="8763447" y="4906056"/>
                <a:ext cx="136507" cy="168275"/>
              </a:xfrm>
              <a:custGeom>
                <a:avLst/>
                <a:gdLst>
                  <a:gd name="T0" fmla="*/ 0 w 48"/>
                  <a:gd name="T1" fmla="*/ 59 h 59"/>
                  <a:gd name="T2" fmla="*/ 48 w 48"/>
                  <a:gd name="T3" fmla="*/ 59 h 59"/>
                  <a:gd name="T4" fmla="*/ 48 w 48"/>
                  <a:gd name="T5" fmla="*/ 0 h 59"/>
                  <a:gd name="T6" fmla="*/ 0 w 48"/>
                  <a:gd name="T7" fmla="*/ 0 h 59"/>
                  <a:gd name="T8" fmla="*/ 0 w 48"/>
                  <a:gd name="T9" fmla="*/ 59 h 59"/>
                  <a:gd name="T10" fmla="*/ 30 w 48"/>
                  <a:gd name="T11" fmla="*/ 12 h 59"/>
                  <a:gd name="T12" fmla="*/ 37 w 48"/>
                  <a:gd name="T13" fmla="*/ 18 h 59"/>
                  <a:gd name="T14" fmla="*/ 30 w 48"/>
                  <a:gd name="T15" fmla="*/ 25 h 59"/>
                  <a:gd name="T16" fmla="*/ 24 w 48"/>
                  <a:gd name="T17" fmla="*/ 18 h 59"/>
                  <a:gd name="T18" fmla="*/ 30 w 48"/>
                  <a:gd name="T19"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9">
                    <a:moveTo>
                      <a:pt x="0" y="59"/>
                    </a:moveTo>
                    <a:cubicBezTo>
                      <a:pt x="48" y="59"/>
                      <a:pt x="48" y="59"/>
                      <a:pt x="48" y="59"/>
                    </a:cubicBezTo>
                    <a:cubicBezTo>
                      <a:pt x="48" y="0"/>
                      <a:pt x="48" y="0"/>
                      <a:pt x="48" y="0"/>
                    </a:cubicBezTo>
                    <a:cubicBezTo>
                      <a:pt x="0" y="0"/>
                      <a:pt x="0" y="0"/>
                      <a:pt x="0" y="0"/>
                    </a:cubicBezTo>
                    <a:lnTo>
                      <a:pt x="0" y="59"/>
                    </a:lnTo>
                    <a:close/>
                    <a:moveTo>
                      <a:pt x="30" y="12"/>
                    </a:moveTo>
                    <a:cubicBezTo>
                      <a:pt x="34" y="12"/>
                      <a:pt x="37" y="15"/>
                      <a:pt x="37" y="18"/>
                    </a:cubicBezTo>
                    <a:cubicBezTo>
                      <a:pt x="37" y="22"/>
                      <a:pt x="34" y="25"/>
                      <a:pt x="30" y="25"/>
                    </a:cubicBezTo>
                    <a:cubicBezTo>
                      <a:pt x="27" y="25"/>
                      <a:pt x="24" y="22"/>
                      <a:pt x="24" y="18"/>
                    </a:cubicBezTo>
                    <a:cubicBezTo>
                      <a:pt x="24" y="15"/>
                      <a:pt x="27" y="12"/>
                      <a:pt x="30" y="12"/>
                    </a:cubicBezTo>
                    <a:close/>
                  </a:path>
                </a:pathLst>
              </a:custGeom>
              <a:grpFill/>
              <a:ln>
                <a:noFill/>
              </a:ln>
            </p:spPr>
            <p:txBody>
              <a:bodyPr vert="horz" wrap="square" lIns="91440" tIns="45720" rIns="91440" bIns="45720" numCol="1" anchor="t" anchorCtr="0" compatLnSpc="1">
                <a:spAutoFit/>
              </a:bodyPr>
              <a:lstStyle/>
              <a:p>
                <a:endParaRPr lang="zh-CN" altLang="en-US" dirty="0">
                  <a:latin typeface="微软雅黑" panose="020B0503020204020204" pitchFamily="34" charset="-122"/>
                  <a:ea typeface="微软雅黑" panose="020B0503020204020204" pitchFamily="34" charset="-122"/>
                </a:endParaRPr>
              </a:p>
            </p:txBody>
          </p:sp>
          <p:sp>
            <p:nvSpPr>
              <p:cNvPr id="37" name="任意多边形: 形状 36">
                <a:extLst>
                  <a:ext uri="{FF2B5EF4-FFF2-40B4-BE49-F238E27FC236}">
                    <a16:creationId xmlns:a16="http://schemas.microsoft.com/office/drawing/2014/main" id="{8587E1F5-32EB-48FC-A914-F071495346E1}"/>
                  </a:ext>
                </a:extLst>
              </p:cNvPr>
              <p:cNvSpPr/>
              <p:nvPr/>
            </p:nvSpPr>
            <p:spPr bwMode="auto">
              <a:xfrm>
                <a:off x="8953922" y="4701269"/>
                <a:ext cx="290475" cy="266700"/>
              </a:xfrm>
              <a:custGeom>
                <a:avLst/>
                <a:gdLst>
                  <a:gd name="T0" fmla="*/ 11 w 102"/>
                  <a:gd name="T1" fmla="*/ 58 h 94"/>
                  <a:gd name="T2" fmla="*/ 14 w 102"/>
                  <a:gd name="T3" fmla="*/ 58 h 94"/>
                  <a:gd name="T4" fmla="*/ 20 w 102"/>
                  <a:gd name="T5" fmla="*/ 59 h 94"/>
                  <a:gd name="T6" fmla="*/ 50 w 102"/>
                  <a:gd name="T7" fmla="*/ 71 h 94"/>
                  <a:gd name="T8" fmla="*/ 50 w 102"/>
                  <a:gd name="T9" fmla="*/ 68 h 94"/>
                  <a:gd name="T10" fmla="*/ 39 w 102"/>
                  <a:gd name="T11" fmla="*/ 65 h 94"/>
                  <a:gd name="T12" fmla="*/ 41 w 102"/>
                  <a:gd name="T13" fmla="*/ 60 h 94"/>
                  <a:gd name="T14" fmla="*/ 51 w 102"/>
                  <a:gd name="T15" fmla="*/ 63 h 94"/>
                  <a:gd name="T16" fmla="*/ 60 w 102"/>
                  <a:gd name="T17" fmla="*/ 55 h 94"/>
                  <a:gd name="T18" fmla="*/ 52 w 102"/>
                  <a:gd name="T19" fmla="*/ 47 h 94"/>
                  <a:gd name="T20" fmla="*/ 39 w 102"/>
                  <a:gd name="T21" fmla="*/ 34 h 94"/>
                  <a:gd name="T22" fmla="*/ 51 w 102"/>
                  <a:gd name="T23" fmla="*/ 21 h 94"/>
                  <a:gd name="T24" fmla="*/ 51 w 102"/>
                  <a:gd name="T25" fmla="*/ 14 h 94"/>
                  <a:gd name="T26" fmla="*/ 56 w 102"/>
                  <a:gd name="T27" fmla="*/ 14 h 94"/>
                  <a:gd name="T28" fmla="*/ 56 w 102"/>
                  <a:gd name="T29" fmla="*/ 21 h 94"/>
                  <a:gd name="T30" fmla="*/ 65 w 102"/>
                  <a:gd name="T31" fmla="*/ 24 h 94"/>
                  <a:gd name="T32" fmla="*/ 63 w 102"/>
                  <a:gd name="T33" fmla="*/ 29 h 94"/>
                  <a:gd name="T34" fmla="*/ 54 w 102"/>
                  <a:gd name="T35" fmla="*/ 26 h 94"/>
                  <a:gd name="T36" fmla="*/ 46 w 102"/>
                  <a:gd name="T37" fmla="*/ 33 h 94"/>
                  <a:gd name="T38" fmla="*/ 55 w 102"/>
                  <a:gd name="T39" fmla="*/ 41 h 94"/>
                  <a:gd name="T40" fmla="*/ 67 w 102"/>
                  <a:gd name="T41" fmla="*/ 55 h 94"/>
                  <a:gd name="T42" fmla="*/ 55 w 102"/>
                  <a:gd name="T43" fmla="*/ 68 h 94"/>
                  <a:gd name="T44" fmla="*/ 55 w 102"/>
                  <a:gd name="T45" fmla="*/ 73 h 94"/>
                  <a:gd name="T46" fmla="*/ 64 w 102"/>
                  <a:gd name="T47" fmla="*/ 76 h 94"/>
                  <a:gd name="T48" fmla="*/ 74 w 102"/>
                  <a:gd name="T49" fmla="*/ 86 h 94"/>
                  <a:gd name="T50" fmla="*/ 76 w 102"/>
                  <a:gd name="T51" fmla="*/ 94 h 94"/>
                  <a:gd name="T52" fmla="*/ 85 w 102"/>
                  <a:gd name="T53" fmla="*/ 89 h 94"/>
                  <a:gd name="T54" fmla="*/ 102 w 102"/>
                  <a:gd name="T55" fmla="*/ 51 h 94"/>
                  <a:gd name="T56" fmla="*/ 51 w 102"/>
                  <a:gd name="T57" fmla="*/ 0 h 94"/>
                  <a:gd name="T58" fmla="*/ 0 w 102"/>
                  <a:gd name="T59" fmla="*/ 51 h 94"/>
                  <a:gd name="T60" fmla="*/ 1 w 102"/>
                  <a:gd name="T61" fmla="*/ 61 h 94"/>
                  <a:gd name="T62" fmla="*/ 11 w 102"/>
                  <a:gd name="T63"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94">
                    <a:moveTo>
                      <a:pt x="11" y="58"/>
                    </a:moveTo>
                    <a:cubicBezTo>
                      <a:pt x="12" y="58"/>
                      <a:pt x="13" y="58"/>
                      <a:pt x="14" y="58"/>
                    </a:cubicBezTo>
                    <a:cubicBezTo>
                      <a:pt x="16" y="58"/>
                      <a:pt x="18" y="58"/>
                      <a:pt x="20" y="59"/>
                    </a:cubicBezTo>
                    <a:cubicBezTo>
                      <a:pt x="50" y="71"/>
                      <a:pt x="50" y="71"/>
                      <a:pt x="50" y="71"/>
                    </a:cubicBezTo>
                    <a:cubicBezTo>
                      <a:pt x="50" y="68"/>
                      <a:pt x="50" y="68"/>
                      <a:pt x="50" y="68"/>
                    </a:cubicBezTo>
                    <a:cubicBezTo>
                      <a:pt x="46" y="68"/>
                      <a:pt x="41" y="67"/>
                      <a:pt x="39" y="65"/>
                    </a:cubicBezTo>
                    <a:cubicBezTo>
                      <a:pt x="41" y="60"/>
                      <a:pt x="41" y="60"/>
                      <a:pt x="41" y="60"/>
                    </a:cubicBezTo>
                    <a:cubicBezTo>
                      <a:pt x="43" y="61"/>
                      <a:pt x="47" y="63"/>
                      <a:pt x="51" y="63"/>
                    </a:cubicBezTo>
                    <a:cubicBezTo>
                      <a:pt x="57" y="63"/>
                      <a:pt x="60" y="60"/>
                      <a:pt x="60" y="55"/>
                    </a:cubicBezTo>
                    <a:cubicBezTo>
                      <a:pt x="60" y="51"/>
                      <a:pt x="57" y="49"/>
                      <a:pt x="52" y="47"/>
                    </a:cubicBezTo>
                    <a:cubicBezTo>
                      <a:pt x="44" y="44"/>
                      <a:pt x="39" y="40"/>
                      <a:pt x="39" y="34"/>
                    </a:cubicBezTo>
                    <a:cubicBezTo>
                      <a:pt x="39" y="27"/>
                      <a:pt x="44" y="23"/>
                      <a:pt x="51" y="21"/>
                    </a:cubicBezTo>
                    <a:cubicBezTo>
                      <a:pt x="51" y="14"/>
                      <a:pt x="51" y="14"/>
                      <a:pt x="51" y="14"/>
                    </a:cubicBezTo>
                    <a:cubicBezTo>
                      <a:pt x="56" y="14"/>
                      <a:pt x="56" y="14"/>
                      <a:pt x="56" y="14"/>
                    </a:cubicBezTo>
                    <a:cubicBezTo>
                      <a:pt x="56" y="21"/>
                      <a:pt x="56" y="21"/>
                      <a:pt x="56" y="21"/>
                    </a:cubicBezTo>
                    <a:cubicBezTo>
                      <a:pt x="60" y="21"/>
                      <a:pt x="63" y="22"/>
                      <a:pt x="65" y="24"/>
                    </a:cubicBezTo>
                    <a:cubicBezTo>
                      <a:pt x="63" y="29"/>
                      <a:pt x="63" y="29"/>
                      <a:pt x="63" y="29"/>
                    </a:cubicBezTo>
                    <a:cubicBezTo>
                      <a:pt x="62" y="28"/>
                      <a:pt x="59" y="26"/>
                      <a:pt x="54" y="26"/>
                    </a:cubicBezTo>
                    <a:cubicBezTo>
                      <a:pt x="48" y="26"/>
                      <a:pt x="46" y="30"/>
                      <a:pt x="46" y="33"/>
                    </a:cubicBezTo>
                    <a:cubicBezTo>
                      <a:pt x="46" y="37"/>
                      <a:pt x="49" y="38"/>
                      <a:pt x="55" y="41"/>
                    </a:cubicBezTo>
                    <a:cubicBezTo>
                      <a:pt x="63" y="44"/>
                      <a:pt x="67" y="48"/>
                      <a:pt x="67" y="55"/>
                    </a:cubicBezTo>
                    <a:cubicBezTo>
                      <a:pt x="67" y="61"/>
                      <a:pt x="63" y="66"/>
                      <a:pt x="55" y="68"/>
                    </a:cubicBezTo>
                    <a:cubicBezTo>
                      <a:pt x="55" y="73"/>
                      <a:pt x="55" y="73"/>
                      <a:pt x="55" y="73"/>
                    </a:cubicBezTo>
                    <a:cubicBezTo>
                      <a:pt x="64" y="76"/>
                      <a:pt x="64" y="76"/>
                      <a:pt x="64" y="76"/>
                    </a:cubicBezTo>
                    <a:cubicBezTo>
                      <a:pt x="69" y="78"/>
                      <a:pt x="72" y="81"/>
                      <a:pt x="74" y="86"/>
                    </a:cubicBezTo>
                    <a:cubicBezTo>
                      <a:pt x="75" y="89"/>
                      <a:pt x="76" y="92"/>
                      <a:pt x="76" y="94"/>
                    </a:cubicBezTo>
                    <a:cubicBezTo>
                      <a:pt x="85" y="89"/>
                      <a:pt x="85" y="89"/>
                      <a:pt x="85" y="89"/>
                    </a:cubicBezTo>
                    <a:cubicBezTo>
                      <a:pt x="96" y="79"/>
                      <a:pt x="102" y="66"/>
                      <a:pt x="102" y="51"/>
                    </a:cubicBezTo>
                    <a:cubicBezTo>
                      <a:pt x="102" y="23"/>
                      <a:pt x="79" y="0"/>
                      <a:pt x="51" y="0"/>
                    </a:cubicBezTo>
                    <a:cubicBezTo>
                      <a:pt x="23" y="0"/>
                      <a:pt x="0" y="23"/>
                      <a:pt x="0" y="51"/>
                    </a:cubicBezTo>
                    <a:cubicBezTo>
                      <a:pt x="0" y="54"/>
                      <a:pt x="0" y="58"/>
                      <a:pt x="1" y="61"/>
                    </a:cubicBezTo>
                    <a:cubicBezTo>
                      <a:pt x="4" y="60"/>
                      <a:pt x="7" y="59"/>
                      <a:pt x="11" y="58"/>
                    </a:cubicBezTo>
                    <a:close/>
                  </a:path>
                </a:pathLst>
              </a:custGeom>
              <a:grpFill/>
              <a:ln>
                <a:noFill/>
              </a:ln>
            </p:spPr>
            <p:txBody>
              <a:bodyPr vert="horz" wrap="square" lIns="91440" tIns="45720" rIns="91440" bIns="45720" numCol="1" anchor="t" anchorCtr="0" compatLnSpc="1">
                <a:spAutoFit/>
              </a:bodyPr>
              <a:lstStyle/>
              <a:p>
                <a:endParaRPr lang="zh-CN" altLang="en-US" dirty="0">
                  <a:latin typeface="微软雅黑" panose="020B0503020204020204" pitchFamily="34" charset="-122"/>
                  <a:ea typeface="微软雅黑" panose="020B0503020204020204" pitchFamily="34" charset="-122"/>
                </a:endParaRPr>
              </a:p>
            </p:txBody>
          </p:sp>
        </p:grpSp>
      </p:grpSp>
      <p:grpSp>
        <p:nvGrpSpPr>
          <p:cNvPr id="38" name="组合 37">
            <a:extLst>
              <a:ext uri="{FF2B5EF4-FFF2-40B4-BE49-F238E27FC236}">
                <a16:creationId xmlns:a16="http://schemas.microsoft.com/office/drawing/2014/main" id="{E330A38D-34DD-8B78-9BBD-C431A26C51ED}"/>
              </a:ext>
            </a:extLst>
          </p:cNvPr>
          <p:cNvGrpSpPr/>
          <p:nvPr/>
        </p:nvGrpSpPr>
        <p:grpSpPr>
          <a:xfrm>
            <a:off x="8739842" y="3871473"/>
            <a:ext cx="670560" cy="670560"/>
            <a:chOff x="8730115" y="4280035"/>
            <a:chExt cx="670560" cy="670560"/>
          </a:xfrm>
        </p:grpSpPr>
        <p:sp>
          <p:nvSpPr>
            <p:cNvPr id="39" name="椭圆 38">
              <a:extLst>
                <a:ext uri="{FF2B5EF4-FFF2-40B4-BE49-F238E27FC236}">
                  <a16:creationId xmlns:a16="http://schemas.microsoft.com/office/drawing/2014/main" id="{700BDE69-8815-FCE5-1EA8-666696B5F734}"/>
                </a:ext>
              </a:extLst>
            </p:cNvPr>
            <p:cNvSpPr/>
            <p:nvPr/>
          </p:nvSpPr>
          <p:spPr>
            <a:xfrm>
              <a:off x="8730115" y="4280035"/>
              <a:ext cx="670560" cy="670560"/>
            </a:xfrm>
            <a:prstGeom prst="ellipse">
              <a:avLst/>
            </a:prstGeom>
            <a:noFill/>
            <a:ln>
              <a:gradFill>
                <a:gsLst>
                  <a:gs pos="0">
                    <a:schemeClr val="accent1">
                      <a:alpha val="20000"/>
                    </a:schemeClr>
                  </a:gs>
                  <a:gs pos="48000">
                    <a:schemeClr val="accent1"/>
                  </a:gs>
                  <a:gs pos="100000">
                    <a:schemeClr val="accent1">
                      <a:alpha val="2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微软雅黑" panose="020B0503020204020204" pitchFamily="34" charset="-122"/>
                <a:ea typeface="微软雅黑" panose="020B0503020204020204" pitchFamily="34" charset="-122"/>
              </a:endParaRPr>
            </a:p>
          </p:txBody>
        </p:sp>
        <p:pic>
          <p:nvPicPr>
            <p:cNvPr id="40" name="图形 39">
              <a:extLst>
                <a:ext uri="{FF2B5EF4-FFF2-40B4-BE49-F238E27FC236}">
                  <a16:creationId xmlns:a16="http://schemas.microsoft.com/office/drawing/2014/main" id="{F0ACB058-9697-3831-F726-61E1EA47582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31642" y="4374308"/>
              <a:ext cx="485613" cy="485613"/>
            </a:xfrm>
            <a:prstGeom prst="rect">
              <a:avLst/>
            </a:prstGeom>
          </p:spPr>
        </p:pic>
      </p:grpSp>
    </p:spTree>
    <p:extLst>
      <p:ext uri="{BB962C8B-B14F-4D97-AF65-F5344CB8AC3E}">
        <p14:creationId xmlns:p14="http://schemas.microsoft.com/office/powerpoint/2010/main" val="352698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77586" y="2018270"/>
            <a:ext cx="10624128" cy="3098141"/>
            <a:chOff x="777586" y="2018270"/>
            <a:chExt cx="10624128" cy="3098141"/>
          </a:xfrm>
        </p:grpSpPr>
        <p:sp>
          <p:nvSpPr>
            <p:cNvPr id="2" name="文本框 1">
              <a:extLst>
                <a:ext uri="{FF2B5EF4-FFF2-40B4-BE49-F238E27FC236}">
                  <a16:creationId xmlns:a16="http://schemas.microsoft.com/office/drawing/2014/main" id="{871B3234-CC10-45E1-8504-B70418ADE6E2}"/>
                </a:ext>
              </a:extLst>
            </p:cNvPr>
            <p:cNvSpPr txBox="1"/>
            <p:nvPr/>
          </p:nvSpPr>
          <p:spPr>
            <a:xfrm>
              <a:off x="3939702" y="2018270"/>
              <a:ext cx="4299625" cy="369332"/>
            </a:xfrm>
            <a:prstGeom prst="rect">
              <a:avLst/>
            </a:prstGeom>
            <a:noFill/>
            <a:ln>
              <a:noFill/>
            </a:ln>
          </p:spPr>
          <p:txBody>
            <a:bodyPr wrap="square" lIns="91440" tIns="45720" rIns="91440" bIns="45720" anchor="ctr" anchorCtr="0">
              <a:spAutoFit/>
            </a:bodyPr>
            <a:lstStyle/>
            <a:p>
              <a:pPr algn="ctr">
                <a:buSzPct val="25000"/>
              </a:pPr>
              <a:endParaRPr lang="zh-CN" altLang="en-US" b="1" dirty="0">
                <a:solidFill>
                  <a:schemeClr val="accent1"/>
                </a:solidFill>
                <a:latin typeface="Calibri" panose="020F0502020204030204" pitchFamily="34" charset="0"/>
                <a:ea typeface="微软雅黑" panose="020B0503020204020204" pitchFamily="34" charset="-122"/>
              </a:endParaRPr>
            </a:p>
          </p:txBody>
        </p:sp>
        <p:cxnSp>
          <p:nvCxnSpPr>
            <p:cNvPr id="3" name="直接连接符 2">
              <a:extLst>
                <a:ext uri="{FF2B5EF4-FFF2-40B4-BE49-F238E27FC236}">
                  <a16:creationId xmlns:a16="http://schemas.microsoft.com/office/drawing/2014/main" id="{4CC81EC5-46EC-4B8A-B095-2A029265BC52}"/>
                </a:ext>
              </a:extLst>
            </p:cNvPr>
            <p:cNvCxnSpPr>
              <a:cxnSpLocks/>
            </p:cNvCxnSpPr>
            <p:nvPr/>
          </p:nvCxnSpPr>
          <p:spPr>
            <a:xfrm>
              <a:off x="6089652" y="2481220"/>
              <a:ext cx="0" cy="3048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 name="任意多边形: 形状 3">
              <a:extLst>
                <a:ext uri="{FF2B5EF4-FFF2-40B4-BE49-F238E27FC236}">
                  <a16:creationId xmlns:a16="http://schemas.microsoft.com/office/drawing/2014/main" id="{3D518CD5-3B6C-4BFD-9800-19DF994B69CF}"/>
                </a:ext>
              </a:extLst>
            </p:cNvPr>
            <p:cNvSpPr/>
            <p:nvPr/>
          </p:nvSpPr>
          <p:spPr>
            <a:xfrm rot="5400000">
              <a:off x="5902603" y="-1477569"/>
              <a:ext cx="374094" cy="8902695"/>
            </a:xfrm>
            <a:custGeom>
              <a:avLst/>
              <a:gdLst>
                <a:gd name="connsiteX0" fmla="*/ 0 w 2348789"/>
                <a:gd name="connsiteY0" fmla="*/ 213669 h 8902695"/>
                <a:gd name="connsiteX1" fmla="*/ 213669 w 2348789"/>
                <a:gd name="connsiteY1" fmla="*/ 0 h 8902695"/>
                <a:gd name="connsiteX2" fmla="*/ 2135120 w 2348789"/>
                <a:gd name="connsiteY2" fmla="*/ 0 h 8902695"/>
                <a:gd name="connsiteX3" fmla="*/ 2348789 w 2348789"/>
                <a:gd name="connsiteY3" fmla="*/ 213669 h 8902695"/>
                <a:gd name="connsiteX4" fmla="*/ 2348789 w 2348789"/>
                <a:gd name="connsiteY4" fmla="*/ 8689026 h 8902695"/>
                <a:gd name="connsiteX5" fmla="*/ 2135120 w 2348789"/>
                <a:gd name="connsiteY5" fmla="*/ 8902695 h 8902695"/>
                <a:gd name="connsiteX6" fmla="*/ 213669 w 2348789"/>
                <a:gd name="connsiteY6" fmla="*/ 8902695 h 8902695"/>
                <a:gd name="connsiteX7" fmla="*/ 0 w 2348789"/>
                <a:gd name="connsiteY7" fmla="*/ 8689026 h 8902695"/>
                <a:gd name="connsiteX8" fmla="*/ 0 w 2348789"/>
                <a:gd name="connsiteY8" fmla="*/ 213669 h 8902695"/>
                <a:gd name="connsiteX0" fmla="*/ 2348789 w 2440229"/>
                <a:gd name="connsiteY0" fmla="*/ 213669 h 8902695"/>
                <a:gd name="connsiteX1" fmla="*/ 2348789 w 2440229"/>
                <a:gd name="connsiteY1" fmla="*/ 8689026 h 8902695"/>
                <a:gd name="connsiteX2" fmla="*/ 2135120 w 2440229"/>
                <a:gd name="connsiteY2" fmla="*/ 8902695 h 8902695"/>
                <a:gd name="connsiteX3" fmla="*/ 213669 w 2440229"/>
                <a:gd name="connsiteY3" fmla="*/ 8902695 h 8902695"/>
                <a:gd name="connsiteX4" fmla="*/ 0 w 2440229"/>
                <a:gd name="connsiteY4" fmla="*/ 8689026 h 8902695"/>
                <a:gd name="connsiteX5" fmla="*/ 0 w 2440229"/>
                <a:gd name="connsiteY5" fmla="*/ 213669 h 8902695"/>
                <a:gd name="connsiteX6" fmla="*/ 213669 w 2440229"/>
                <a:gd name="connsiteY6" fmla="*/ 0 h 8902695"/>
                <a:gd name="connsiteX7" fmla="*/ 2135120 w 2440229"/>
                <a:gd name="connsiteY7" fmla="*/ 0 h 8902695"/>
                <a:gd name="connsiteX8" fmla="*/ 2440229 w 2440229"/>
                <a:gd name="connsiteY8" fmla="*/ 305109 h 8902695"/>
                <a:gd name="connsiteX0" fmla="*/ 2348789 w 2440229"/>
                <a:gd name="connsiteY0" fmla="*/ 8689026 h 8902695"/>
                <a:gd name="connsiteX1" fmla="*/ 2135120 w 2440229"/>
                <a:gd name="connsiteY1" fmla="*/ 8902695 h 8902695"/>
                <a:gd name="connsiteX2" fmla="*/ 213669 w 2440229"/>
                <a:gd name="connsiteY2" fmla="*/ 8902695 h 8902695"/>
                <a:gd name="connsiteX3" fmla="*/ 0 w 2440229"/>
                <a:gd name="connsiteY3" fmla="*/ 8689026 h 8902695"/>
                <a:gd name="connsiteX4" fmla="*/ 0 w 2440229"/>
                <a:gd name="connsiteY4" fmla="*/ 213669 h 8902695"/>
                <a:gd name="connsiteX5" fmla="*/ 213669 w 2440229"/>
                <a:gd name="connsiteY5" fmla="*/ 0 h 8902695"/>
                <a:gd name="connsiteX6" fmla="*/ 2135120 w 2440229"/>
                <a:gd name="connsiteY6" fmla="*/ 0 h 8902695"/>
                <a:gd name="connsiteX7" fmla="*/ 2440229 w 2440229"/>
                <a:gd name="connsiteY7" fmla="*/ 305109 h 8902695"/>
                <a:gd name="connsiteX0" fmla="*/ 2348789 w 2348789"/>
                <a:gd name="connsiteY0" fmla="*/ 8689026 h 8902695"/>
                <a:gd name="connsiteX1" fmla="*/ 2135120 w 2348789"/>
                <a:gd name="connsiteY1" fmla="*/ 8902695 h 8902695"/>
                <a:gd name="connsiteX2" fmla="*/ 213669 w 2348789"/>
                <a:gd name="connsiteY2" fmla="*/ 8902695 h 8902695"/>
                <a:gd name="connsiteX3" fmla="*/ 0 w 2348789"/>
                <a:gd name="connsiteY3" fmla="*/ 8689026 h 8902695"/>
                <a:gd name="connsiteX4" fmla="*/ 0 w 2348789"/>
                <a:gd name="connsiteY4" fmla="*/ 213669 h 8902695"/>
                <a:gd name="connsiteX5" fmla="*/ 213669 w 2348789"/>
                <a:gd name="connsiteY5" fmla="*/ 0 h 8902695"/>
                <a:gd name="connsiteX6" fmla="*/ 2135120 w 2348789"/>
                <a:gd name="connsiteY6" fmla="*/ 0 h 8902695"/>
                <a:gd name="connsiteX0" fmla="*/ 2135120 w 2135120"/>
                <a:gd name="connsiteY0" fmla="*/ 8902695 h 8902695"/>
                <a:gd name="connsiteX1" fmla="*/ 213669 w 2135120"/>
                <a:gd name="connsiteY1" fmla="*/ 8902695 h 8902695"/>
                <a:gd name="connsiteX2" fmla="*/ 0 w 2135120"/>
                <a:gd name="connsiteY2" fmla="*/ 8689026 h 8902695"/>
                <a:gd name="connsiteX3" fmla="*/ 0 w 2135120"/>
                <a:gd name="connsiteY3" fmla="*/ 213669 h 8902695"/>
                <a:gd name="connsiteX4" fmla="*/ 213669 w 2135120"/>
                <a:gd name="connsiteY4" fmla="*/ 0 h 8902695"/>
                <a:gd name="connsiteX5" fmla="*/ 2135120 w 2135120"/>
                <a:gd name="connsiteY5" fmla="*/ 0 h 8902695"/>
                <a:gd name="connsiteX0" fmla="*/ 2135120 w 2135120"/>
                <a:gd name="connsiteY0" fmla="*/ 8902695 h 8902695"/>
                <a:gd name="connsiteX1" fmla="*/ 736848 w 2135120"/>
                <a:gd name="connsiteY1" fmla="*/ 8902695 h 8902695"/>
                <a:gd name="connsiteX2" fmla="*/ 213669 w 2135120"/>
                <a:gd name="connsiteY2" fmla="*/ 8902695 h 8902695"/>
                <a:gd name="connsiteX3" fmla="*/ 0 w 2135120"/>
                <a:gd name="connsiteY3" fmla="*/ 8689026 h 8902695"/>
                <a:gd name="connsiteX4" fmla="*/ 0 w 2135120"/>
                <a:gd name="connsiteY4" fmla="*/ 213669 h 8902695"/>
                <a:gd name="connsiteX5" fmla="*/ 213669 w 2135120"/>
                <a:gd name="connsiteY5" fmla="*/ 0 h 8902695"/>
                <a:gd name="connsiteX6" fmla="*/ 2135120 w 2135120"/>
                <a:gd name="connsiteY6" fmla="*/ 0 h 8902695"/>
                <a:gd name="connsiteX0" fmla="*/ 2135120 w 2135120"/>
                <a:gd name="connsiteY0" fmla="*/ 8902695 h 8902695"/>
                <a:gd name="connsiteX1" fmla="*/ 736848 w 2135120"/>
                <a:gd name="connsiteY1" fmla="*/ 8902695 h 8902695"/>
                <a:gd name="connsiteX2" fmla="*/ 213669 w 2135120"/>
                <a:gd name="connsiteY2" fmla="*/ 8902695 h 8902695"/>
                <a:gd name="connsiteX3" fmla="*/ 0 w 2135120"/>
                <a:gd name="connsiteY3" fmla="*/ 8689026 h 8902695"/>
                <a:gd name="connsiteX4" fmla="*/ 0 w 2135120"/>
                <a:gd name="connsiteY4" fmla="*/ 213669 h 8902695"/>
                <a:gd name="connsiteX5" fmla="*/ 213669 w 2135120"/>
                <a:gd name="connsiteY5" fmla="*/ 0 h 8902695"/>
                <a:gd name="connsiteX6" fmla="*/ 747859 w 2135120"/>
                <a:gd name="connsiteY6" fmla="*/ 6345 h 8902695"/>
                <a:gd name="connsiteX7" fmla="*/ 2135120 w 2135120"/>
                <a:gd name="connsiteY7" fmla="*/ 0 h 8902695"/>
                <a:gd name="connsiteX0" fmla="*/ 2135120 w 2135120"/>
                <a:gd name="connsiteY0" fmla="*/ 8902695 h 8902695"/>
                <a:gd name="connsiteX1" fmla="*/ 736848 w 2135120"/>
                <a:gd name="connsiteY1" fmla="*/ 8902695 h 8902695"/>
                <a:gd name="connsiteX2" fmla="*/ 213669 w 2135120"/>
                <a:gd name="connsiteY2" fmla="*/ 8902695 h 8902695"/>
                <a:gd name="connsiteX3" fmla="*/ 0 w 2135120"/>
                <a:gd name="connsiteY3" fmla="*/ 8689026 h 8902695"/>
                <a:gd name="connsiteX4" fmla="*/ 0 w 2135120"/>
                <a:gd name="connsiteY4" fmla="*/ 213669 h 8902695"/>
                <a:gd name="connsiteX5" fmla="*/ 213669 w 2135120"/>
                <a:gd name="connsiteY5" fmla="*/ 0 h 8902695"/>
                <a:gd name="connsiteX6" fmla="*/ 747859 w 2135120"/>
                <a:gd name="connsiteY6" fmla="*/ 6345 h 8902695"/>
                <a:gd name="connsiteX0" fmla="*/ 736848 w 747859"/>
                <a:gd name="connsiteY0" fmla="*/ 8902695 h 8902695"/>
                <a:gd name="connsiteX1" fmla="*/ 213669 w 747859"/>
                <a:gd name="connsiteY1" fmla="*/ 8902695 h 8902695"/>
                <a:gd name="connsiteX2" fmla="*/ 0 w 747859"/>
                <a:gd name="connsiteY2" fmla="*/ 8689026 h 8902695"/>
                <a:gd name="connsiteX3" fmla="*/ 0 w 747859"/>
                <a:gd name="connsiteY3" fmla="*/ 213669 h 8902695"/>
                <a:gd name="connsiteX4" fmla="*/ 213669 w 747859"/>
                <a:gd name="connsiteY4" fmla="*/ 0 h 8902695"/>
                <a:gd name="connsiteX5" fmla="*/ 747859 w 747859"/>
                <a:gd name="connsiteY5" fmla="*/ 6345 h 8902695"/>
                <a:gd name="connsiteX0" fmla="*/ 736848 w 757502"/>
                <a:gd name="connsiteY0" fmla="*/ 8902695 h 8902695"/>
                <a:gd name="connsiteX1" fmla="*/ 213669 w 757502"/>
                <a:gd name="connsiteY1" fmla="*/ 8902695 h 8902695"/>
                <a:gd name="connsiteX2" fmla="*/ 0 w 757502"/>
                <a:gd name="connsiteY2" fmla="*/ 8689026 h 8902695"/>
                <a:gd name="connsiteX3" fmla="*/ 0 w 757502"/>
                <a:gd name="connsiteY3" fmla="*/ 213669 h 8902695"/>
                <a:gd name="connsiteX4" fmla="*/ 213669 w 757502"/>
                <a:gd name="connsiteY4" fmla="*/ 0 h 8902695"/>
                <a:gd name="connsiteX5" fmla="*/ 757501 w 757502"/>
                <a:gd name="connsiteY5" fmla="*/ 1580 h 89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502" h="8902695">
                  <a:moveTo>
                    <a:pt x="736848" y="8902695"/>
                  </a:moveTo>
                  <a:lnTo>
                    <a:pt x="213669" y="8902695"/>
                  </a:lnTo>
                  <a:cubicBezTo>
                    <a:pt x="95663" y="8902695"/>
                    <a:pt x="0" y="8807032"/>
                    <a:pt x="0" y="8689026"/>
                  </a:cubicBezTo>
                  <a:lnTo>
                    <a:pt x="0" y="213669"/>
                  </a:lnTo>
                  <a:cubicBezTo>
                    <a:pt x="0" y="95663"/>
                    <a:pt x="95663" y="0"/>
                    <a:pt x="213669" y="0"/>
                  </a:cubicBezTo>
                  <a:lnTo>
                    <a:pt x="757501" y="1580"/>
                  </a:lnTo>
                </a:path>
              </a:pathLst>
            </a:cu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5" name="组合 4">
              <a:extLst>
                <a:ext uri="{FF2B5EF4-FFF2-40B4-BE49-F238E27FC236}">
                  <a16:creationId xmlns:a16="http://schemas.microsoft.com/office/drawing/2014/main" id="{F530B6D4-1B09-4E89-AD8B-070508882A29}"/>
                </a:ext>
              </a:extLst>
            </p:cNvPr>
            <p:cNvGrpSpPr/>
            <p:nvPr/>
          </p:nvGrpSpPr>
          <p:grpSpPr>
            <a:xfrm>
              <a:off x="3863976" y="2786021"/>
              <a:ext cx="4451348" cy="971412"/>
              <a:chOff x="3863976" y="2786020"/>
              <a:chExt cx="4451348" cy="1658412"/>
            </a:xfrm>
          </p:grpSpPr>
          <p:cxnSp>
            <p:nvCxnSpPr>
              <p:cNvPr id="6" name="直接连接符 5">
                <a:extLst>
                  <a:ext uri="{FF2B5EF4-FFF2-40B4-BE49-F238E27FC236}">
                    <a16:creationId xmlns:a16="http://schemas.microsoft.com/office/drawing/2014/main" id="{8020B4F4-B06B-4DA9-8081-A66A8089C86A}"/>
                  </a:ext>
                </a:extLst>
              </p:cNvPr>
              <p:cNvCxnSpPr>
                <a:cxnSpLocks/>
              </p:cNvCxnSpPr>
              <p:nvPr/>
            </p:nvCxnSpPr>
            <p:spPr>
              <a:xfrm>
                <a:off x="3863976" y="2786020"/>
                <a:ext cx="0" cy="165841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342BE05-AB6F-4A57-B205-CED16EA021A5}"/>
                  </a:ext>
                </a:extLst>
              </p:cNvPr>
              <p:cNvCxnSpPr>
                <a:cxnSpLocks/>
              </p:cNvCxnSpPr>
              <p:nvPr/>
            </p:nvCxnSpPr>
            <p:spPr>
              <a:xfrm>
                <a:off x="8315324" y="2786020"/>
                <a:ext cx="0" cy="165841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7259AA1B-EF60-45E8-B8E7-45B869B7EC01}"/>
                </a:ext>
              </a:extLst>
            </p:cNvPr>
            <p:cNvSpPr txBox="1"/>
            <p:nvPr/>
          </p:nvSpPr>
          <p:spPr>
            <a:xfrm>
              <a:off x="777586" y="3261390"/>
              <a:ext cx="1721432" cy="369332"/>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00000"/>
                </a:lnSpc>
                <a:spcBef>
                  <a:spcPts val="0"/>
                </a:spcBef>
                <a:spcAft>
                  <a:spcPts val="0"/>
                </a:spcAft>
                <a:buClrTx/>
                <a:buSzPct val="25000"/>
                <a:defRPr/>
              </a:pPr>
              <a:r>
                <a:rPr kumimoji="0" lang="zh-CN" altLang="en-US" b="1"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rPr>
                <a:t>输入处理</a:t>
              </a:r>
              <a:endParaRPr kumimoji="0" lang="en-US" altLang="zh-CN"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endParaRPr>
            </a:p>
          </p:txBody>
        </p:sp>
        <p:cxnSp>
          <p:nvCxnSpPr>
            <p:cNvPr id="14" name="直接连接符 13">
              <a:extLst>
                <a:ext uri="{FF2B5EF4-FFF2-40B4-BE49-F238E27FC236}">
                  <a16:creationId xmlns:a16="http://schemas.microsoft.com/office/drawing/2014/main" id="{2285D750-7997-4E34-8B44-7F7308B8C0D9}"/>
                </a:ext>
              </a:extLst>
            </p:cNvPr>
            <p:cNvCxnSpPr>
              <a:cxnSpLocks/>
            </p:cNvCxnSpPr>
            <p:nvPr/>
          </p:nvCxnSpPr>
          <p:spPr>
            <a:xfrm>
              <a:off x="6088854" y="2786020"/>
              <a:ext cx="0" cy="37316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4DE4419-F6EF-450C-AD8D-F384E40CB1A7}"/>
                </a:ext>
              </a:extLst>
            </p:cNvPr>
            <p:cNvSpPr txBox="1"/>
            <p:nvPr/>
          </p:nvSpPr>
          <p:spPr>
            <a:xfrm>
              <a:off x="2626468" y="3867565"/>
              <a:ext cx="2529192" cy="523220"/>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00000"/>
                </a:lnSpc>
                <a:spcBef>
                  <a:spcPts val="0"/>
                </a:spcBef>
                <a:spcAft>
                  <a:spcPts val="0"/>
                </a:spcAft>
                <a:buClrTx/>
                <a:buSzPct val="25000"/>
                <a:defRPr/>
              </a:pPr>
              <a:r>
                <a:rPr kumimoji="0" lang="zh-CN" altLang="en-US" b="1"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rPr>
                <a:t>文档解析器</a:t>
              </a:r>
              <a:endParaRPr kumimoji="0" lang="en-US" altLang="zh-CN" b="1"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endParaRPr>
            </a:p>
            <a:p>
              <a:pPr marR="0" lvl="0" defTabSz="913765" rtl="0" eaLnBrk="1" fontAlgn="auto" latinLnBrk="0" hangingPunct="1">
                <a:lnSpc>
                  <a:spcPct val="100000"/>
                </a:lnSpc>
                <a:spcBef>
                  <a:spcPts val="0"/>
                </a:spcBef>
                <a:spcAft>
                  <a:spcPts val="0"/>
                </a:spcAft>
                <a:buClrTx/>
                <a:buSzPct val="25000"/>
                <a:defRPr/>
              </a:pPr>
              <a:r>
                <a:rPr lang="zh-CN" altLang="en-US" sz="1000">
                  <a:solidFill>
                    <a:schemeClr val="tx1"/>
                  </a:solidFill>
                  <a:latin typeface="Calibri" panose="020F0502020204030204" pitchFamily="34" charset="0"/>
                  <a:ea typeface="微软雅黑" panose="020B0503020204020204" pitchFamily="34" charset="-122"/>
                </a:rPr>
                <a:t>（</a:t>
              </a:r>
              <a:r>
                <a:rPr lang="en-US" altLang="zh-CN" sz="1000">
                  <a:solidFill>
                    <a:schemeClr val="tx1"/>
                  </a:solidFill>
                  <a:latin typeface="Calibri" panose="020F0502020204030204" pitchFamily="34" charset="0"/>
                  <a:ea typeface="微软雅黑" panose="020B0503020204020204" pitchFamily="34" charset="-122"/>
                </a:rPr>
                <a:t>Document Parser</a:t>
              </a:r>
              <a:r>
                <a:rPr lang="zh-CN" altLang="en-US" sz="1000">
                  <a:solidFill>
                    <a:schemeClr val="tx1"/>
                  </a:solidFill>
                  <a:latin typeface="Calibri" panose="020F0502020204030204" pitchFamily="34" charset="0"/>
                  <a:ea typeface="微软雅黑" panose="020B0503020204020204" pitchFamily="34" charset="-122"/>
                </a:rPr>
                <a:t>）</a:t>
              </a:r>
              <a:endParaRPr lang="zh-CN" altLang="en-US" sz="1000" dirty="0">
                <a:solidFill>
                  <a:schemeClr val="tx1"/>
                </a:solidFill>
                <a:latin typeface="Calibri" panose="020F0502020204030204" pitchFamily="34" charset="0"/>
                <a:ea typeface="微软雅黑" panose="020B0503020204020204" pitchFamily="34" charset="-122"/>
              </a:endParaRPr>
            </a:p>
          </p:txBody>
        </p:sp>
        <p:grpSp>
          <p:nvGrpSpPr>
            <p:cNvPr id="21" name="组合 20">
              <a:extLst>
                <a:ext uri="{FF2B5EF4-FFF2-40B4-BE49-F238E27FC236}">
                  <a16:creationId xmlns:a16="http://schemas.microsoft.com/office/drawing/2014/main" id="{8B29F8D4-FFED-40B9-A218-9FEA80EEB312}"/>
                </a:ext>
              </a:extLst>
            </p:cNvPr>
            <p:cNvGrpSpPr/>
            <p:nvPr/>
          </p:nvGrpSpPr>
          <p:grpSpPr>
            <a:xfrm>
              <a:off x="5178334" y="4266399"/>
              <a:ext cx="1893673" cy="807084"/>
              <a:chOff x="-1498688" y="3732999"/>
              <a:chExt cx="1893673" cy="807084"/>
            </a:xfrm>
          </p:grpSpPr>
          <p:sp>
            <p:nvSpPr>
              <p:cNvPr id="22" name="文本框 21">
                <a:extLst>
                  <a:ext uri="{FF2B5EF4-FFF2-40B4-BE49-F238E27FC236}">
                    <a16:creationId xmlns:a16="http://schemas.microsoft.com/office/drawing/2014/main" id="{DA101F44-F298-4A77-9C87-6D63977AD849}"/>
                  </a:ext>
                </a:extLst>
              </p:cNvPr>
              <p:cNvSpPr txBox="1"/>
              <p:nvPr/>
            </p:nvSpPr>
            <p:spPr>
              <a:xfrm>
                <a:off x="-1381954" y="4010643"/>
                <a:ext cx="1721432" cy="529440"/>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50000"/>
                  </a:lnSpc>
                  <a:spcBef>
                    <a:spcPts val="0"/>
                  </a:spcBef>
                  <a:spcAft>
                    <a:spcPts val="0"/>
                  </a:spcAft>
                  <a:buClrTx/>
                  <a:buSzPct val="30000"/>
                  <a:defRPr/>
                </a:pPr>
                <a:r>
                  <a:rPr lang="zh-CN" altLang="en-US" sz="1000" b="1">
                    <a:solidFill>
                      <a:schemeClr val="accent1"/>
                    </a:solidFill>
                    <a:latin typeface="Calibri" panose="020F0502020204030204" pitchFamily="34" charset="0"/>
                    <a:ea typeface="微软雅黑" panose="020B0503020204020204" pitchFamily="34" charset="-122"/>
                  </a:rPr>
                  <a:t>（</a:t>
                </a:r>
                <a:r>
                  <a:rPr lang="en-US" altLang="zh-CN" sz="1000" b="1">
                    <a:solidFill>
                      <a:schemeClr val="accent1"/>
                    </a:solidFill>
                    <a:latin typeface="Calibri" panose="020F0502020204030204" pitchFamily="34" charset="0"/>
                    <a:ea typeface="微软雅黑" panose="020B0503020204020204" pitchFamily="34" charset="-122"/>
                  </a:rPr>
                  <a:t>Standardized Format Converter</a:t>
                </a:r>
                <a:r>
                  <a:rPr lang="zh-CN" altLang="en-US" sz="1000" b="1">
                    <a:solidFill>
                      <a:schemeClr val="accent1"/>
                    </a:solidFill>
                    <a:latin typeface="Calibri" panose="020F0502020204030204" pitchFamily="34" charset="0"/>
                    <a:ea typeface="微软雅黑" panose="020B0503020204020204" pitchFamily="34" charset="-122"/>
                  </a:rPr>
                  <a:t>）</a:t>
                </a:r>
                <a:endParaRPr lang="en-US" altLang="zh-CN" sz="1000" b="1" dirty="0">
                  <a:solidFill>
                    <a:schemeClr val="accent1"/>
                  </a:solidFill>
                  <a:latin typeface="Calibri" panose="020F0502020204030204" pitchFamily="34" charset="0"/>
                  <a:ea typeface="微软雅黑" panose="020B0503020204020204" pitchFamily="34" charset="-122"/>
                </a:endParaRPr>
              </a:p>
            </p:txBody>
          </p:sp>
          <p:sp>
            <p:nvSpPr>
              <p:cNvPr id="23" name="文本框 22">
                <a:extLst>
                  <a:ext uri="{FF2B5EF4-FFF2-40B4-BE49-F238E27FC236}">
                    <a16:creationId xmlns:a16="http://schemas.microsoft.com/office/drawing/2014/main" id="{DF14386A-B453-4D79-A52B-72557C5090CA}"/>
                  </a:ext>
                </a:extLst>
              </p:cNvPr>
              <p:cNvSpPr txBox="1"/>
              <p:nvPr/>
            </p:nvSpPr>
            <p:spPr>
              <a:xfrm>
                <a:off x="-1498688" y="3732999"/>
                <a:ext cx="1893673" cy="369332"/>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00000"/>
                  </a:lnSpc>
                  <a:spcBef>
                    <a:spcPts val="0"/>
                  </a:spcBef>
                  <a:spcAft>
                    <a:spcPts val="0"/>
                  </a:spcAft>
                  <a:buClrTx/>
                  <a:buSzPct val="25000"/>
                  <a:defRPr/>
                </a:pPr>
                <a:r>
                  <a:rPr lang="zh-CN" altLang="en-US" b="1">
                    <a:solidFill>
                      <a:schemeClr val="accent1"/>
                    </a:solidFill>
                    <a:latin typeface="Calibri" panose="020F0502020204030204" pitchFamily="34" charset="0"/>
                    <a:ea typeface="微软雅黑" panose="020B0503020204020204" pitchFamily="34" charset="-122"/>
                  </a:rPr>
                  <a:t>统一格式转换器</a:t>
                </a:r>
                <a:endParaRPr lang="en-US" altLang="zh-CN" b="1" dirty="0">
                  <a:solidFill>
                    <a:schemeClr val="accent1"/>
                  </a:solidFill>
                  <a:latin typeface="Calibri" panose="020F0502020204030204" pitchFamily="34" charset="0"/>
                  <a:ea typeface="微软雅黑" panose="020B0503020204020204" pitchFamily="34" charset="-122"/>
                </a:endParaRPr>
              </a:p>
            </p:txBody>
          </p:sp>
        </p:grpSp>
        <p:sp>
          <p:nvSpPr>
            <p:cNvPr id="26" name="文本框 25">
              <a:extLst>
                <a:ext uri="{FF2B5EF4-FFF2-40B4-BE49-F238E27FC236}">
                  <a16:creationId xmlns:a16="http://schemas.microsoft.com/office/drawing/2014/main" id="{844559E9-FEF7-45F2-89B9-650021C88A69}"/>
                </a:ext>
              </a:extLst>
            </p:cNvPr>
            <p:cNvSpPr txBox="1"/>
            <p:nvPr/>
          </p:nvSpPr>
          <p:spPr>
            <a:xfrm>
              <a:off x="9680282" y="3261390"/>
              <a:ext cx="1721432" cy="523220"/>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00000"/>
                </a:lnSpc>
                <a:spcBef>
                  <a:spcPts val="0"/>
                </a:spcBef>
                <a:spcAft>
                  <a:spcPts val="0"/>
                </a:spcAft>
                <a:buClrTx/>
                <a:buSzPct val="25000"/>
                <a:defRPr/>
              </a:pPr>
              <a:r>
                <a:rPr kumimoji="0" lang="zh-CN" altLang="en-US" b="1"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rPr>
                <a:t>用户反馈系统</a:t>
              </a:r>
              <a:r>
                <a:rPr kumimoji="0" lang="zh-CN" altLang="en-US" sz="1000" b="1"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rPr>
                <a:t>（</a:t>
              </a:r>
              <a:r>
                <a:rPr kumimoji="0" lang="en-US" altLang="zh-CN" sz="1000" b="1"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rPr>
                <a:t>User Feedback System</a:t>
              </a:r>
              <a:r>
                <a:rPr kumimoji="0" lang="zh-CN" altLang="en-US" sz="1000" b="1"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rPr>
                <a:t>）</a:t>
              </a:r>
              <a:endParaRPr kumimoji="0" lang="zh-CN" altLang="en-US" sz="1000" b="1" i="0" u="none" strike="noStrike" kern="12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endParaRPr>
            </a:p>
          </p:txBody>
        </p:sp>
        <p:grpSp>
          <p:nvGrpSpPr>
            <p:cNvPr id="27" name="组合 26">
              <a:extLst>
                <a:ext uri="{FF2B5EF4-FFF2-40B4-BE49-F238E27FC236}">
                  <a16:creationId xmlns:a16="http://schemas.microsoft.com/office/drawing/2014/main" id="{3069B8EC-6556-4835-84B1-DC1735E6CDFD}"/>
                </a:ext>
              </a:extLst>
            </p:cNvPr>
            <p:cNvGrpSpPr/>
            <p:nvPr/>
          </p:nvGrpSpPr>
          <p:grpSpPr>
            <a:xfrm>
              <a:off x="3870326" y="4747079"/>
              <a:ext cx="4451348" cy="369332"/>
              <a:chOff x="3863976" y="2786020"/>
              <a:chExt cx="4451348" cy="1658412"/>
            </a:xfrm>
          </p:grpSpPr>
          <p:cxnSp>
            <p:nvCxnSpPr>
              <p:cNvPr id="28" name="直接连接符 27">
                <a:extLst>
                  <a:ext uri="{FF2B5EF4-FFF2-40B4-BE49-F238E27FC236}">
                    <a16:creationId xmlns:a16="http://schemas.microsoft.com/office/drawing/2014/main" id="{6EDA0DCB-9CAF-4E25-B0E4-E9F9308C4DCA}"/>
                  </a:ext>
                </a:extLst>
              </p:cNvPr>
              <p:cNvCxnSpPr>
                <a:cxnSpLocks/>
              </p:cNvCxnSpPr>
              <p:nvPr/>
            </p:nvCxnSpPr>
            <p:spPr>
              <a:xfrm>
                <a:off x="3863976" y="2786020"/>
                <a:ext cx="0" cy="165841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B7487BF-7B24-46D3-9730-A4622E3AD746}"/>
                  </a:ext>
                </a:extLst>
              </p:cNvPr>
              <p:cNvCxnSpPr>
                <a:cxnSpLocks/>
              </p:cNvCxnSpPr>
              <p:nvPr/>
            </p:nvCxnSpPr>
            <p:spPr>
              <a:xfrm>
                <a:off x="8315324" y="2786020"/>
                <a:ext cx="0" cy="165841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sp>
        <p:nvSpPr>
          <p:cNvPr id="9" name="文本框 8">
            <a:extLst>
              <a:ext uri="{FF2B5EF4-FFF2-40B4-BE49-F238E27FC236}">
                <a16:creationId xmlns:a16="http://schemas.microsoft.com/office/drawing/2014/main" id="{B036B88B-6E38-4C61-89D0-89F59052CDDC}"/>
              </a:ext>
            </a:extLst>
          </p:cNvPr>
          <p:cNvSpPr txBox="1"/>
          <p:nvPr/>
        </p:nvSpPr>
        <p:spPr>
          <a:xfrm>
            <a:off x="3917004" y="1877407"/>
            <a:ext cx="4299625" cy="800219"/>
          </a:xfrm>
          <a:prstGeom prst="rect">
            <a:avLst/>
          </a:prstGeom>
          <a:noFill/>
          <a:ln>
            <a:noFill/>
          </a:ln>
        </p:spPr>
        <p:txBody>
          <a:bodyPr wrap="square" lIns="91440" tIns="45720" rIns="91440" bIns="45720" anchor="ctr" anchorCtr="0">
            <a:spAutoFit/>
          </a:bodyPr>
          <a:lstStyle/>
          <a:p>
            <a:pPr algn="ctr">
              <a:buSzPct val="25000"/>
            </a:pPr>
            <a:r>
              <a:rPr lang="zh-CN" altLang="en-US" b="1">
                <a:solidFill>
                  <a:schemeClr val="accent1"/>
                </a:solidFill>
                <a:latin typeface="Calibri" panose="020F0502020204030204" pitchFamily="34" charset="0"/>
                <a:ea typeface="微软雅黑" panose="020B0503020204020204" pitchFamily="34" charset="-122"/>
              </a:rPr>
              <a:t>工具描述生成器</a:t>
            </a:r>
            <a:endParaRPr lang="en-US" altLang="zh-CN" b="1">
              <a:solidFill>
                <a:schemeClr val="accent1"/>
              </a:solidFill>
              <a:latin typeface="Calibri" panose="020F0502020204030204" pitchFamily="34" charset="0"/>
              <a:ea typeface="微软雅黑" panose="020B0503020204020204" pitchFamily="34" charset="-122"/>
            </a:endParaRPr>
          </a:p>
          <a:p>
            <a:pPr algn="ctr">
              <a:buSzPct val="25000"/>
            </a:pPr>
            <a:r>
              <a:rPr lang="zh-CN" altLang="en-US" sz="1000" b="1">
                <a:solidFill>
                  <a:schemeClr val="accent1"/>
                </a:solidFill>
                <a:latin typeface="Calibri" panose="020F0502020204030204" pitchFamily="34" charset="0"/>
                <a:ea typeface="微软雅黑" panose="020B0503020204020204" pitchFamily="34" charset="-122"/>
              </a:rPr>
              <a:t>（</a:t>
            </a:r>
            <a:r>
              <a:rPr lang="en-US" altLang="zh-CN" sz="1000" b="1">
                <a:solidFill>
                  <a:schemeClr val="accent1"/>
                </a:solidFill>
                <a:latin typeface="Calibri" panose="020F0502020204030204" pitchFamily="34" charset="0"/>
                <a:ea typeface="微软雅黑" panose="020B0503020204020204" pitchFamily="34" charset="-122"/>
              </a:rPr>
              <a:t>Tool Description Generator）</a:t>
            </a:r>
          </a:p>
          <a:p>
            <a:pPr algn="ctr">
              <a:buSzPct val="25000"/>
            </a:pPr>
            <a:endParaRPr lang="zh-CN" altLang="en-US" b="1" dirty="0">
              <a:solidFill>
                <a:schemeClr val="accent1"/>
              </a:solidFill>
              <a:latin typeface="Calibri" panose="020F0502020204030204" pitchFamily="34" charset="0"/>
              <a:ea typeface="微软雅黑" panose="020B0503020204020204" pitchFamily="34" charset="-122"/>
            </a:endParaRPr>
          </a:p>
        </p:txBody>
      </p:sp>
      <p:sp>
        <p:nvSpPr>
          <p:cNvPr id="33" name="文本框 32">
            <a:extLst>
              <a:ext uri="{FF2B5EF4-FFF2-40B4-BE49-F238E27FC236}">
                <a16:creationId xmlns:a16="http://schemas.microsoft.com/office/drawing/2014/main" id="{3F0A155C-1C3B-AF12-2783-8AC1219D81B8}"/>
              </a:ext>
            </a:extLst>
          </p:cNvPr>
          <p:cNvSpPr txBox="1"/>
          <p:nvPr/>
        </p:nvSpPr>
        <p:spPr>
          <a:xfrm>
            <a:off x="4545247" y="3185967"/>
            <a:ext cx="3197969" cy="523220"/>
          </a:xfrm>
          <a:prstGeom prst="rect">
            <a:avLst/>
          </a:prstGeom>
          <a:noFill/>
        </p:spPr>
        <p:txBody>
          <a:bodyPr wrap="square">
            <a:spAutoFit/>
          </a:bodyPr>
          <a:lstStyle/>
          <a:p>
            <a:pPr algn="ctr">
              <a:buSzPct val="25000"/>
            </a:pPr>
            <a:r>
              <a:rPr lang="zh-CN" altLang="en-US" b="1">
                <a:solidFill>
                  <a:schemeClr val="accent1"/>
                </a:solidFill>
                <a:latin typeface="Calibri" panose="020F0502020204030204" pitchFamily="34" charset="0"/>
                <a:ea typeface="微软雅黑" panose="020B0503020204020204" pitchFamily="34" charset="-122"/>
              </a:rPr>
              <a:t>功能指南构建器</a:t>
            </a:r>
            <a:endParaRPr lang="en-US" altLang="zh-CN" b="1">
              <a:solidFill>
                <a:schemeClr val="accent1"/>
              </a:solidFill>
              <a:latin typeface="Calibri" panose="020F0502020204030204" pitchFamily="34" charset="0"/>
              <a:ea typeface="微软雅黑" panose="020B0503020204020204" pitchFamily="34" charset="-122"/>
            </a:endParaRPr>
          </a:p>
          <a:p>
            <a:pPr algn="ctr">
              <a:buSzPct val="25000"/>
            </a:pPr>
            <a:r>
              <a:rPr lang="zh-CN" altLang="en-US" sz="1000" b="1">
                <a:solidFill>
                  <a:schemeClr val="accent1"/>
                </a:solidFill>
                <a:latin typeface="Calibri" panose="020F0502020204030204" pitchFamily="34" charset="0"/>
                <a:ea typeface="微软雅黑" panose="020B0503020204020204" pitchFamily="34" charset="-122"/>
              </a:rPr>
              <a:t>（</a:t>
            </a:r>
            <a:r>
              <a:rPr lang="en-US" altLang="zh-CN" sz="1000" b="1">
                <a:solidFill>
                  <a:schemeClr val="accent1"/>
                </a:solidFill>
                <a:latin typeface="Calibri" panose="020F0502020204030204" pitchFamily="34" charset="0"/>
                <a:ea typeface="微软雅黑" panose="020B0503020204020204" pitchFamily="34" charset="-122"/>
              </a:rPr>
              <a:t>Functionality Guidelines Constructor）</a:t>
            </a:r>
            <a:endParaRPr lang="en-US" sz="1000" b="1">
              <a:solidFill>
                <a:schemeClr val="accent1"/>
              </a:solidFill>
              <a:latin typeface="Calibri" panose="020F0502020204030204" pitchFamily="34" charset="0"/>
              <a:ea typeface="微软雅黑" panose="020B0503020204020204" pitchFamily="34" charset="-122"/>
            </a:endParaRPr>
          </a:p>
        </p:txBody>
      </p:sp>
      <p:pic>
        <p:nvPicPr>
          <p:cNvPr id="35" name="图片 34">
            <a:extLst>
              <a:ext uri="{FF2B5EF4-FFF2-40B4-BE49-F238E27FC236}">
                <a16:creationId xmlns:a16="http://schemas.microsoft.com/office/drawing/2014/main" id="{DDE9373E-48F6-811F-4C13-553159CE2631}"/>
              </a:ext>
            </a:extLst>
          </p:cNvPr>
          <p:cNvPicPr>
            <a:picLocks noChangeAspect="1"/>
          </p:cNvPicPr>
          <p:nvPr/>
        </p:nvPicPr>
        <p:blipFill>
          <a:blip r:embed="rId4"/>
          <a:stretch>
            <a:fillRect/>
          </a:stretch>
        </p:blipFill>
        <p:spPr>
          <a:xfrm>
            <a:off x="5967412" y="3832090"/>
            <a:ext cx="257175" cy="400050"/>
          </a:xfrm>
          <a:prstGeom prst="rect">
            <a:avLst/>
          </a:prstGeom>
        </p:spPr>
      </p:pic>
      <p:sp>
        <p:nvSpPr>
          <p:cNvPr id="37" name="文本框 36">
            <a:extLst>
              <a:ext uri="{FF2B5EF4-FFF2-40B4-BE49-F238E27FC236}">
                <a16:creationId xmlns:a16="http://schemas.microsoft.com/office/drawing/2014/main" id="{07505E4D-193F-F990-0F84-1C186D6EA6F8}"/>
              </a:ext>
            </a:extLst>
          </p:cNvPr>
          <p:cNvSpPr txBox="1"/>
          <p:nvPr/>
        </p:nvSpPr>
        <p:spPr>
          <a:xfrm>
            <a:off x="926560" y="5187555"/>
            <a:ext cx="6094378" cy="523220"/>
          </a:xfrm>
          <a:prstGeom prst="rect">
            <a:avLst/>
          </a:prstGeom>
          <a:noFill/>
        </p:spPr>
        <p:txBody>
          <a:bodyPr wrap="square">
            <a:spAutoFit/>
          </a:bodyPr>
          <a:lstStyle/>
          <a:p>
            <a:pPr algn="ctr">
              <a:buSzPct val="25000"/>
            </a:pPr>
            <a:r>
              <a:rPr lang="zh-CN" altLang="en-US" b="1">
                <a:latin typeface="Calibri" panose="020F0502020204030204" pitchFamily="34" charset="0"/>
                <a:ea typeface="微软雅黑" panose="020B0503020204020204" pitchFamily="34" charset="-122"/>
              </a:rPr>
              <a:t>信息净化</a:t>
            </a:r>
            <a:endParaRPr lang="en-US" altLang="zh-CN" b="1">
              <a:latin typeface="Calibri" panose="020F0502020204030204" pitchFamily="34" charset="0"/>
              <a:ea typeface="微软雅黑" panose="020B0503020204020204" pitchFamily="34" charset="-122"/>
            </a:endParaRPr>
          </a:p>
          <a:p>
            <a:pPr algn="ctr">
              <a:buSzPct val="25000"/>
            </a:pPr>
            <a:r>
              <a:rPr lang="zh-CN" altLang="en-US" sz="1000">
                <a:latin typeface="Calibri" panose="020F0502020204030204" pitchFamily="34" charset="0"/>
                <a:ea typeface="微软雅黑" panose="020B0503020204020204" pitchFamily="34" charset="-122"/>
              </a:rPr>
              <a:t>（</a:t>
            </a:r>
            <a:r>
              <a:rPr lang="en-US" altLang="zh-CN" sz="1000">
                <a:latin typeface="Calibri" panose="020F0502020204030204" pitchFamily="34" charset="0"/>
                <a:ea typeface="微软雅黑" panose="020B0503020204020204" pitchFamily="34" charset="-122"/>
              </a:rPr>
              <a:t>Information Purification</a:t>
            </a:r>
            <a:r>
              <a:rPr lang="zh-CN" altLang="en-US" sz="1000">
                <a:latin typeface="Calibri" panose="020F0502020204030204" pitchFamily="34" charset="0"/>
                <a:ea typeface="微软雅黑" panose="020B0503020204020204" pitchFamily="34" charset="-122"/>
              </a:rPr>
              <a:t>）</a:t>
            </a:r>
            <a:endParaRPr lang="zh-CN" altLang="en-US" sz="1000" dirty="0">
              <a:latin typeface="Calibri" panose="020F0502020204030204" pitchFamily="34" charset="0"/>
              <a:ea typeface="微软雅黑" panose="020B0503020204020204" pitchFamily="34" charset="-122"/>
            </a:endParaRPr>
          </a:p>
        </p:txBody>
      </p:sp>
      <p:sp>
        <p:nvSpPr>
          <p:cNvPr id="41" name="文本框 40">
            <a:extLst>
              <a:ext uri="{FF2B5EF4-FFF2-40B4-BE49-F238E27FC236}">
                <a16:creationId xmlns:a16="http://schemas.microsoft.com/office/drawing/2014/main" id="{C379E660-B6C2-DE0E-3783-ED5EAAB583D9}"/>
              </a:ext>
            </a:extLst>
          </p:cNvPr>
          <p:cNvSpPr txBox="1"/>
          <p:nvPr/>
        </p:nvSpPr>
        <p:spPr>
          <a:xfrm>
            <a:off x="7684851" y="3896087"/>
            <a:ext cx="2283039" cy="523220"/>
          </a:xfrm>
          <a:prstGeom prst="rect">
            <a:avLst/>
          </a:prstGeom>
          <a:noFill/>
        </p:spPr>
        <p:txBody>
          <a:bodyPr wrap="square">
            <a:spAutoFit/>
          </a:bodyPr>
          <a:lstStyle/>
          <a:p>
            <a:r>
              <a:rPr lang="zh-CN" altLang="en-US" b="1"/>
              <a:t>接口生成器</a:t>
            </a:r>
            <a:endParaRPr lang="en-US" altLang="zh-CN" b="1"/>
          </a:p>
          <a:p>
            <a:r>
              <a:rPr lang="zh-CN" altLang="en-US" sz="1000" b="1"/>
              <a:t>（</a:t>
            </a:r>
            <a:r>
              <a:rPr lang="en-US" altLang="zh-CN" sz="1000" b="1"/>
              <a:t>Interface Generator）</a:t>
            </a:r>
          </a:p>
        </p:txBody>
      </p:sp>
      <p:sp>
        <p:nvSpPr>
          <p:cNvPr id="42" name="标题 5">
            <a:extLst>
              <a:ext uri="{FF2B5EF4-FFF2-40B4-BE49-F238E27FC236}">
                <a16:creationId xmlns:a16="http://schemas.microsoft.com/office/drawing/2014/main" id="{F7649418-F88B-4686-52DD-8E0DEBAB3476}"/>
              </a:ext>
            </a:extLst>
          </p:cNvPr>
          <p:cNvSpPr txBox="1">
            <a:spLocks/>
          </p:cNvSpPr>
          <p:nvPr>
            <p:custDataLst>
              <p:tags r:id="rId1"/>
            </p:custDataLst>
          </p:nvPr>
        </p:nvSpPr>
        <p:spPr>
          <a:xfrm>
            <a:off x="696000" y="392965"/>
            <a:ext cx="10800000" cy="705600"/>
          </a:xfrm>
          <a:prstGeom prst="rect">
            <a:avLst/>
          </a:prstGeom>
        </p:spPr>
        <p:txBody>
          <a:bodyPr lIns="0" tIns="0" rIns="0" bIns="0" anchor="b" anchorCtr="0">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sz="3600">
                <a:latin typeface="+mn-ea"/>
                <a:ea typeface="+mn-ea"/>
              </a:rPr>
              <a:t>系统架构</a:t>
            </a:r>
            <a:endParaRPr lang="zh-CN" altLang="en-US" sz="3600" dirty="0">
              <a:latin typeface="+mn-ea"/>
              <a:ea typeface="+mn-ea"/>
            </a:endParaRPr>
          </a:p>
        </p:txBody>
      </p:sp>
    </p:spTree>
    <p:extLst>
      <p:ext uri="{BB962C8B-B14F-4D97-AF65-F5344CB8AC3E}">
        <p14:creationId xmlns:p14="http://schemas.microsoft.com/office/powerpoint/2010/main" val="2788367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形状 27"/>
          <p:cNvSpPr/>
          <p:nvPr>
            <p:custDataLst>
              <p:tags r:id="rId2"/>
            </p:custDataLst>
          </p:nvPr>
        </p:nvSpPr>
        <p:spPr>
          <a:xfrm>
            <a:off x="0" y="0"/>
            <a:ext cx="5892800" cy="6858000"/>
          </a:xfrm>
          <a:custGeom>
            <a:avLst/>
            <a:gdLst>
              <a:gd name="connsiteX0" fmla="*/ 0 w 4419600"/>
              <a:gd name="connsiteY0" fmla="*/ 0 h 5143500"/>
              <a:gd name="connsiteX1" fmla="*/ 4419600 w 4419600"/>
              <a:gd name="connsiteY1" fmla="*/ 0 h 5143500"/>
              <a:gd name="connsiteX2" fmla="*/ 4419600 w 4419600"/>
              <a:gd name="connsiteY2" fmla="*/ 40810 h 5143500"/>
              <a:gd name="connsiteX3" fmla="*/ 4309545 w 4419600"/>
              <a:gd name="connsiteY3" fmla="*/ 59847 h 5143500"/>
              <a:gd name="connsiteX4" fmla="*/ 606350 w 4419600"/>
              <a:gd name="connsiteY4" fmla="*/ 4567941 h 5143500"/>
              <a:gd name="connsiteX5" fmla="*/ 624548 w 4419600"/>
              <a:gd name="connsiteY5" fmla="*/ 4979676 h 5143500"/>
              <a:gd name="connsiteX6" fmla="*/ 646400 w 4419600"/>
              <a:gd name="connsiteY6" fmla="*/ 5143500 h 5143500"/>
              <a:gd name="connsiteX7" fmla="*/ 0 w 44196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143500">
                <a:moveTo>
                  <a:pt x="0" y="0"/>
                </a:moveTo>
                <a:lnTo>
                  <a:pt x="4419600" y="0"/>
                </a:lnTo>
                <a:lnTo>
                  <a:pt x="4419600" y="40810"/>
                </a:lnTo>
                <a:lnTo>
                  <a:pt x="4309545" y="59847"/>
                </a:lnTo>
                <a:cubicBezTo>
                  <a:pt x="2198662" y="474814"/>
                  <a:pt x="606350" y="2335426"/>
                  <a:pt x="606350" y="4567941"/>
                </a:cubicBezTo>
                <a:cubicBezTo>
                  <a:pt x="606350" y="4706709"/>
                  <a:pt x="612502" y="4844040"/>
                  <a:pt x="624548" y="4979676"/>
                </a:cubicBezTo>
                <a:lnTo>
                  <a:pt x="646400" y="5143500"/>
                </a:lnTo>
                <a:lnTo>
                  <a:pt x="0" y="5143500"/>
                </a:ln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3200">
              <a:latin typeface="+mn-ea"/>
              <a:sym typeface="微软雅黑" panose="020B0503020204020204" charset="-122"/>
            </a:endParaRPr>
          </a:p>
        </p:txBody>
      </p:sp>
      <p:sp>
        <p:nvSpPr>
          <p:cNvPr id="15" name="任意形状 25"/>
          <p:cNvSpPr/>
          <p:nvPr>
            <p:custDataLst>
              <p:tags r:id="rId3"/>
            </p:custDataLst>
          </p:nvPr>
        </p:nvSpPr>
        <p:spPr>
          <a:xfrm flipH="1" flipV="1">
            <a:off x="8397543" y="4970052"/>
            <a:ext cx="3794457" cy="1887948"/>
          </a:xfrm>
          <a:custGeom>
            <a:avLst/>
            <a:gdLst>
              <a:gd name="connsiteX0" fmla="*/ 0 w 2845843"/>
              <a:gd name="connsiteY0" fmla="*/ 1415961 h 1415961"/>
              <a:gd name="connsiteX1" fmla="*/ 0 w 2845843"/>
              <a:gd name="connsiteY1" fmla="*/ 0 h 1415961"/>
              <a:gd name="connsiteX2" fmla="*/ 2845843 w 2845843"/>
              <a:gd name="connsiteY2" fmla="*/ 0 h 1415961"/>
              <a:gd name="connsiteX3" fmla="*/ 2651432 w 2845843"/>
              <a:gd name="connsiteY3" fmla="*/ 24238 h 1415961"/>
              <a:gd name="connsiteX4" fmla="*/ 142714 w 2845843"/>
              <a:gd name="connsiteY4" fmla="*/ 1265403 h 14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5843" h="1415961">
                <a:moveTo>
                  <a:pt x="0" y="1415961"/>
                </a:moveTo>
                <a:lnTo>
                  <a:pt x="0" y="0"/>
                </a:lnTo>
                <a:lnTo>
                  <a:pt x="2845843" y="0"/>
                </a:lnTo>
                <a:lnTo>
                  <a:pt x="2651432" y="24238"/>
                </a:lnTo>
                <a:cubicBezTo>
                  <a:pt x="1683526" y="169017"/>
                  <a:pt x="814319" y="615706"/>
                  <a:pt x="142714" y="1265403"/>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3200">
              <a:latin typeface="+mn-ea"/>
              <a:sym typeface="微软雅黑" panose="020B0503020204020204" charset="-122"/>
            </a:endParaRPr>
          </a:p>
        </p:txBody>
      </p:sp>
      <p:sp>
        <p:nvSpPr>
          <p:cNvPr id="16" name="标题 15"/>
          <p:cNvSpPr>
            <a:spLocks noGrp="1"/>
          </p:cNvSpPr>
          <p:nvPr>
            <p:ph type="title"/>
            <p:custDataLst>
              <p:tags r:id="rId4"/>
            </p:custDataLst>
          </p:nvPr>
        </p:nvSpPr>
        <p:spPr>
          <a:xfrm>
            <a:off x="696000" y="394405"/>
            <a:ext cx="10800000" cy="792000"/>
          </a:xfrm>
        </p:spPr>
        <p:txBody>
          <a:bodyPr/>
          <a:lstStyle/>
          <a:p>
            <a:r>
              <a:rPr lang="zh-CN" altLang="en-US" dirty="0"/>
              <a:t>数据集与评价指标</a:t>
            </a:r>
          </a:p>
        </p:txBody>
      </p:sp>
      <p:sp>
        <p:nvSpPr>
          <p:cNvPr id="21" name="圆角矩形 5"/>
          <p:cNvSpPr/>
          <p:nvPr>
            <p:custDataLst>
              <p:tags r:id="rId5"/>
            </p:custDataLst>
          </p:nvPr>
        </p:nvSpPr>
        <p:spPr>
          <a:xfrm>
            <a:off x="6188838" y="2136140"/>
            <a:ext cx="4585590" cy="3048000"/>
          </a:xfrm>
          <a:prstGeom prst="roundRect">
            <a:avLst>
              <a:gd name="adj" fmla="val 6373"/>
            </a:avLst>
          </a:prstGeom>
          <a:solidFill>
            <a:schemeClr val="lt1"/>
          </a:solidFill>
          <a:effectLst>
            <a:outerShdw blurRad="508000" dist="76200" dir="5400000" algn="bl" rotWithShape="0">
              <a:schemeClr val="accent1">
                <a:alpha val="20000"/>
              </a:schemeClr>
            </a:outerShdw>
          </a:effectLst>
        </p:spPr>
        <p:txBody>
          <a:bodyPr vert="horz" wrap="square" numCol="1" spcCol="0" rtlCol="0" fromWordArt="0" anchor="ctr" anchorCtr="0" forceAA="0" compatLnSpc="0">
            <a:noAutofit/>
          </a:bodyPr>
          <a:lstStyle/>
          <a:p>
            <a:pPr lvl="0" algn="ctr">
              <a:buClrTx/>
              <a:buSzTx/>
              <a:buFontTx/>
            </a:pPr>
            <a:endParaRPr kumimoji="1" lang="zh-CN" altLang="en-US" sz="3200" dirty="0">
              <a:latin typeface="+mn-ea"/>
              <a:sym typeface="微软雅黑" panose="020B0503020204020204" charset="-122"/>
            </a:endParaRPr>
          </a:p>
        </p:txBody>
      </p:sp>
      <p:sp>
        <p:nvSpPr>
          <p:cNvPr id="4" name="矩形 3"/>
          <p:cNvSpPr/>
          <p:nvPr>
            <p:custDataLst>
              <p:tags r:id="rId6"/>
            </p:custDataLst>
          </p:nvPr>
        </p:nvSpPr>
        <p:spPr>
          <a:xfrm>
            <a:off x="6389960" y="3716481"/>
            <a:ext cx="4219158" cy="2559628"/>
          </a:xfrm>
          <a:prstGeom prst="rect">
            <a:avLst/>
          </a:prstGeom>
        </p:spPr>
        <p:txBody>
          <a:bodyPr wrap="square" lIns="0" tIns="0" rIns="0" bIns="0">
            <a:noAutofit/>
          </a:bodyPr>
          <a:lstStyle/>
          <a:p>
            <a:pPr algn="just">
              <a:lnSpc>
                <a:spcPct val="150000"/>
              </a:lnSpc>
              <a:spcBef>
                <a:spcPct val="0"/>
              </a:spcBef>
              <a:spcAft>
                <a:spcPct val="0"/>
              </a:spcAft>
            </a:pPr>
            <a:r>
              <a:rPr lang="en-US" altLang="zh-CN">
                <a:solidFill>
                  <a:srgbClr val="404040"/>
                </a:solidFill>
                <a:latin typeface="+mn-ea"/>
                <a:cs typeface="+mn-ea"/>
              </a:rPr>
              <a:t>Pass Rate</a:t>
            </a:r>
            <a:r>
              <a:rPr lang="zh-CN" altLang="en-US">
                <a:solidFill>
                  <a:srgbClr val="404040"/>
                </a:solidFill>
                <a:latin typeface="+mn-ea"/>
                <a:cs typeface="+mn-ea"/>
              </a:rPr>
              <a:t>：模型在有限尝试次数内成功完成任务的比例。</a:t>
            </a:r>
          </a:p>
          <a:p>
            <a:pPr algn="just">
              <a:lnSpc>
                <a:spcPct val="150000"/>
              </a:lnSpc>
              <a:spcBef>
                <a:spcPct val="0"/>
              </a:spcBef>
              <a:spcAft>
                <a:spcPct val="0"/>
              </a:spcAft>
            </a:pPr>
            <a:r>
              <a:rPr lang="en-US" altLang="zh-CN">
                <a:solidFill>
                  <a:srgbClr val="404040"/>
                </a:solidFill>
                <a:latin typeface="+mn-ea"/>
                <a:cs typeface="+mn-ea"/>
              </a:rPr>
              <a:t>Win Rate</a:t>
            </a:r>
            <a:r>
              <a:rPr lang="zh-CN" altLang="en-US">
                <a:solidFill>
                  <a:srgbClr val="404040"/>
                </a:solidFill>
                <a:latin typeface="+mn-ea"/>
                <a:cs typeface="+mn-ea"/>
              </a:rPr>
              <a:t>：模型与基线模型相比用户偏好选择的比例。</a:t>
            </a:r>
          </a:p>
          <a:p>
            <a:pPr algn="just">
              <a:lnSpc>
                <a:spcPct val="150000"/>
              </a:lnSpc>
              <a:spcBef>
                <a:spcPct val="0"/>
              </a:spcBef>
              <a:spcAft>
                <a:spcPct val="0"/>
              </a:spcAft>
            </a:pPr>
            <a:r>
              <a:rPr lang="en-US" altLang="zh-CN">
                <a:solidFill>
                  <a:srgbClr val="404040"/>
                </a:solidFill>
                <a:latin typeface="+mn-ea"/>
                <a:cs typeface="+mn-ea"/>
              </a:rPr>
              <a:t>Success Rate</a:t>
            </a:r>
            <a:r>
              <a:rPr lang="zh-CN" altLang="en-US">
                <a:solidFill>
                  <a:srgbClr val="404040"/>
                </a:solidFill>
                <a:latin typeface="+mn-ea"/>
                <a:cs typeface="+mn-ea"/>
              </a:rPr>
              <a:t>：模型输出合理且准确回答用户请求的比例。</a:t>
            </a:r>
            <a:endParaRPr lang="zh-CN" altLang="en-US" dirty="0">
              <a:solidFill>
                <a:srgbClr val="404040"/>
              </a:solidFill>
              <a:latin typeface="+mn-ea"/>
              <a:cs typeface="+mn-ea"/>
            </a:endParaRPr>
          </a:p>
        </p:txBody>
      </p:sp>
      <p:sp>
        <p:nvSpPr>
          <p:cNvPr id="6" name="矩形 5"/>
          <p:cNvSpPr/>
          <p:nvPr>
            <p:custDataLst>
              <p:tags r:id="rId7"/>
            </p:custDataLst>
          </p:nvPr>
        </p:nvSpPr>
        <p:spPr>
          <a:xfrm>
            <a:off x="6712078" y="3306445"/>
            <a:ext cx="3528000" cy="329244"/>
          </a:xfrm>
          <a:prstGeom prst="rect">
            <a:avLst/>
          </a:prstGeom>
          <a:noFill/>
        </p:spPr>
        <p:txBody>
          <a:bodyPr wrap="square" lIns="0" tIns="0" rIns="0" bIns="0" rtlCol="0">
            <a:noAutofit/>
          </a:bodyPr>
          <a:lstStyle/>
          <a:p>
            <a:pPr>
              <a:spcBef>
                <a:spcPct val="0"/>
              </a:spcBef>
              <a:spcAft>
                <a:spcPct val="0"/>
              </a:spcAft>
            </a:pPr>
            <a:r>
              <a:rPr kumimoji="1" lang="zh-CN" altLang="en-US" sz="2400" b="1">
                <a:solidFill>
                  <a:srgbClr val="000000"/>
                </a:solidFill>
                <a:latin typeface="+mn-ea"/>
                <a:cs typeface="+mn-ea"/>
              </a:rPr>
              <a:t>评价指标选择</a:t>
            </a:r>
          </a:p>
        </p:txBody>
      </p:sp>
      <p:sp>
        <p:nvSpPr>
          <p:cNvPr id="9" name="图片 32" descr="3b32313630313135353be59088e6a0bc"/>
          <p:cNvSpPr/>
          <p:nvPr>
            <p:custDataLst>
              <p:tags r:id="rId8"/>
            </p:custDataLst>
          </p:nvPr>
        </p:nvSpPr>
        <p:spPr>
          <a:xfrm>
            <a:off x="6737478" y="2578735"/>
            <a:ext cx="503868" cy="488982"/>
          </a:xfrm>
          <a:custGeom>
            <a:avLst/>
            <a:gdLst>
              <a:gd name="connsiteX0" fmla="*/ 140735 w 503868"/>
              <a:gd name="connsiteY0" fmla="*/ 75785 h 488982"/>
              <a:gd name="connsiteX1" fmla="*/ 140735 w 503868"/>
              <a:gd name="connsiteY1" fmla="*/ 120269 h 488982"/>
              <a:gd name="connsiteX2" fmla="*/ 126166 w 503868"/>
              <a:gd name="connsiteY2" fmla="*/ 134838 h 488982"/>
              <a:gd name="connsiteX3" fmla="*/ 111597 w 503868"/>
              <a:gd name="connsiteY3" fmla="*/ 120269 h 488982"/>
              <a:gd name="connsiteX4" fmla="*/ 111597 w 503868"/>
              <a:gd name="connsiteY4" fmla="*/ 75785 h 488982"/>
              <a:gd name="connsiteX5" fmla="*/ 53419 w 503868"/>
              <a:gd name="connsiteY5" fmla="*/ 75785 h 488982"/>
              <a:gd name="connsiteX6" fmla="*/ 36249 w 503868"/>
              <a:gd name="connsiteY6" fmla="*/ 82897 h 488982"/>
              <a:gd name="connsiteX7" fmla="*/ 29137 w 503868"/>
              <a:gd name="connsiteY7" fmla="*/ 100066 h 488982"/>
              <a:gd name="connsiteX8" fmla="*/ 29137 w 503868"/>
              <a:gd name="connsiteY8" fmla="*/ 435565 h 488982"/>
              <a:gd name="connsiteX9" fmla="*/ 36249 w 503868"/>
              <a:gd name="connsiteY9" fmla="*/ 452735 h 488982"/>
              <a:gd name="connsiteX10" fmla="*/ 53419 w 503868"/>
              <a:gd name="connsiteY10" fmla="*/ 459847 h 488982"/>
              <a:gd name="connsiteX11" fmla="*/ 450448 w 503868"/>
              <a:gd name="connsiteY11" fmla="*/ 459847 h 488982"/>
              <a:gd name="connsiteX12" fmla="*/ 467618 w 503868"/>
              <a:gd name="connsiteY12" fmla="*/ 452735 h 488982"/>
              <a:gd name="connsiteX13" fmla="*/ 474730 w 503868"/>
              <a:gd name="connsiteY13" fmla="*/ 435565 h 488982"/>
              <a:gd name="connsiteX14" fmla="*/ 474730 w 503868"/>
              <a:gd name="connsiteY14" fmla="*/ 100066 h 488982"/>
              <a:gd name="connsiteX15" fmla="*/ 467618 w 503868"/>
              <a:gd name="connsiteY15" fmla="*/ 82897 h 488982"/>
              <a:gd name="connsiteX16" fmla="*/ 450448 w 503868"/>
              <a:gd name="connsiteY16" fmla="*/ 75785 h 488982"/>
              <a:gd name="connsiteX17" fmla="*/ 390572 w 503868"/>
              <a:gd name="connsiteY17" fmla="*/ 75785 h 488982"/>
              <a:gd name="connsiteX18" fmla="*/ 390572 w 503868"/>
              <a:gd name="connsiteY18" fmla="*/ 120269 h 488982"/>
              <a:gd name="connsiteX19" fmla="*/ 376003 w 503868"/>
              <a:gd name="connsiteY19" fmla="*/ 134838 h 488982"/>
              <a:gd name="connsiteX20" fmla="*/ 361434 w 503868"/>
              <a:gd name="connsiteY20" fmla="*/ 120269 h 488982"/>
              <a:gd name="connsiteX21" fmla="*/ 361434 w 503868"/>
              <a:gd name="connsiteY21" fmla="*/ 75785 h 488982"/>
              <a:gd name="connsiteX22" fmla="*/ 140735 w 503868"/>
              <a:gd name="connsiteY22" fmla="*/ 75785 h 488982"/>
              <a:gd name="connsiteX23" fmla="*/ 140735 w 503868"/>
              <a:gd name="connsiteY23" fmla="*/ 46647 h 488982"/>
              <a:gd name="connsiteX24" fmla="*/ 361434 w 503868"/>
              <a:gd name="connsiteY24" fmla="*/ 46647 h 488982"/>
              <a:gd name="connsiteX25" fmla="*/ 361434 w 503868"/>
              <a:gd name="connsiteY25" fmla="*/ 14571 h 488982"/>
              <a:gd name="connsiteX26" fmla="*/ 376003 w 503868"/>
              <a:gd name="connsiteY26" fmla="*/ 2 h 488982"/>
              <a:gd name="connsiteX27" fmla="*/ 390572 w 503868"/>
              <a:gd name="connsiteY27" fmla="*/ 14571 h 488982"/>
              <a:gd name="connsiteX28" fmla="*/ 390572 w 503868"/>
              <a:gd name="connsiteY28" fmla="*/ 46647 h 488982"/>
              <a:gd name="connsiteX29" fmla="*/ 450448 w 503868"/>
              <a:gd name="connsiteY29" fmla="*/ 46647 h 488982"/>
              <a:gd name="connsiteX30" fmla="*/ 488221 w 503868"/>
              <a:gd name="connsiteY30" fmla="*/ 62293 h 488982"/>
              <a:gd name="connsiteX31" fmla="*/ 503868 w 503868"/>
              <a:gd name="connsiteY31" fmla="*/ 100066 h 488982"/>
              <a:gd name="connsiteX32" fmla="*/ 503868 w 503868"/>
              <a:gd name="connsiteY32" fmla="*/ 435565 h 488982"/>
              <a:gd name="connsiteX33" fmla="*/ 488221 w 503868"/>
              <a:gd name="connsiteY33" fmla="*/ 473338 h 488982"/>
              <a:gd name="connsiteX34" fmla="*/ 450448 w 503868"/>
              <a:gd name="connsiteY34" fmla="*/ 488985 h 488982"/>
              <a:gd name="connsiteX35" fmla="*/ 53419 w 503868"/>
              <a:gd name="connsiteY35" fmla="*/ 488985 h 488982"/>
              <a:gd name="connsiteX36" fmla="*/ 15646 w 503868"/>
              <a:gd name="connsiteY36" fmla="*/ 473338 h 488982"/>
              <a:gd name="connsiteX37" fmla="*/ -1 w 503868"/>
              <a:gd name="connsiteY37" fmla="*/ 435565 h 488982"/>
              <a:gd name="connsiteX38" fmla="*/ -1 w 503868"/>
              <a:gd name="connsiteY38" fmla="*/ 100066 h 488982"/>
              <a:gd name="connsiteX39" fmla="*/ 15646 w 503868"/>
              <a:gd name="connsiteY39" fmla="*/ 62293 h 488982"/>
              <a:gd name="connsiteX40" fmla="*/ 53419 w 503868"/>
              <a:gd name="connsiteY40" fmla="*/ 46647 h 488982"/>
              <a:gd name="connsiteX41" fmla="*/ 111597 w 503868"/>
              <a:gd name="connsiteY41" fmla="*/ 46647 h 488982"/>
              <a:gd name="connsiteX42" fmla="*/ 111597 w 503868"/>
              <a:gd name="connsiteY42" fmla="*/ 14571 h 488982"/>
              <a:gd name="connsiteX43" fmla="*/ 126166 w 503868"/>
              <a:gd name="connsiteY43" fmla="*/ 2 h 488982"/>
              <a:gd name="connsiteX44" fmla="*/ 140735 w 503868"/>
              <a:gd name="connsiteY44" fmla="*/ 14571 h 488982"/>
              <a:gd name="connsiteX45" fmla="*/ 140735 w 503868"/>
              <a:gd name="connsiteY45" fmla="*/ 46647 h 488982"/>
              <a:gd name="connsiteX46" fmla="*/ 341650 w 503868"/>
              <a:gd name="connsiteY46" fmla="*/ 232894 h 488982"/>
              <a:gd name="connsiteX47" fmla="*/ 341640 w 503868"/>
              <a:gd name="connsiteY47" fmla="*/ 232902 h 488982"/>
              <a:gd name="connsiteX48" fmla="*/ 235051 w 503868"/>
              <a:gd name="connsiteY48" fmla="*/ 339490 h 488982"/>
              <a:gd name="connsiteX49" fmla="*/ 214451 w 503868"/>
              <a:gd name="connsiteY49" fmla="*/ 339493 h 488982"/>
              <a:gd name="connsiteX50" fmla="*/ 161566 w 503868"/>
              <a:gd name="connsiteY50" fmla="*/ 286632 h 488982"/>
              <a:gd name="connsiteX51" fmla="*/ 157296 w 503868"/>
              <a:gd name="connsiteY51" fmla="*/ 276329 h 488982"/>
              <a:gd name="connsiteX52" fmla="*/ 157296 w 503868"/>
              <a:gd name="connsiteY52" fmla="*/ 276327 h 488982"/>
              <a:gd name="connsiteX53" fmla="*/ 161561 w 503868"/>
              <a:gd name="connsiteY53" fmla="*/ 266026 h 488982"/>
              <a:gd name="connsiteX54" fmla="*/ 171862 w 503868"/>
              <a:gd name="connsiteY54" fmla="*/ 261758 h 488982"/>
              <a:gd name="connsiteX55" fmla="*/ 171865 w 503868"/>
              <a:gd name="connsiteY55" fmla="*/ 261758 h 488982"/>
              <a:gd name="connsiteX56" fmla="*/ 182164 w 503868"/>
              <a:gd name="connsiteY56" fmla="*/ 266022 h 488982"/>
              <a:gd name="connsiteX57" fmla="*/ 224748 w 503868"/>
              <a:gd name="connsiteY57" fmla="*/ 308587 h 488982"/>
              <a:gd name="connsiteX58" fmla="*/ 321047 w 503868"/>
              <a:gd name="connsiteY58" fmla="*/ 212289 h 488982"/>
              <a:gd name="connsiteX59" fmla="*/ 331347 w 503868"/>
              <a:gd name="connsiteY59" fmla="*/ 208023 h 488982"/>
              <a:gd name="connsiteX60" fmla="*/ 341516 w 503868"/>
              <a:gd name="connsiteY60" fmla="*/ 212158 h 488982"/>
              <a:gd name="connsiteX61" fmla="*/ 341650 w 503868"/>
              <a:gd name="connsiteY61" fmla="*/ 212289 h 488982"/>
              <a:gd name="connsiteX62" fmla="*/ 345916 w 503868"/>
              <a:gd name="connsiteY62" fmla="*/ 222592 h 488982"/>
              <a:gd name="connsiteX63" fmla="*/ 341650 w 503868"/>
              <a:gd name="connsiteY63" fmla="*/ 232894 h 48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03868" h="488982">
                <a:moveTo>
                  <a:pt x="140735" y="75785"/>
                </a:moveTo>
                <a:lnTo>
                  <a:pt x="140735" y="120269"/>
                </a:lnTo>
                <a:cubicBezTo>
                  <a:pt x="140735" y="128315"/>
                  <a:pt x="134213" y="134838"/>
                  <a:pt x="126166" y="134838"/>
                </a:cubicBezTo>
                <a:cubicBezTo>
                  <a:pt x="118120" y="134838"/>
                  <a:pt x="111597" y="128315"/>
                  <a:pt x="111597" y="120269"/>
                </a:cubicBezTo>
                <a:lnTo>
                  <a:pt x="111597" y="75785"/>
                </a:lnTo>
                <a:lnTo>
                  <a:pt x="53419" y="75785"/>
                </a:lnTo>
                <a:cubicBezTo>
                  <a:pt x="46714" y="75785"/>
                  <a:pt x="40990" y="78156"/>
                  <a:pt x="36249" y="82897"/>
                </a:cubicBezTo>
                <a:cubicBezTo>
                  <a:pt x="31508" y="87638"/>
                  <a:pt x="29137" y="93361"/>
                  <a:pt x="29137" y="100066"/>
                </a:cubicBezTo>
                <a:lnTo>
                  <a:pt x="29137" y="435565"/>
                </a:lnTo>
                <a:cubicBezTo>
                  <a:pt x="29137" y="442269"/>
                  <a:pt x="31508" y="447993"/>
                  <a:pt x="36249" y="452735"/>
                </a:cubicBezTo>
                <a:cubicBezTo>
                  <a:pt x="40990" y="457477"/>
                  <a:pt x="46714" y="459847"/>
                  <a:pt x="53419" y="459847"/>
                </a:cubicBezTo>
                <a:lnTo>
                  <a:pt x="450448" y="459847"/>
                </a:lnTo>
                <a:cubicBezTo>
                  <a:pt x="457152" y="459847"/>
                  <a:pt x="462875" y="457477"/>
                  <a:pt x="467618" y="452735"/>
                </a:cubicBezTo>
                <a:cubicBezTo>
                  <a:pt x="472357" y="447993"/>
                  <a:pt x="474730" y="442269"/>
                  <a:pt x="474730" y="435565"/>
                </a:cubicBezTo>
                <a:lnTo>
                  <a:pt x="474730" y="100066"/>
                </a:lnTo>
                <a:cubicBezTo>
                  <a:pt x="474730" y="93361"/>
                  <a:pt x="472357" y="87638"/>
                  <a:pt x="467618" y="82897"/>
                </a:cubicBezTo>
                <a:cubicBezTo>
                  <a:pt x="462875" y="78156"/>
                  <a:pt x="457152" y="75785"/>
                  <a:pt x="450448" y="75785"/>
                </a:cubicBezTo>
                <a:lnTo>
                  <a:pt x="390572" y="75785"/>
                </a:lnTo>
                <a:lnTo>
                  <a:pt x="390572" y="120269"/>
                </a:lnTo>
                <a:cubicBezTo>
                  <a:pt x="390572" y="128315"/>
                  <a:pt x="384048" y="134838"/>
                  <a:pt x="376003" y="134838"/>
                </a:cubicBezTo>
                <a:cubicBezTo>
                  <a:pt x="367956" y="134838"/>
                  <a:pt x="361434" y="128315"/>
                  <a:pt x="361434" y="120269"/>
                </a:cubicBezTo>
                <a:lnTo>
                  <a:pt x="361434" y="75785"/>
                </a:lnTo>
                <a:lnTo>
                  <a:pt x="140735" y="75785"/>
                </a:lnTo>
                <a:moveTo>
                  <a:pt x="140735" y="46647"/>
                </a:moveTo>
                <a:lnTo>
                  <a:pt x="361434" y="46647"/>
                </a:lnTo>
                <a:lnTo>
                  <a:pt x="361434" y="14571"/>
                </a:lnTo>
                <a:cubicBezTo>
                  <a:pt x="361434" y="6525"/>
                  <a:pt x="367956" y="2"/>
                  <a:pt x="376003" y="2"/>
                </a:cubicBezTo>
                <a:cubicBezTo>
                  <a:pt x="384048" y="2"/>
                  <a:pt x="390572" y="6525"/>
                  <a:pt x="390572" y="14571"/>
                </a:cubicBezTo>
                <a:lnTo>
                  <a:pt x="390572" y="46647"/>
                </a:lnTo>
                <a:lnTo>
                  <a:pt x="450448" y="46647"/>
                </a:lnTo>
                <a:cubicBezTo>
                  <a:pt x="465199" y="46647"/>
                  <a:pt x="477789" y="51862"/>
                  <a:pt x="488221" y="62293"/>
                </a:cubicBezTo>
                <a:cubicBezTo>
                  <a:pt x="498652" y="72724"/>
                  <a:pt x="503868" y="85315"/>
                  <a:pt x="503868" y="100066"/>
                </a:cubicBezTo>
                <a:lnTo>
                  <a:pt x="503868" y="435565"/>
                </a:lnTo>
                <a:cubicBezTo>
                  <a:pt x="503868" y="450316"/>
                  <a:pt x="498652" y="462909"/>
                  <a:pt x="488221" y="473338"/>
                </a:cubicBezTo>
                <a:cubicBezTo>
                  <a:pt x="477789" y="483769"/>
                  <a:pt x="465199" y="488985"/>
                  <a:pt x="450448" y="488985"/>
                </a:cubicBezTo>
                <a:lnTo>
                  <a:pt x="53419" y="488985"/>
                </a:lnTo>
                <a:cubicBezTo>
                  <a:pt x="38667" y="488985"/>
                  <a:pt x="26076" y="483769"/>
                  <a:pt x="15646" y="473338"/>
                </a:cubicBezTo>
                <a:cubicBezTo>
                  <a:pt x="5215" y="462909"/>
                  <a:pt x="-1" y="450316"/>
                  <a:pt x="-1" y="435565"/>
                </a:cubicBezTo>
                <a:lnTo>
                  <a:pt x="-1" y="100066"/>
                </a:lnTo>
                <a:cubicBezTo>
                  <a:pt x="-1" y="85315"/>
                  <a:pt x="5215" y="72724"/>
                  <a:pt x="15646" y="62293"/>
                </a:cubicBezTo>
                <a:cubicBezTo>
                  <a:pt x="26076" y="51862"/>
                  <a:pt x="38667" y="46647"/>
                  <a:pt x="53419" y="46647"/>
                </a:cubicBezTo>
                <a:lnTo>
                  <a:pt x="111597" y="46647"/>
                </a:lnTo>
                <a:lnTo>
                  <a:pt x="111597" y="14571"/>
                </a:lnTo>
                <a:cubicBezTo>
                  <a:pt x="111597" y="6525"/>
                  <a:pt x="118120" y="2"/>
                  <a:pt x="126166" y="2"/>
                </a:cubicBezTo>
                <a:cubicBezTo>
                  <a:pt x="134213" y="2"/>
                  <a:pt x="140735" y="6525"/>
                  <a:pt x="140735" y="14571"/>
                </a:cubicBezTo>
                <a:lnTo>
                  <a:pt x="140735" y="46647"/>
                </a:lnTo>
                <a:moveTo>
                  <a:pt x="341650" y="232894"/>
                </a:moveTo>
                <a:lnTo>
                  <a:pt x="341640" y="232902"/>
                </a:lnTo>
                <a:lnTo>
                  <a:pt x="235051" y="339490"/>
                </a:lnTo>
                <a:cubicBezTo>
                  <a:pt x="229364" y="345177"/>
                  <a:pt x="220140" y="345180"/>
                  <a:pt x="214451" y="339493"/>
                </a:cubicBezTo>
                <a:lnTo>
                  <a:pt x="161566" y="286632"/>
                </a:lnTo>
                <a:cubicBezTo>
                  <a:pt x="158833" y="283900"/>
                  <a:pt x="157297" y="280195"/>
                  <a:pt x="157296" y="276329"/>
                </a:cubicBezTo>
                <a:lnTo>
                  <a:pt x="157296" y="276327"/>
                </a:lnTo>
                <a:cubicBezTo>
                  <a:pt x="157296" y="272464"/>
                  <a:pt x="158830" y="268758"/>
                  <a:pt x="161561" y="266026"/>
                </a:cubicBezTo>
                <a:cubicBezTo>
                  <a:pt x="164292" y="263295"/>
                  <a:pt x="167998" y="261758"/>
                  <a:pt x="171862" y="261758"/>
                </a:cubicBezTo>
                <a:lnTo>
                  <a:pt x="171865" y="261758"/>
                </a:lnTo>
                <a:cubicBezTo>
                  <a:pt x="175728" y="261758"/>
                  <a:pt x="179432" y="263292"/>
                  <a:pt x="182164" y="266022"/>
                </a:cubicBezTo>
                <a:lnTo>
                  <a:pt x="224748" y="308587"/>
                </a:lnTo>
                <a:lnTo>
                  <a:pt x="321047" y="212289"/>
                </a:lnTo>
                <a:cubicBezTo>
                  <a:pt x="323778" y="209557"/>
                  <a:pt x="327484" y="208023"/>
                  <a:pt x="331347" y="208023"/>
                </a:cubicBezTo>
                <a:cubicBezTo>
                  <a:pt x="335147" y="208023"/>
                  <a:pt x="338794" y="209506"/>
                  <a:pt x="341516" y="212158"/>
                </a:cubicBezTo>
                <a:cubicBezTo>
                  <a:pt x="341560" y="212201"/>
                  <a:pt x="341606" y="212245"/>
                  <a:pt x="341650" y="212289"/>
                </a:cubicBezTo>
                <a:cubicBezTo>
                  <a:pt x="344381" y="215021"/>
                  <a:pt x="345916" y="218728"/>
                  <a:pt x="345916" y="222592"/>
                </a:cubicBezTo>
                <a:cubicBezTo>
                  <a:pt x="345916" y="226455"/>
                  <a:pt x="344381" y="230160"/>
                  <a:pt x="341650" y="232894"/>
                </a:cubicBezTo>
              </a:path>
            </a:pathLst>
          </a:custGeom>
          <a:solidFill>
            <a:schemeClr val="accent1"/>
          </a:solidFill>
          <a:ln w="2387" cap="sq">
            <a:noFill/>
            <a:prstDash val="solid"/>
            <a:bevel/>
          </a:ln>
        </p:spPr>
        <p:txBody>
          <a:bodyPr rtlCol="0" anchor="ctr"/>
          <a:lstStyle/>
          <a:p>
            <a:endParaRPr lang="zh-CN" altLang="en-US"/>
          </a:p>
        </p:txBody>
      </p:sp>
      <p:sp>
        <p:nvSpPr>
          <p:cNvPr id="7" name="矩形 6"/>
          <p:cNvSpPr/>
          <p:nvPr>
            <p:custDataLst>
              <p:tags r:id="rId9"/>
            </p:custDataLst>
          </p:nvPr>
        </p:nvSpPr>
        <p:spPr>
          <a:xfrm>
            <a:off x="406065" y="3695699"/>
            <a:ext cx="4966035" cy="2902528"/>
          </a:xfrm>
          <a:prstGeom prst="rect">
            <a:avLst/>
          </a:prstGeom>
        </p:spPr>
        <p:txBody>
          <a:bodyPr wrap="square" lIns="0" tIns="0" rIns="0" bIns="0">
            <a:noAutofit/>
          </a:bodyPr>
          <a:lstStyle/>
          <a:p>
            <a:pPr algn="just">
              <a:lnSpc>
                <a:spcPct val="150000"/>
              </a:lnSpc>
              <a:spcBef>
                <a:spcPct val="0"/>
              </a:spcBef>
              <a:spcAft>
                <a:spcPct val="0"/>
              </a:spcAft>
            </a:pPr>
            <a:r>
              <a:rPr lang="en-US" altLang="zh-CN">
                <a:solidFill>
                  <a:schemeClr val="tx1">
                    <a:lumMod val="75000"/>
                    <a:lumOff val="25000"/>
                  </a:schemeClr>
                </a:solidFill>
                <a:latin typeface="+mn-ea"/>
                <a:cs typeface="+mn-ea"/>
              </a:rPr>
              <a:t>ToolBench</a:t>
            </a:r>
            <a:r>
              <a:rPr lang="zh-CN" altLang="en-US">
                <a:solidFill>
                  <a:schemeClr val="tx1">
                    <a:lumMod val="75000"/>
                    <a:lumOff val="25000"/>
                  </a:schemeClr>
                </a:solidFill>
                <a:latin typeface="+mn-ea"/>
                <a:cs typeface="+mn-ea"/>
              </a:rPr>
              <a:t>数据集设计用来评估模型在处理真实世界用户请求时的性能。</a:t>
            </a:r>
            <a:endParaRPr lang="en-US" altLang="zh-CN">
              <a:solidFill>
                <a:schemeClr val="tx1">
                  <a:lumMod val="75000"/>
                  <a:lumOff val="25000"/>
                </a:schemeClr>
              </a:solidFill>
              <a:latin typeface="+mn-ea"/>
              <a:cs typeface="+mn-ea"/>
            </a:endParaRPr>
          </a:p>
          <a:p>
            <a:pPr algn="just">
              <a:lnSpc>
                <a:spcPct val="150000"/>
              </a:lnSpc>
              <a:spcBef>
                <a:spcPct val="0"/>
              </a:spcBef>
              <a:spcAft>
                <a:spcPct val="0"/>
              </a:spcAft>
            </a:pPr>
            <a:r>
              <a:rPr lang="en-US" altLang="zh-CN">
                <a:solidFill>
                  <a:schemeClr val="tx1">
                    <a:lumMod val="75000"/>
                    <a:lumOff val="25000"/>
                  </a:schemeClr>
                </a:solidFill>
                <a:latin typeface="+mn-ea"/>
                <a:cs typeface="+mn-ea"/>
              </a:rPr>
              <a:t>RestBench</a:t>
            </a:r>
            <a:r>
              <a:rPr lang="zh-CN" altLang="en-US">
                <a:solidFill>
                  <a:schemeClr val="tx1">
                    <a:lumMod val="75000"/>
                    <a:lumOff val="25000"/>
                  </a:schemeClr>
                </a:solidFill>
                <a:latin typeface="+mn-ea"/>
                <a:cs typeface="+mn-ea"/>
              </a:rPr>
              <a:t>数据集专注于现实世界</a:t>
            </a:r>
            <a:r>
              <a:rPr lang="en-US" altLang="zh-CN">
                <a:solidFill>
                  <a:schemeClr val="tx1">
                    <a:lumMod val="75000"/>
                    <a:lumOff val="25000"/>
                  </a:schemeClr>
                </a:solidFill>
                <a:latin typeface="+mn-ea"/>
                <a:cs typeface="+mn-ea"/>
              </a:rPr>
              <a:t>Web</a:t>
            </a:r>
            <a:r>
              <a:rPr lang="zh-CN" altLang="en-US">
                <a:solidFill>
                  <a:schemeClr val="tx1">
                    <a:lumMod val="75000"/>
                    <a:lumOff val="25000"/>
                  </a:schemeClr>
                </a:solidFill>
                <a:latin typeface="+mn-ea"/>
                <a:cs typeface="+mn-ea"/>
              </a:rPr>
              <a:t>服务场景中的任务。</a:t>
            </a:r>
            <a:endParaRPr lang="en-US" altLang="zh-CN">
              <a:solidFill>
                <a:schemeClr val="tx1">
                  <a:lumMod val="75000"/>
                  <a:lumOff val="25000"/>
                </a:schemeClr>
              </a:solidFill>
              <a:latin typeface="+mn-ea"/>
              <a:cs typeface="+mn-ea"/>
            </a:endParaRPr>
          </a:p>
          <a:p>
            <a:pPr algn="just">
              <a:lnSpc>
                <a:spcPct val="150000"/>
              </a:lnSpc>
              <a:spcBef>
                <a:spcPct val="0"/>
              </a:spcBef>
              <a:spcAft>
                <a:spcPct val="0"/>
              </a:spcAft>
            </a:pPr>
            <a:r>
              <a:rPr lang="en-US" altLang="zh-CN">
                <a:solidFill>
                  <a:schemeClr val="tx1">
                    <a:lumMod val="75000"/>
                    <a:lumOff val="25000"/>
                  </a:schemeClr>
                </a:solidFill>
                <a:latin typeface="+mn-ea"/>
                <a:cs typeface="+mn-ea"/>
              </a:rPr>
              <a:t>FuncQA</a:t>
            </a:r>
            <a:r>
              <a:rPr lang="zh-CN" altLang="en-US">
                <a:solidFill>
                  <a:schemeClr val="tx1">
                    <a:lumMod val="75000"/>
                    <a:lumOff val="25000"/>
                  </a:schemeClr>
                </a:solidFill>
                <a:latin typeface="+mn-ea"/>
                <a:cs typeface="+mn-ea"/>
              </a:rPr>
              <a:t>数据集旨在测试</a:t>
            </a:r>
            <a:r>
              <a:rPr lang="en-US" altLang="zh-CN">
                <a:solidFill>
                  <a:schemeClr val="tx1">
                    <a:lumMod val="75000"/>
                    <a:lumOff val="25000"/>
                  </a:schemeClr>
                </a:solidFill>
                <a:latin typeface="+mn-ea"/>
                <a:cs typeface="+mn-ea"/>
              </a:rPr>
              <a:t>LLMs</a:t>
            </a:r>
            <a:r>
              <a:rPr lang="zh-CN" altLang="en-US">
                <a:solidFill>
                  <a:schemeClr val="tx1">
                    <a:lumMod val="75000"/>
                    <a:lumOff val="25000"/>
                  </a:schemeClr>
                </a:solidFill>
                <a:latin typeface="+mn-ea"/>
                <a:cs typeface="+mn-ea"/>
              </a:rPr>
              <a:t>在涉及复杂数学问题上的数值推理能力。</a:t>
            </a:r>
            <a:endParaRPr lang="zh-CN" altLang="en-US" dirty="0">
              <a:solidFill>
                <a:schemeClr val="tx1">
                  <a:lumMod val="75000"/>
                  <a:lumOff val="25000"/>
                </a:schemeClr>
              </a:solidFill>
              <a:latin typeface="+mn-ea"/>
              <a:cs typeface="+mn-ea"/>
            </a:endParaRPr>
          </a:p>
        </p:txBody>
      </p:sp>
      <p:sp>
        <p:nvSpPr>
          <p:cNvPr id="10" name="矩形 9"/>
          <p:cNvSpPr/>
          <p:nvPr>
            <p:custDataLst>
              <p:tags r:id="rId10"/>
            </p:custDataLst>
          </p:nvPr>
        </p:nvSpPr>
        <p:spPr>
          <a:xfrm>
            <a:off x="1112648" y="3306445"/>
            <a:ext cx="3528000" cy="329244"/>
          </a:xfrm>
          <a:prstGeom prst="rect">
            <a:avLst/>
          </a:prstGeom>
          <a:noFill/>
        </p:spPr>
        <p:txBody>
          <a:bodyPr wrap="square" lIns="0" tIns="0" rIns="0" bIns="0" rtlCol="0">
            <a:noAutofit/>
          </a:bodyPr>
          <a:lstStyle/>
          <a:p>
            <a:pPr>
              <a:spcBef>
                <a:spcPct val="0"/>
              </a:spcBef>
              <a:spcAft>
                <a:spcPct val="0"/>
              </a:spcAft>
            </a:pPr>
            <a:r>
              <a:rPr kumimoji="1" lang="zh-CN" altLang="en-US" sz="2400" b="1">
                <a:solidFill>
                  <a:schemeClr val="tx1"/>
                </a:solidFill>
                <a:latin typeface="+mn-ea"/>
                <a:cs typeface="+mn-ea"/>
              </a:rPr>
              <a:t>数据集介绍</a:t>
            </a:r>
          </a:p>
        </p:txBody>
      </p:sp>
      <p:sp>
        <p:nvSpPr>
          <p:cNvPr id="11" name="图片 26" descr="3b32313630313135373be694b6e8978f"/>
          <p:cNvSpPr/>
          <p:nvPr>
            <p:custDataLst>
              <p:tags r:id="rId11"/>
            </p:custDataLst>
          </p:nvPr>
        </p:nvSpPr>
        <p:spPr>
          <a:xfrm>
            <a:off x="1126618" y="2578735"/>
            <a:ext cx="503869" cy="503870"/>
          </a:xfrm>
          <a:custGeom>
            <a:avLst/>
            <a:gdLst>
              <a:gd name="connsiteX0" fmla="*/ 503869 w 503869"/>
              <a:gd name="connsiteY0" fmla="*/ 251935 h 503870"/>
              <a:gd name="connsiteX1" fmla="*/ 486181 w 503869"/>
              <a:gd name="connsiteY1" fmla="*/ 344671 h 503870"/>
              <a:gd name="connsiteX2" fmla="*/ 430080 w 503869"/>
              <a:gd name="connsiteY2" fmla="*/ 430081 h 503870"/>
              <a:gd name="connsiteX3" fmla="*/ 344671 w 503869"/>
              <a:gd name="connsiteY3" fmla="*/ 486181 h 503870"/>
              <a:gd name="connsiteX4" fmla="*/ 251935 w 503869"/>
              <a:gd name="connsiteY4" fmla="*/ 503869 h 503870"/>
              <a:gd name="connsiteX5" fmla="*/ 159199 w 503869"/>
              <a:gd name="connsiteY5" fmla="*/ 486181 h 503870"/>
              <a:gd name="connsiteX6" fmla="*/ 73790 w 503869"/>
              <a:gd name="connsiteY6" fmla="*/ 430081 h 503870"/>
              <a:gd name="connsiteX7" fmla="*/ 17688 w 503869"/>
              <a:gd name="connsiteY7" fmla="*/ 344671 h 503870"/>
              <a:gd name="connsiteX8" fmla="*/ 0 w 503869"/>
              <a:gd name="connsiteY8" fmla="*/ 251935 h 503870"/>
              <a:gd name="connsiteX9" fmla="*/ 17688 w 503869"/>
              <a:gd name="connsiteY9" fmla="*/ 159198 h 503870"/>
              <a:gd name="connsiteX10" fmla="*/ 73790 w 503869"/>
              <a:gd name="connsiteY10" fmla="*/ 73789 h 503870"/>
              <a:gd name="connsiteX11" fmla="*/ 159199 w 503869"/>
              <a:gd name="connsiteY11" fmla="*/ 17688 h 503870"/>
              <a:gd name="connsiteX12" fmla="*/ 251935 w 503869"/>
              <a:gd name="connsiteY12" fmla="*/ -1 h 503870"/>
              <a:gd name="connsiteX13" fmla="*/ 344671 w 503869"/>
              <a:gd name="connsiteY13" fmla="*/ 17688 h 503870"/>
              <a:gd name="connsiteX14" fmla="*/ 430080 w 503869"/>
              <a:gd name="connsiteY14" fmla="*/ 73789 h 503870"/>
              <a:gd name="connsiteX15" fmla="*/ 486181 w 503869"/>
              <a:gd name="connsiteY15" fmla="*/ 159198 h 503870"/>
              <a:gd name="connsiteX16" fmla="*/ 503869 w 503869"/>
              <a:gd name="connsiteY16" fmla="*/ 251935 h 503870"/>
              <a:gd name="connsiteX17" fmla="*/ 474817 w 503869"/>
              <a:gd name="connsiteY17" fmla="*/ 251935 h 503870"/>
              <a:gd name="connsiteX18" fmla="*/ 459167 w 503869"/>
              <a:gd name="connsiteY18" fmla="*/ 169892 h 503870"/>
              <a:gd name="connsiteX19" fmla="*/ 409535 w 503869"/>
              <a:gd name="connsiteY19" fmla="*/ 94332 h 503870"/>
              <a:gd name="connsiteX20" fmla="*/ 333977 w 503869"/>
              <a:gd name="connsiteY20" fmla="*/ 44701 h 503870"/>
              <a:gd name="connsiteX21" fmla="*/ 251935 w 503869"/>
              <a:gd name="connsiteY21" fmla="*/ 29052 h 503870"/>
              <a:gd name="connsiteX22" fmla="*/ 169893 w 503869"/>
              <a:gd name="connsiteY22" fmla="*/ 44701 h 503870"/>
              <a:gd name="connsiteX23" fmla="*/ 94333 w 503869"/>
              <a:gd name="connsiteY23" fmla="*/ 94332 h 503870"/>
              <a:gd name="connsiteX24" fmla="*/ 44701 w 503869"/>
              <a:gd name="connsiteY24" fmla="*/ 169892 h 503870"/>
              <a:gd name="connsiteX25" fmla="*/ 29052 w 503869"/>
              <a:gd name="connsiteY25" fmla="*/ 251935 h 503870"/>
              <a:gd name="connsiteX26" fmla="*/ 44701 w 503869"/>
              <a:gd name="connsiteY26" fmla="*/ 333977 h 503870"/>
              <a:gd name="connsiteX27" fmla="*/ 94333 w 503869"/>
              <a:gd name="connsiteY27" fmla="*/ 409536 h 503870"/>
              <a:gd name="connsiteX28" fmla="*/ 169893 w 503869"/>
              <a:gd name="connsiteY28" fmla="*/ 459167 h 503870"/>
              <a:gd name="connsiteX29" fmla="*/ 251935 w 503869"/>
              <a:gd name="connsiteY29" fmla="*/ 474817 h 503870"/>
              <a:gd name="connsiteX30" fmla="*/ 333977 w 503869"/>
              <a:gd name="connsiteY30" fmla="*/ 459167 h 503870"/>
              <a:gd name="connsiteX31" fmla="*/ 409535 w 503869"/>
              <a:gd name="connsiteY31" fmla="*/ 409536 h 503870"/>
              <a:gd name="connsiteX32" fmla="*/ 459167 w 503869"/>
              <a:gd name="connsiteY32" fmla="*/ 333977 h 503870"/>
              <a:gd name="connsiteX33" fmla="*/ 474817 w 503869"/>
              <a:gd name="connsiteY33" fmla="*/ 251935 h 503870"/>
              <a:gd name="connsiteX34" fmla="*/ 129982 w 503869"/>
              <a:gd name="connsiteY34" fmla="*/ 210661 h 503870"/>
              <a:gd name="connsiteX35" fmla="*/ 205247 w 503869"/>
              <a:gd name="connsiteY35" fmla="*/ 199727 h 503870"/>
              <a:gd name="connsiteX36" fmla="*/ 238909 w 503869"/>
              <a:gd name="connsiteY36" fmla="*/ 131522 h 503870"/>
              <a:gd name="connsiteX37" fmla="*/ 258365 w 503869"/>
              <a:gd name="connsiteY37" fmla="*/ 124925 h 503870"/>
              <a:gd name="connsiteX38" fmla="*/ 264962 w 503869"/>
              <a:gd name="connsiteY38" fmla="*/ 131522 h 503870"/>
              <a:gd name="connsiteX39" fmla="*/ 298625 w 503869"/>
              <a:gd name="connsiteY39" fmla="*/ 199727 h 503870"/>
              <a:gd name="connsiteX40" fmla="*/ 373890 w 503869"/>
              <a:gd name="connsiteY40" fmla="*/ 210661 h 503870"/>
              <a:gd name="connsiteX41" fmla="*/ 386177 w 503869"/>
              <a:gd name="connsiteY41" fmla="*/ 227124 h 503870"/>
              <a:gd name="connsiteX42" fmla="*/ 381940 w 503869"/>
              <a:gd name="connsiteY42" fmla="*/ 235440 h 503870"/>
              <a:gd name="connsiteX43" fmla="*/ 327467 w 503869"/>
              <a:gd name="connsiteY43" fmla="*/ 288529 h 503870"/>
              <a:gd name="connsiteX44" fmla="*/ 340337 w 503869"/>
              <a:gd name="connsiteY44" fmla="*/ 363485 h 503870"/>
              <a:gd name="connsiteX45" fmla="*/ 337882 w 503869"/>
              <a:gd name="connsiteY45" fmla="*/ 374329 h 503870"/>
              <a:gd name="connsiteX46" fmla="*/ 328479 w 503869"/>
              <a:gd name="connsiteY46" fmla="*/ 380260 h 503870"/>
              <a:gd name="connsiteX47" fmla="*/ 319259 w 503869"/>
              <a:gd name="connsiteY47" fmla="*/ 378800 h 503870"/>
              <a:gd name="connsiteX48" fmla="*/ 251937 w 503869"/>
              <a:gd name="connsiteY48" fmla="*/ 343400 h 503870"/>
              <a:gd name="connsiteX49" fmla="*/ 184613 w 503869"/>
              <a:gd name="connsiteY49" fmla="*/ 378800 h 503870"/>
              <a:gd name="connsiteX50" fmla="*/ 164995 w 503869"/>
              <a:gd name="connsiteY50" fmla="*/ 372702 h 503870"/>
              <a:gd name="connsiteX51" fmla="*/ 163535 w 503869"/>
              <a:gd name="connsiteY51" fmla="*/ 363485 h 503870"/>
              <a:gd name="connsiteX52" fmla="*/ 176405 w 503869"/>
              <a:gd name="connsiteY52" fmla="*/ 288529 h 503870"/>
              <a:gd name="connsiteX53" fmla="*/ 121932 w 503869"/>
              <a:gd name="connsiteY53" fmla="*/ 235440 h 503870"/>
              <a:gd name="connsiteX54" fmla="*/ 117545 w 503869"/>
              <a:gd name="connsiteY54" fmla="*/ 225223 h 503870"/>
              <a:gd name="connsiteX55" fmla="*/ 121667 w 503869"/>
              <a:gd name="connsiteY55" fmla="*/ 214898 h 503870"/>
              <a:gd name="connsiteX56" fmla="*/ 129982 w 503869"/>
              <a:gd name="connsiteY56" fmla="*/ 210661 h 503870"/>
              <a:gd name="connsiteX57" fmla="*/ 227920 w 503869"/>
              <a:gd name="connsiteY57" fmla="*/ 219432 h 503870"/>
              <a:gd name="connsiteX58" fmla="*/ 216982 w 503869"/>
              <a:gd name="connsiteY58" fmla="*/ 227378 h 503870"/>
              <a:gd name="connsiteX59" fmla="*/ 163291 w 503869"/>
              <a:gd name="connsiteY59" fmla="*/ 235179 h 503870"/>
              <a:gd name="connsiteX60" fmla="*/ 202153 w 503869"/>
              <a:gd name="connsiteY60" fmla="*/ 273054 h 503870"/>
              <a:gd name="connsiteX61" fmla="*/ 206332 w 503869"/>
              <a:gd name="connsiteY61" fmla="*/ 285914 h 503870"/>
              <a:gd name="connsiteX62" fmla="*/ 197151 w 503869"/>
              <a:gd name="connsiteY62" fmla="*/ 339383 h 503870"/>
              <a:gd name="connsiteX63" fmla="*/ 245175 w 503869"/>
              <a:gd name="connsiteY63" fmla="*/ 314129 h 503870"/>
              <a:gd name="connsiteX64" fmla="*/ 258697 w 503869"/>
              <a:gd name="connsiteY64" fmla="*/ 314129 h 503870"/>
              <a:gd name="connsiteX65" fmla="*/ 306721 w 503869"/>
              <a:gd name="connsiteY65" fmla="*/ 339383 h 503870"/>
              <a:gd name="connsiteX66" fmla="*/ 297540 w 503869"/>
              <a:gd name="connsiteY66" fmla="*/ 285914 h 503870"/>
              <a:gd name="connsiteX67" fmla="*/ 301719 w 503869"/>
              <a:gd name="connsiteY67" fmla="*/ 273054 h 503870"/>
              <a:gd name="connsiteX68" fmla="*/ 340581 w 503869"/>
              <a:gd name="connsiteY68" fmla="*/ 235179 h 503870"/>
              <a:gd name="connsiteX69" fmla="*/ 286890 w 503869"/>
              <a:gd name="connsiteY69" fmla="*/ 227378 h 503870"/>
              <a:gd name="connsiteX70" fmla="*/ 275952 w 503869"/>
              <a:gd name="connsiteY70" fmla="*/ 219432 h 503870"/>
              <a:gd name="connsiteX71" fmla="*/ 251937 w 503869"/>
              <a:gd name="connsiteY71" fmla="*/ 170773 h 503870"/>
              <a:gd name="connsiteX72" fmla="*/ 227920 w 503869"/>
              <a:gd name="connsiteY72" fmla="*/ 219432 h 50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03869" h="503870">
                <a:moveTo>
                  <a:pt x="503869" y="251935"/>
                </a:moveTo>
                <a:cubicBezTo>
                  <a:pt x="503869" y="283970"/>
                  <a:pt x="497972" y="314882"/>
                  <a:pt x="486181" y="344671"/>
                </a:cubicBezTo>
                <a:cubicBezTo>
                  <a:pt x="473376" y="377011"/>
                  <a:pt x="454676" y="405483"/>
                  <a:pt x="430080" y="430081"/>
                </a:cubicBezTo>
                <a:cubicBezTo>
                  <a:pt x="405483" y="454676"/>
                  <a:pt x="377011" y="473376"/>
                  <a:pt x="344671" y="486181"/>
                </a:cubicBezTo>
                <a:cubicBezTo>
                  <a:pt x="314882" y="497972"/>
                  <a:pt x="283970" y="503869"/>
                  <a:pt x="251935" y="503869"/>
                </a:cubicBezTo>
                <a:cubicBezTo>
                  <a:pt x="219897" y="503869"/>
                  <a:pt x="188985" y="497972"/>
                  <a:pt x="159199" y="486181"/>
                </a:cubicBezTo>
                <a:cubicBezTo>
                  <a:pt x="126856" y="473376"/>
                  <a:pt x="98386" y="454676"/>
                  <a:pt x="73790" y="430081"/>
                </a:cubicBezTo>
                <a:cubicBezTo>
                  <a:pt x="49193" y="405483"/>
                  <a:pt x="30493" y="377011"/>
                  <a:pt x="17688" y="344671"/>
                </a:cubicBezTo>
                <a:cubicBezTo>
                  <a:pt x="5896" y="314882"/>
                  <a:pt x="0" y="283970"/>
                  <a:pt x="0" y="251935"/>
                </a:cubicBezTo>
                <a:cubicBezTo>
                  <a:pt x="0" y="219897"/>
                  <a:pt x="5896" y="188985"/>
                  <a:pt x="17688" y="159198"/>
                </a:cubicBezTo>
                <a:cubicBezTo>
                  <a:pt x="30493" y="126856"/>
                  <a:pt x="49193" y="98386"/>
                  <a:pt x="73790" y="73789"/>
                </a:cubicBezTo>
                <a:cubicBezTo>
                  <a:pt x="98386" y="49193"/>
                  <a:pt x="126856" y="30492"/>
                  <a:pt x="159199" y="17688"/>
                </a:cubicBezTo>
                <a:cubicBezTo>
                  <a:pt x="188985" y="5896"/>
                  <a:pt x="219897" y="-1"/>
                  <a:pt x="251935" y="-1"/>
                </a:cubicBezTo>
                <a:cubicBezTo>
                  <a:pt x="283970" y="-1"/>
                  <a:pt x="314882" y="5896"/>
                  <a:pt x="344671" y="17688"/>
                </a:cubicBezTo>
                <a:cubicBezTo>
                  <a:pt x="377011" y="30492"/>
                  <a:pt x="405483" y="49193"/>
                  <a:pt x="430080" y="73789"/>
                </a:cubicBezTo>
                <a:cubicBezTo>
                  <a:pt x="454676" y="98386"/>
                  <a:pt x="473376" y="126856"/>
                  <a:pt x="486181" y="159198"/>
                </a:cubicBezTo>
                <a:cubicBezTo>
                  <a:pt x="497972" y="188985"/>
                  <a:pt x="503869" y="219897"/>
                  <a:pt x="503869" y="251935"/>
                </a:cubicBezTo>
                <a:moveTo>
                  <a:pt x="474817" y="251935"/>
                </a:moveTo>
                <a:cubicBezTo>
                  <a:pt x="474817" y="223592"/>
                  <a:pt x="469599" y="196243"/>
                  <a:pt x="459167" y="169892"/>
                </a:cubicBezTo>
                <a:cubicBezTo>
                  <a:pt x="447839" y="141279"/>
                  <a:pt x="431296" y="116093"/>
                  <a:pt x="409535" y="94332"/>
                </a:cubicBezTo>
                <a:cubicBezTo>
                  <a:pt x="387775" y="72572"/>
                  <a:pt x="362589" y="56028"/>
                  <a:pt x="333977" y="44701"/>
                </a:cubicBezTo>
                <a:cubicBezTo>
                  <a:pt x="307624" y="34268"/>
                  <a:pt x="280276" y="29052"/>
                  <a:pt x="251935" y="29052"/>
                </a:cubicBezTo>
                <a:cubicBezTo>
                  <a:pt x="223591" y="29052"/>
                  <a:pt x="196246" y="34268"/>
                  <a:pt x="169893" y="44701"/>
                </a:cubicBezTo>
                <a:cubicBezTo>
                  <a:pt x="141280" y="56028"/>
                  <a:pt x="116093" y="72572"/>
                  <a:pt x="94333" y="94332"/>
                </a:cubicBezTo>
                <a:cubicBezTo>
                  <a:pt x="72573" y="116093"/>
                  <a:pt x="56029" y="141279"/>
                  <a:pt x="44701" y="169892"/>
                </a:cubicBezTo>
                <a:cubicBezTo>
                  <a:pt x="34269" y="196243"/>
                  <a:pt x="29052" y="223592"/>
                  <a:pt x="29052" y="251935"/>
                </a:cubicBezTo>
                <a:cubicBezTo>
                  <a:pt x="29052" y="280276"/>
                  <a:pt x="34269" y="307624"/>
                  <a:pt x="44701" y="333977"/>
                </a:cubicBezTo>
                <a:cubicBezTo>
                  <a:pt x="56029" y="362589"/>
                  <a:pt x="72573" y="387775"/>
                  <a:pt x="94333" y="409536"/>
                </a:cubicBezTo>
                <a:cubicBezTo>
                  <a:pt x="116093" y="431296"/>
                  <a:pt x="141280" y="447839"/>
                  <a:pt x="169893" y="459167"/>
                </a:cubicBezTo>
                <a:cubicBezTo>
                  <a:pt x="196246" y="469599"/>
                  <a:pt x="223591" y="474817"/>
                  <a:pt x="251935" y="474817"/>
                </a:cubicBezTo>
                <a:cubicBezTo>
                  <a:pt x="280276" y="474817"/>
                  <a:pt x="307624" y="469599"/>
                  <a:pt x="333977" y="459167"/>
                </a:cubicBezTo>
                <a:cubicBezTo>
                  <a:pt x="362589" y="447839"/>
                  <a:pt x="387775" y="431296"/>
                  <a:pt x="409535" y="409536"/>
                </a:cubicBezTo>
                <a:cubicBezTo>
                  <a:pt x="431296" y="387775"/>
                  <a:pt x="447839" y="362589"/>
                  <a:pt x="459167" y="333977"/>
                </a:cubicBezTo>
                <a:cubicBezTo>
                  <a:pt x="469599" y="307624"/>
                  <a:pt x="474817" y="280276"/>
                  <a:pt x="474817" y="251935"/>
                </a:cubicBezTo>
                <a:moveTo>
                  <a:pt x="129982" y="210661"/>
                </a:moveTo>
                <a:lnTo>
                  <a:pt x="205247" y="199727"/>
                </a:lnTo>
                <a:lnTo>
                  <a:pt x="238909" y="131522"/>
                </a:lnTo>
                <a:cubicBezTo>
                  <a:pt x="242461" y="124328"/>
                  <a:pt x="251172" y="121374"/>
                  <a:pt x="258365" y="124925"/>
                </a:cubicBezTo>
                <a:cubicBezTo>
                  <a:pt x="261229" y="126339"/>
                  <a:pt x="263548" y="128657"/>
                  <a:pt x="264962" y="131522"/>
                </a:cubicBezTo>
                <a:lnTo>
                  <a:pt x="298625" y="199727"/>
                </a:lnTo>
                <a:lnTo>
                  <a:pt x="373890" y="210661"/>
                </a:lnTo>
                <a:cubicBezTo>
                  <a:pt x="381831" y="211813"/>
                  <a:pt x="387332" y="219185"/>
                  <a:pt x="386177" y="227124"/>
                </a:cubicBezTo>
                <a:cubicBezTo>
                  <a:pt x="385720" y="230286"/>
                  <a:pt x="384231" y="233210"/>
                  <a:pt x="381940" y="235440"/>
                </a:cubicBezTo>
                <a:lnTo>
                  <a:pt x="327467" y="288529"/>
                </a:lnTo>
                <a:lnTo>
                  <a:pt x="340337" y="363485"/>
                </a:lnTo>
                <a:cubicBezTo>
                  <a:pt x="340991" y="367281"/>
                  <a:pt x="340107" y="371181"/>
                  <a:pt x="337882" y="374329"/>
                </a:cubicBezTo>
                <a:cubicBezTo>
                  <a:pt x="335659" y="377474"/>
                  <a:pt x="332275" y="379606"/>
                  <a:pt x="328479" y="380260"/>
                </a:cubicBezTo>
                <a:cubicBezTo>
                  <a:pt x="325329" y="380800"/>
                  <a:pt x="322089" y="380287"/>
                  <a:pt x="319259" y="378800"/>
                </a:cubicBezTo>
                <a:lnTo>
                  <a:pt x="251937" y="343400"/>
                </a:lnTo>
                <a:lnTo>
                  <a:pt x="184613" y="378800"/>
                </a:lnTo>
                <a:cubicBezTo>
                  <a:pt x="177512" y="382534"/>
                  <a:pt x="168729" y="379803"/>
                  <a:pt x="164995" y="372702"/>
                </a:cubicBezTo>
                <a:cubicBezTo>
                  <a:pt x="163508" y="369874"/>
                  <a:pt x="162994" y="366635"/>
                  <a:pt x="163535" y="363485"/>
                </a:cubicBezTo>
                <a:lnTo>
                  <a:pt x="176405" y="288529"/>
                </a:lnTo>
                <a:lnTo>
                  <a:pt x="121932" y="235440"/>
                </a:lnTo>
                <a:cubicBezTo>
                  <a:pt x="119172" y="232750"/>
                  <a:pt x="117594" y="229075"/>
                  <a:pt x="117545" y="225223"/>
                </a:cubicBezTo>
                <a:cubicBezTo>
                  <a:pt x="117495" y="221371"/>
                  <a:pt x="118978" y="217658"/>
                  <a:pt x="121667" y="214898"/>
                </a:cubicBezTo>
                <a:cubicBezTo>
                  <a:pt x="123897" y="212610"/>
                  <a:pt x="126819" y="211121"/>
                  <a:pt x="129982" y="210661"/>
                </a:cubicBezTo>
                <a:moveTo>
                  <a:pt x="227920" y="219432"/>
                </a:moveTo>
                <a:cubicBezTo>
                  <a:pt x="225804" y="223720"/>
                  <a:pt x="221715" y="226693"/>
                  <a:pt x="216982" y="227378"/>
                </a:cubicBezTo>
                <a:lnTo>
                  <a:pt x="163291" y="235179"/>
                </a:lnTo>
                <a:lnTo>
                  <a:pt x="202153" y="273054"/>
                </a:lnTo>
                <a:cubicBezTo>
                  <a:pt x="205579" y="276392"/>
                  <a:pt x="207140" y="281203"/>
                  <a:pt x="206332" y="285914"/>
                </a:cubicBezTo>
                <a:lnTo>
                  <a:pt x="197151" y="339383"/>
                </a:lnTo>
                <a:lnTo>
                  <a:pt x="245175" y="314129"/>
                </a:lnTo>
                <a:cubicBezTo>
                  <a:pt x="249410" y="311904"/>
                  <a:pt x="254465" y="311904"/>
                  <a:pt x="258697" y="314129"/>
                </a:cubicBezTo>
                <a:lnTo>
                  <a:pt x="306721" y="339383"/>
                </a:lnTo>
                <a:lnTo>
                  <a:pt x="297540" y="285914"/>
                </a:lnTo>
                <a:cubicBezTo>
                  <a:pt x="296731" y="281203"/>
                  <a:pt x="298293" y="276392"/>
                  <a:pt x="301719" y="273054"/>
                </a:cubicBezTo>
                <a:lnTo>
                  <a:pt x="340581" y="235179"/>
                </a:lnTo>
                <a:lnTo>
                  <a:pt x="286890" y="227378"/>
                </a:lnTo>
                <a:cubicBezTo>
                  <a:pt x="282159" y="226693"/>
                  <a:pt x="278068" y="223720"/>
                  <a:pt x="275952" y="219432"/>
                </a:cubicBezTo>
                <a:lnTo>
                  <a:pt x="251937" y="170773"/>
                </a:lnTo>
                <a:lnTo>
                  <a:pt x="227920" y="219432"/>
                </a:lnTo>
              </a:path>
            </a:pathLst>
          </a:custGeom>
          <a:solidFill>
            <a:schemeClr val="accent1"/>
          </a:solidFill>
          <a:ln w="2380" cap="sq">
            <a:noFill/>
            <a:prstDash val="solid"/>
            <a:bevel/>
          </a:ln>
        </p:spPr>
        <p:txBody>
          <a:bodyPr rtlCol="0" anchor="ctr"/>
          <a:lstStyle/>
          <a:p>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696000" y="394405"/>
            <a:ext cx="10800000" cy="792000"/>
          </a:xfrm>
        </p:spPr>
        <p:txBody>
          <a:bodyPr wrap="square">
            <a:normAutofit/>
          </a:bodyPr>
          <a:lstStyle/>
          <a:p>
            <a:r>
              <a:rPr lang="zh-CN" altLang="en-US"/>
              <a:t>实验</a:t>
            </a:r>
            <a:endParaRPr lang="zh-CN" altLang="en-US" sz="1400" dirty="0"/>
          </a:p>
        </p:txBody>
      </p:sp>
      <p:sp>
        <p:nvSpPr>
          <p:cNvPr id="4" name="文本框 3">
            <a:extLst>
              <a:ext uri="{FF2B5EF4-FFF2-40B4-BE49-F238E27FC236}">
                <a16:creationId xmlns:a16="http://schemas.microsoft.com/office/drawing/2014/main" id="{23AF0BC6-6860-F6AD-8364-525DFCE72E17}"/>
              </a:ext>
            </a:extLst>
          </p:cNvPr>
          <p:cNvSpPr txBox="1"/>
          <p:nvPr/>
        </p:nvSpPr>
        <p:spPr>
          <a:xfrm>
            <a:off x="794737" y="1382326"/>
            <a:ext cx="9785639" cy="1848583"/>
          </a:xfrm>
          <a:prstGeom prst="rect">
            <a:avLst/>
          </a:prstGeom>
          <a:noFill/>
        </p:spPr>
        <p:txBody>
          <a:bodyPr wrap="square">
            <a:spAutoFit/>
          </a:bodyPr>
          <a:lstStyle/>
          <a:p>
            <a:pPr algn="l"/>
            <a:r>
              <a:rPr lang="zh-CN" altLang="en-US" b="0" i="0">
                <a:solidFill>
                  <a:srgbClr val="060607"/>
                </a:solidFill>
                <a:effectLst/>
                <a:latin typeface="-apple-system"/>
              </a:rPr>
              <a:t>实验：展示了</a:t>
            </a:r>
            <a:r>
              <a:rPr lang="en-US" altLang="zh-CN" b="0" i="0">
                <a:solidFill>
                  <a:srgbClr val="060607"/>
                </a:solidFill>
                <a:effectLst/>
                <a:latin typeface="-apple-system"/>
              </a:rPr>
              <a:t>EASYTOOL</a:t>
            </a:r>
            <a:r>
              <a:rPr lang="zh-CN" altLang="en-US" b="0" i="0">
                <a:solidFill>
                  <a:srgbClr val="060607"/>
                </a:solidFill>
                <a:effectLst/>
                <a:latin typeface="-apple-system"/>
              </a:rPr>
              <a:t>在不同应用场景中的有效性，包括：</a:t>
            </a:r>
            <a:endParaRPr lang="en-US" altLang="zh-CN" b="0" i="0">
              <a:solidFill>
                <a:srgbClr val="060607"/>
              </a:solidFill>
              <a:effectLst/>
              <a:latin typeface="-apple-system"/>
            </a:endParaRPr>
          </a:p>
          <a:p>
            <a:pPr algn="l"/>
            <a:endParaRPr lang="zh-CN" altLang="en-US" b="0" i="0">
              <a:solidFill>
                <a:srgbClr val="060607"/>
              </a:solidFill>
              <a:effectLst/>
              <a:latin typeface="-apple-system"/>
            </a:endParaRPr>
          </a:p>
          <a:p>
            <a:pPr marL="285750" indent="-285750" algn="l">
              <a:lnSpc>
                <a:spcPct val="150000"/>
              </a:lnSpc>
              <a:buFont typeface="Wingdings" panose="05000000000000000000" pitchFamily="2" charset="2"/>
              <a:buChar char="Ø"/>
            </a:pPr>
            <a:r>
              <a:rPr lang="zh-CN" altLang="en-US" b="0" i="0">
                <a:solidFill>
                  <a:srgbClr val="060607"/>
                </a:solidFill>
                <a:effectLst/>
                <a:latin typeface="-apple-system"/>
              </a:rPr>
              <a:t>现实世界问题解答：使用</a:t>
            </a:r>
            <a:r>
              <a:rPr lang="en-US" altLang="zh-CN" b="0" i="0">
                <a:solidFill>
                  <a:srgbClr val="060607"/>
                </a:solidFill>
                <a:effectLst/>
                <a:latin typeface="-apple-system"/>
              </a:rPr>
              <a:t>ToolBench</a:t>
            </a:r>
            <a:r>
              <a:rPr lang="zh-CN" altLang="en-US" b="0" i="0">
                <a:solidFill>
                  <a:srgbClr val="060607"/>
                </a:solidFill>
                <a:effectLst/>
                <a:latin typeface="-apple-system"/>
              </a:rPr>
              <a:t>数据集评估</a:t>
            </a:r>
            <a:r>
              <a:rPr lang="en-US" altLang="zh-CN" b="0" i="0">
                <a:solidFill>
                  <a:srgbClr val="060607"/>
                </a:solidFill>
                <a:effectLst/>
                <a:latin typeface="-apple-system"/>
              </a:rPr>
              <a:t>EASYTOOL</a:t>
            </a:r>
            <a:r>
              <a:rPr lang="zh-CN" altLang="en-US" b="0" i="0">
                <a:solidFill>
                  <a:srgbClr val="060607"/>
                </a:solidFill>
                <a:effectLst/>
                <a:latin typeface="-apple-system"/>
              </a:rPr>
              <a:t>在处理复杂用户请求时的性能。</a:t>
            </a:r>
          </a:p>
          <a:p>
            <a:pPr marL="285750" indent="-285750" algn="l">
              <a:lnSpc>
                <a:spcPct val="150000"/>
              </a:lnSpc>
              <a:buFont typeface="Wingdings" panose="05000000000000000000" pitchFamily="2" charset="2"/>
              <a:buChar char="Ø"/>
            </a:pPr>
            <a:r>
              <a:rPr lang="zh-CN" altLang="en-US" b="0" i="0">
                <a:solidFill>
                  <a:srgbClr val="060607"/>
                </a:solidFill>
                <a:effectLst/>
                <a:latin typeface="-apple-system"/>
              </a:rPr>
              <a:t>现实世界网络服务：使用</a:t>
            </a:r>
            <a:r>
              <a:rPr lang="en-US" altLang="zh-CN" b="0" i="0">
                <a:solidFill>
                  <a:srgbClr val="060607"/>
                </a:solidFill>
                <a:effectLst/>
                <a:latin typeface="-apple-system"/>
              </a:rPr>
              <a:t>RestBench</a:t>
            </a:r>
            <a:r>
              <a:rPr lang="zh-CN" altLang="en-US" b="0" i="0">
                <a:solidFill>
                  <a:srgbClr val="060607"/>
                </a:solidFill>
                <a:effectLst/>
                <a:latin typeface="-apple-system"/>
              </a:rPr>
              <a:t>数据集评估</a:t>
            </a:r>
            <a:r>
              <a:rPr lang="en-US" altLang="zh-CN" b="0" i="0">
                <a:solidFill>
                  <a:srgbClr val="060607"/>
                </a:solidFill>
                <a:effectLst/>
                <a:latin typeface="-apple-system"/>
              </a:rPr>
              <a:t>LLMs</a:t>
            </a:r>
            <a:r>
              <a:rPr lang="zh-CN" altLang="en-US" b="0" i="0">
                <a:solidFill>
                  <a:srgbClr val="060607"/>
                </a:solidFill>
                <a:effectLst/>
                <a:latin typeface="-apple-system"/>
              </a:rPr>
              <a:t>找到正确工具解决方案路径的能力。</a:t>
            </a:r>
          </a:p>
          <a:p>
            <a:pPr marL="285750" indent="-285750" algn="l">
              <a:lnSpc>
                <a:spcPct val="150000"/>
              </a:lnSpc>
              <a:buFont typeface="Wingdings" panose="05000000000000000000" pitchFamily="2" charset="2"/>
              <a:buChar char="Ø"/>
            </a:pPr>
            <a:r>
              <a:rPr lang="zh-CN" altLang="en-US" b="0" i="0">
                <a:solidFill>
                  <a:srgbClr val="060607"/>
                </a:solidFill>
                <a:effectLst/>
                <a:latin typeface="-apple-system"/>
              </a:rPr>
              <a:t>数理推理：使用</a:t>
            </a:r>
            <a:r>
              <a:rPr lang="en-US" altLang="zh-CN" b="0" i="0">
                <a:solidFill>
                  <a:srgbClr val="060607"/>
                </a:solidFill>
                <a:effectLst/>
                <a:latin typeface="-apple-system"/>
              </a:rPr>
              <a:t>FuncQA</a:t>
            </a:r>
            <a:r>
              <a:rPr lang="zh-CN" altLang="en-US" b="0" i="0">
                <a:solidFill>
                  <a:srgbClr val="060607"/>
                </a:solidFill>
                <a:effectLst/>
                <a:latin typeface="-apple-system"/>
              </a:rPr>
              <a:t>数据集探索</a:t>
            </a:r>
            <a:r>
              <a:rPr lang="en-US" altLang="zh-CN" b="0" i="0">
                <a:solidFill>
                  <a:srgbClr val="060607"/>
                </a:solidFill>
                <a:effectLst/>
                <a:latin typeface="-apple-system"/>
              </a:rPr>
              <a:t>EASYTOOL</a:t>
            </a:r>
            <a:r>
              <a:rPr lang="zh-CN" altLang="en-US" b="0" i="0">
                <a:solidFill>
                  <a:srgbClr val="060607"/>
                </a:solidFill>
                <a:effectLst/>
                <a:latin typeface="-apple-system"/>
              </a:rPr>
              <a:t>在不完整工具文档的复杂数学问题上的能力。</a:t>
            </a:r>
          </a:p>
        </p:txBody>
      </p:sp>
      <p:pic>
        <p:nvPicPr>
          <p:cNvPr id="2" name="图片 1">
            <a:extLst>
              <a:ext uri="{FF2B5EF4-FFF2-40B4-BE49-F238E27FC236}">
                <a16:creationId xmlns:a16="http://schemas.microsoft.com/office/drawing/2014/main" id="{294C0D7E-175B-19B6-C181-7F61DC1D5548}"/>
              </a:ext>
            </a:extLst>
          </p:cNvPr>
          <p:cNvPicPr>
            <a:picLocks noChangeAspect="1"/>
          </p:cNvPicPr>
          <p:nvPr/>
        </p:nvPicPr>
        <p:blipFill>
          <a:blip r:embed="rId5"/>
          <a:stretch>
            <a:fillRect/>
          </a:stretch>
        </p:blipFill>
        <p:spPr>
          <a:xfrm>
            <a:off x="2614236" y="3580402"/>
            <a:ext cx="5517579" cy="1470570"/>
          </a:xfrm>
          <a:prstGeom prst="rect">
            <a:avLst/>
          </a:prstGeom>
        </p:spPr>
      </p:pic>
    </p:spTree>
    <p:custDataLst>
      <p:tags r:id="rId1"/>
    </p:custDataLst>
    <p:extLst>
      <p:ext uri="{BB962C8B-B14F-4D97-AF65-F5344CB8AC3E}">
        <p14:creationId xmlns:p14="http://schemas.microsoft.com/office/powerpoint/2010/main" val="15535931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696000" y="394405"/>
            <a:ext cx="10800000" cy="792000"/>
          </a:xfrm>
        </p:spPr>
        <p:txBody>
          <a:bodyPr wrap="square">
            <a:normAutofit/>
          </a:bodyPr>
          <a:lstStyle/>
          <a:p>
            <a:r>
              <a:rPr lang="zh-CN" altLang="en-US"/>
              <a:t>实验</a:t>
            </a:r>
            <a:r>
              <a:rPr lang="en-US" altLang="zh-CN"/>
              <a:t>5.1</a:t>
            </a:r>
            <a:endParaRPr lang="zh-CN" altLang="en-US" sz="1400" dirty="0"/>
          </a:p>
        </p:txBody>
      </p:sp>
      <p:sp>
        <p:nvSpPr>
          <p:cNvPr id="5" name="文本框 4">
            <a:extLst>
              <a:ext uri="{FF2B5EF4-FFF2-40B4-BE49-F238E27FC236}">
                <a16:creationId xmlns:a16="http://schemas.microsoft.com/office/drawing/2014/main" id="{278F36DB-BF87-E3F6-753B-A1E8698CB413}"/>
              </a:ext>
            </a:extLst>
          </p:cNvPr>
          <p:cNvSpPr txBox="1"/>
          <p:nvPr/>
        </p:nvSpPr>
        <p:spPr>
          <a:xfrm>
            <a:off x="555171" y="1239198"/>
            <a:ext cx="11092543" cy="5340501"/>
          </a:xfrm>
          <a:prstGeom prst="rect">
            <a:avLst/>
          </a:prstGeom>
          <a:noFill/>
        </p:spPr>
        <p:txBody>
          <a:bodyPr wrap="square">
            <a:spAutoFit/>
          </a:bodyPr>
          <a:lstStyle/>
          <a:p>
            <a:pPr algn="just">
              <a:lnSpc>
                <a:spcPct val="150000"/>
              </a:lnSpc>
              <a:spcBef>
                <a:spcPct val="0"/>
              </a:spcBef>
              <a:spcAft>
                <a:spcPct val="0"/>
              </a:spcAft>
            </a:pPr>
            <a:r>
              <a:rPr lang="zh-CN" altLang="en-US" b="1" i="0">
                <a:solidFill>
                  <a:srgbClr val="060607"/>
                </a:solidFill>
                <a:effectLst/>
                <a:highlight>
                  <a:srgbClr val="FFFFFF"/>
                </a:highlight>
                <a:latin typeface="-apple-system"/>
              </a:rPr>
              <a:t>基准测试选择</a:t>
            </a:r>
            <a:r>
              <a:rPr lang="zh-CN" altLang="en-US" b="0" i="0">
                <a:solidFill>
                  <a:srgbClr val="060607"/>
                </a:solidFill>
                <a:effectLst/>
                <a:highlight>
                  <a:srgbClr val="FFFFFF"/>
                </a:highlight>
                <a:latin typeface="-apple-system"/>
              </a:rPr>
              <a:t>：</a:t>
            </a:r>
            <a:r>
              <a:rPr lang="en-US" altLang="zh-CN">
                <a:solidFill>
                  <a:schemeClr val="tx1">
                    <a:lumMod val="75000"/>
                    <a:lumOff val="25000"/>
                  </a:schemeClr>
                </a:solidFill>
                <a:latin typeface="+mn-ea"/>
                <a:cs typeface="+mn-ea"/>
              </a:rPr>
              <a:t>ToolBench</a:t>
            </a:r>
            <a:r>
              <a:rPr lang="zh-CN" altLang="en-US">
                <a:solidFill>
                  <a:schemeClr val="tx1">
                    <a:lumMod val="75000"/>
                    <a:lumOff val="25000"/>
                  </a:schemeClr>
                </a:solidFill>
                <a:latin typeface="+mn-ea"/>
                <a:cs typeface="+mn-ea"/>
              </a:rPr>
              <a:t>数据集设计用来评估模型在处理真实世界用户请求时的性能。研究者选择了</a:t>
            </a:r>
            <a:r>
              <a:rPr lang="en-US" altLang="zh-CN">
                <a:solidFill>
                  <a:schemeClr val="tx1">
                    <a:lumMod val="75000"/>
                    <a:lumOff val="25000"/>
                  </a:schemeClr>
                </a:solidFill>
                <a:latin typeface="+mn-ea"/>
                <a:cs typeface="+mn-ea"/>
              </a:rPr>
              <a:t>ToolBench</a:t>
            </a:r>
            <a:r>
              <a:rPr lang="zh-CN" altLang="en-US">
                <a:solidFill>
                  <a:schemeClr val="tx1">
                    <a:lumMod val="75000"/>
                    <a:lumOff val="25000"/>
                  </a:schemeClr>
                </a:solidFill>
                <a:latin typeface="+mn-ea"/>
                <a:cs typeface="+mn-ea"/>
              </a:rPr>
              <a:t>数据集作为评估标准，该数据集包含多样化的用户请求和大量来自</a:t>
            </a:r>
            <a:r>
              <a:rPr lang="en-US" altLang="zh-CN">
                <a:solidFill>
                  <a:schemeClr val="tx1">
                    <a:lumMod val="75000"/>
                    <a:lumOff val="25000"/>
                  </a:schemeClr>
                </a:solidFill>
                <a:latin typeface="+mn-ea"/>
                <a:cs typeface="+mn-ea"/>
              </a:rPr>
              <a:t>RapidAPI Hub</a:t>
            </a:r>
            <a:r>
              <a:rPr lang="zh-CN" altLang="en-US">
                <a:solidFill>
                  <a:schemeClr val="tx1">
                    <a:lumMod val="75000"/>
                    <a:lumOff val="25000"/>
                  </a:schemeClr>
                </a:solidFill>
                <a:latin typeface="+mn-ea"/>
                <a:cs typeface="+mn-ea"/>
              </a:rPr>
              <a:t>的公开</a:t>
            </a:r>
            <a:r>
              <a:rPr lang="en-US" altLang="zh-CN">
                <a:solidFill>
                  <a:schemeClr val="tx1">
                    <a:lumMod val="75000"/>
                    <a:lumOff val="25000"/>
                  </a:schemeClr>
                </a:solidFill>
                <a:latin typeface="+mn-ea"/>
                <a:cs typeface="+mn-ea"/>
              </a:rPr>
              <a:t>REST API</a:t>
            </a:r>
            <a:r>
              <a:rPr lang="zh-CN" altLang="en-US">
                <a:solidFill>
                  <a:schemeClr val="tx1">
                    <a:lumMod val="75000"/>
                    <a:lumOff val="25000"/>
                  </a:schemeClr>
                </a:solidFill>
                <a:latin typeface="+mn-ea"/>
                <a:cs typeface="+mn-ea"/>
              </a:rPr>
              <a:t>，覆盖</a:t>
            </a:r>
            <a:r>
              <a:rPr lang="en-US" altLang="zh-CN">
                <a:solidFill>
                  <a:schemeClr val="tx1">
                    <a:lumMod val="75000"/>
                    <a:lumOff val="25000"/>
                  </a:schemeClr>
                </a:solidFill>
                <a:latin typeface="+mn-ea"/>
                <a:cs typeface="+mn-ea"/>
              </a:rPr>
              <a:t>49</a:t>
            </a:r>
            <a:r>
              <a:rPr lang="zh-CN" altLang="en-US">
                <a:solidFill>
                  <a:schemeClr val="tx1">
                    <a:lumMod val="75000"/>
                    <a:lumOff val="25000"/>
                  </a:schemeClr>
                </a:solidFill>
                <a:latin typeface="+mn-ea"/>
                <a:cs typeface="+mn-ea"/>
              </a:rPr>
              <a:t>个类别。研究者使用了</a:t>
            </a:r>
            <a:r>
              <a:rPr lang="en-US" altLang="zh-CN">
                <a:solidFill>
                  <a:schemeClr val="tx1">
                    <a:lumMod val="75000"/>
                    <a:lumOff val="25000"/>
                  </a:schemeClr>
                </a:solidFill>
                <a:latin typeface="+mn-ea"/>
                <a:cs typeface="+mn-ea"/>
              </a:rPr>
              <a:t>ToolBench</a:t>
            </a:r>
            <a:r>
              <a:rPr lang="zh-CN" altLang="en-US">
                <a:solidFill>
                  <a:schemeClr val="tx1">
                    <a:lumMod val="75000"/>
                    <a:lumOff val="25000"/>
                  </a:schemeClr>
                </a:solidFill>
                <a:latin typeface="+mn-ea"/>
                <a:cs typeface="+mn-ea"/>
              </a:rPr>
              <a:t>中最困难的两个子集</a:t>
            </a:r>
            <a:r>
              <a:rPr lang="en-US" altLang="zh-CN">
                <a:solidFill>
                  <a:schemeClr val="tx1">
                    <a:lumMod val="75000"/>
                    <a:lumOff val="25000"/>
                  </a:schemeClr>
                </a:solidFill>
                <a:latin typeface="+mn-ea"/>
                <a:cs typeface="+mn-ea"/>
              </a:rPr>
              <a:t>I2-Category</a:t>
            </a:r>
            <a:r>
              <a:rPr lang="zh-CN" altLang="en-US">
                <a:solidFill>
                  <a:schemeClr val="tx1">
                    <a:lumMod val="75000"/>
                    <a:lumOff val="25000"/>
                  </a:schemeClr>
                </a:solidFill>
                <a:latin typeface="+mn-ea"/>
                <a:cs typeface="+mn-ea"/>
              </a:rPr>
              <a:t>（</a:t>
            </a:r>
            <a:r>
              <a:rPr lang="en-US" altLang="zh-CN">
                <a:solidFill>
                  <a:schemeClr val="tx1">
                    <a:lumMod val="75000"/>
                    <a:lumOff val="25000"/>
                  </a:schemeClr>
                </a:solidFill>
                <a:latin typeface="+mn-ea"/>
                <a:cs typeface="+mn-ea"/>
              </a:rPr>
              <a:t>200</a:t>
            </a:r>
            <a:r>
              <a:rPr lang="zh-CN" altLang="en-US">
                <a:solidFill>
                  <a:schemeClr val="tx1">
                    <a:lumMod val="75000"/>
                    <a:lumOff val="25000"/>
                  </a:schemeClr>
                </a:solidFill>
                <a:latin typeface="+mn-ea"/>
                <a:cs typeface="+mn-ea"/>
              </a:rPr>
              <a:t>个测试数据）和</a:t>
            </a:r>
            <a:r>
              <a:rPr lang="en-US" altLang="zh-CN">
                <a:solidFill>
                  <a:schemeClr val="tx1">
                    <a:lumMod val="75000"/>
                    <a:lumOff val="25000"/>
                  </a:schemeClr>
                </a:solidFill>
                <a:latin typeface="+mn-ea"/>
                <a:cs typeface="+mn-ea"/>
              </a:rPr>
              <a:t>I3-Instruction</a:t>
            </a:r>
            <a:r>
              <a:rPr lang="zh-CN" altLang="en-US">
                <a:solidFill>
                  <a:schemeClr val="tx1">
                    <a:lumMod val="75000"/>
                    <a:lumOff val="25000"/>
                  </a:schemeClr>
                </a:solidFill>
                <a:latin typeface="+mn-ea"/>
                <a:cs typeface="+mn-ea"/>
              </a:rPr>
              <a:t>（</a:t>
            </a:r>
            <a:r>
              <a:rPr lang="en-US" altLang="zh-CN">
                <a:solidFill>
                  <a:schemeClr val="tx1">
                    <a:lumMod val="75000"/>
                    <a:lumOff val="25000"/>
                  </a:schemeClr>
                </a:solidFill>
                <a:latin typeface="+mn-ea"/>
                <a:cs typeface="+mn-ea"/>
              </a:rPr>
              <a:t>100</a:t>
            </a:r>
            <a:r>
              <a:rPr lang="zh-CN" altLang="en-US">
                <a:solidFill>
                  <a:schemeClr val="tx1">
                    <a:lumMod val="75000"/>
                    <a:lumOff val="25000"/>
                  </a:schemeClr>
                </a:solidFill>
                <a:latin typeface="+mn-ea"/>
                <a:cs typeface="+mn-ea"/>
              </a:rPr>
              <a:t>个测试数据）进行评估，这些请求需要使用多个不同类别的工具来解决。平均而言，</a:t>
            </a:r>
            <a:r>
              <a:rPr lang="en-US" altLang="zh-CN">
                <a:solidFill>
                  <a:schemeClr val="tx1">
                    <a:lumMod val="75000"/>
                    <a:lumOff val="25000"/>
                  </a:schemeClr>
                </a:solidFill>
                <a:latin typeface="+mn-ea"/>
                <a:cs typeface="+mn-ea"/>
              </a:rPr>
              <a:t>I2-Category</a:t>
            </a:r>
            <a:r>
              <a:rPr lang="zh-CN" altLang="en-US">
                <a:solidFill>
                  <a:schemeClr val="tx1">
                    <a:lumMod val="75000"/>
                    <a:lumOff val="25000"/>
                  </a:schemeClr>
                </a:solidFill>
                <a:latin typeface="+mn-ea"/>
                <a:cs typeface="+mn-ea"/>
              </a:rPr>
              <a:t>请求需要</a:t>
            </a:r>
            <a:r>
              <a:rPr lang="en-US" altLang="zh-CN">
                <a:solidFill>
                  <a:schemeClr val="tx1">
                    <a:lumMod val="75000"/>
                    <a:lumOff val="25000"/>
                  </a:schemeClr>
                </a:solidFill>
                <a:latin typeface="+mn-ea"/>
                <a:cs typeface="+mn-ea"/>
              </a:rPr>
              <a:t>6.76</a:t>
            </a:r>
            <a:r>
              <a:rPr lang="zh-CN" altLang="en-US">
                <a:solidFill>
                  <a:schemeClr val="tx1">
                    <a:lumMod val="75000"/>
                    <a:lumOff val="25000"/>
                  </a:schemeClr>
                </a:solidFill>
                <a:latin typeface="+mn-ea"/>
                <a:cs typeface="+mn-ea"/>
              </a:rPr>
              <a:t>个工具，</a:t>
            </a:r>
            <a:r>
              <a:rPr lang="en-US" altLang="zh-CN">
                <a:solidFill>
                  <a:schemeClr val="tx1">
                    <a:lumMod val="75000"/>
                    <a:lumOff val="25000"/>
                  </a:schemeClr>
                </a:solidFill>
                <a:latin typeface="+mn-ea"/>
                <a:cs typeface="+mn-ea"/>
              </a:rPr>
              <a:t>I3-Instruction</a:t>
            </a:r>
            <a:r>
              <a:rPr lang="zh-CN" altLang="en-US">
                <a:solidFill>
                  <a:schemeClr val="tx1">
                    <a:lumMod val="75000"/>
                    <a:lumOff val="25000"/>
                  </a:schemeClr>
                </a:solidFill>
                <a:latin typeface="+mn-ea"/>
                <a:cs typeface="+mn-ea"/>
              </a:rPr>
              <a:t>请求需要</a:t>
            </a:r>
            <a:r>
              <a:rPr lang="en-US" altLang="zh-CN">
                <a:solidFill>
                  <a:schemeClr val="tx1">
                    <a:lumMod val="75000"/>
                    <a:lumOff val="25000"/>
                  </a:schemeClr>
                </a:solidFill>
                <a:latin typeface="+mn-ea"/>
                <a:cs typeface="+mn-ea"/>
              </a:rPr>
              <a:t>8.24</a:t>
            </a:r>
            <a:r>
              <a:rPr lang="zh-CN" altLang="en-US">
                <a:solidFill>
                  <a:schemeClr val="tx1">
                    <a:lumMod val="75000"/>
                    <a:lumOff val="25000"/>
                  </a:schemeClr>
                </a:solidFill>
                <a:latin typeface="+mn-ea"/>
                <a:cs typeface="+mn-ea"/>
              </a:rPr>
              <a:t>个工具。</a:t>
            </a:r>
          </a:p>
          <a:p>
            <a:pPr algn="just">
              <a:lnSpc>
                <a:spcPct val="150000"/>
              </a:lnSpc>
              <a:spcBef>
                <a:spcPct val="0"/>
              </a:spcBef>
              <a:spcAft>
                <a:spcPct val="0"/>
              </a:spcAft>
            </a:pPr>
            <a:endParaRPr lang="en-US" altLang="zh-CN">
              <a:solidFill>
                <a:schemeClr val="tx1">
                  <a:lumMod val="75000"/>
                  <a:lumOff val="25000"/>
                </a:schemeClr>
              </a:solidFill>
              <a:latin typeface="+mn-ea"/>
              <a:cs typeface="+mn-ea"/>
            </a:endParaRPr>
          </a:p>
          <a:p>
            <a:pPr algn="just">
              <a:lnSpc>
                <a:spcPct val="150000"/>
              </a:lnSpc>
              <a:spcBef>
                <a:spcPct val="0"/>
              </a:spcBef>
              <a:spcAft>
                <a:spcPct val="0"/>
              </a:spcAft>
            </a:pPr>
            <a:r>
              <a:rPr lang="zh-CN" altLang="en-US" b="1" i="0">
                <a:solidFill>
                  <a:srgbClr val="060607"/>
                </a:solidFill>
                <a:effectLst/>
                <a:highlight>
                  <a:srgbClr val="FFFFFF"/>
                </a:highlight>
                <a:latin typeface="-apple-system"/>
              </a:rPr>
              <a:t>评估指标</a:t>
            </a:r>
            <a:r>
              <a:rPr lang="zh-CN" altLang="en-US" b="0" i="0">
                <a:solidFill>
                  <a:srgbClr val="060607"/>
                </a:solidFill>
                <a:effectLst/>
                <a:highlight>
                  <a:srgbClr val="FFFFFF"/>
                </a:highlight>
                <a:latin typeface="-apple-system"/>
              </a:rPr>
              <a:t>：</a:t>
            </a:r>
            <a:endParaRPr lang="en-US" altLang="zh-CN" b="0" i="0">
              <a:solidFill>
                <a:srgbClr val="060607"/>
              </a:solidFill>
              <a:effectLst/>
              <a:highlight>
                <a:srgbClr val="FFFFFF"/>
              </a:highlight>
              <a:latin typeface="-apple-system"/>
            </a:endParaRPr>
          </a:p>
          <a:p>
            <a:pPr algn="just">
              <a:lnSpc>
                <a:spcPct val="150000"/>
              </a:lnSpc>
              <a:spcBef>
                <a:spcPct val="0"/>
              </a:spcBef>
              <a:spcAft>
                <a:spcPct val="0"/>
              </a:spcAft>
            </a:pPr>
            <a:r>
              <a:rPr lang="en-US" altLang="zh-CN" b="0" i="0">
                <a:solidFill>
                  <a:srgbClr val="060607"/>
                </a:solidFill>
                <a:effectLst/>
                <a:latin typeface="-apple-system"/>
              </a:rPr>
              <a:t>(1) </a:t>
            </a:r>
            <a:r>
              <a:rPr lang="zh-CN" altLang="en-US" b="0" i="0">
                <a:solidFill>
                  <a:srgbClr val="060607"/>
                </a:solidFill>
                <a:effectLst/>
                <a:latin typeface="-apple-system"/>
              </a:rPr>
              <a:t>通过率（</a:t>
            </a:r>
            <a:r>
              <a:rPr lang="en-US" altLang="zh-CN" b="0" i="0">
                <a:solidFill>
                  <a:srgbClr val="060607"/>
                </a:solidFill>
                <a:effectLst/>
                <a:latin typeface="-apple-system"/>
              </a:rPr>
              <a:t>Pass Rate</a:t>
            </a:r>
            <a:r>
              <a:rPr lang="zh-CN" altLang="en-US" b="0" i="0">
                <a:solidFill>
                  <a:srgbClr val="060607"/>
                </a:solidFill>
                <a:effectLst/>
                <a:latin typeface="-apple-system"/>
              </a:rPr>
              <a:t>）：</a:t>
            </a:r>
            <a:r>
              <a:rPr lang="zh-CN" altLang="en-US" b="0" i="0">
                <a:solidFill>
                  <a:srgbClr val="060607"/>
                </a:solidFill>
                <a:effectLst/>
                <a:highlight>
                  <a:srgbClr val="FFFFFF"/>
                </a:highlight>
                <a:latin typeface="-apple-system"/>
              </a:rPr>
              <a:t>计算在有限预算内成功完成指令的比例</a:t>
            </a:r>
            <a:endParaRPr lang="en-US" altLang="zh-CN" b="0" i="0">
              <a:solidFill>
                <a:srgbClr val="060607"/>
              </a:solidFill>
              <a:effectLst/>
              <a:latin typeface="-apple-system"/>
            </a:endParaRPr>
          </a:p>
          <a:p>
            <a:pPr marL="11430" indent="-1270">
              <a:lnSpc>
                <a:spcPct val="106000"/>
              </a:lnSpc>
              <a:spcAft>
                <a:spcPts val="120"/>
              </a:spcAft>
            </a:pPr>
            <a:r>
              <a:rPr lang="en-US" altLang="zh-CN" b="0" i="0">
                <a:solidFill>
                  <a:srgbClr val="060607"/>
                </a:solidFill>
                <a:effectLst/>
                <a:latin typeface="-apple-system"/>
              </a:rPr>
              <a:t>(2) </a:t>
            </a:r>
            <a:r>
              <a:rPr lang="zh-CN" altLang="en-US" b="0" i="0">
                <a:solidFill>
                  <a:srgbClr val="060607"/>
                </a:solidFill>
                <a:effectLst/>
                <a:latin typeface="-apple-system"/>
              </a:rPr>
              <a:t>胜率（</a:t>
            </a:r>
            <a:r>
              <a:rPr lang="en-US" altLang="zh-CN" b="0" i="0">
                <a:solidFill>
                  <a:srgbClr val="060607"/>
                </a:solidFill>
                <a:effectLst/>
                <a:latin typeface="-apple-system"/>
              </a:rPr>
              <a:t>Win Rate</a:t>
            </a:r>
            <a:r>
              <a:rPr lang="zh-CN" altLang="en-US" b="0" i="0">
                <a:solidFill>
                  <a:srgbClr val="060607"/>
                </a:solidFill>
                <a:effectLst/>
                <a:latin typeface="-apple-system"/>
              </a:rPr>
              <a:t>）：</a:t>
            </a:r>
            <a:r>
              <a:rPr lang="zh-CN" altLang="zh-CN" sz="1800">
                <a:solidFill>
                  <a:srgbClr val="000000"/>
                </a:solidFill>
                <a:effectLst/>
                <a:ea typeface="Calibri" panose="020F0502020204030204" pitchFamily="34" charset="0"/>
              </a:rPr>
              <a:t>通过要求</a:t>
            </a:r>
            <a:r>
              <a:rPr lang="en-US" altLang="zh-CN" sz="1800">
                <a:solidFill>
                  <a:srgbClr val="000000"/>
                </a:solidFill>
                <a:effectLst/>
                <a:ea typeface="Calibri" panose="020F0502020204030204" pitchFamily="34" charset="0"/>
              </a:rPr>
              <a:t> </a:t>
            </a:r>
            <a:r>
              <a:rPr lang="en-US" altLang="zh-CN" sz="1800">
                <a:effectLst/>
                <a:ea typeface="Calibri" panose="020F0502020204030204" pitchFamily="34" charset="0"/>
              </a:rPr>
              <a:t>ChatGPT </a:t>
            </a:r>
            <a:r>
              <a:rPr lang="zh-CN" altLang="zh-CN" sz="1800">
                <a:effectLst/>
                <a:ea typeface="Calibri" panose="020F0502020204030204" pitchFamily="34" charset="0"/>
              </a:rPr>
              <a:t>评估者</a:t>
            </a:r>
            <a:r>
              <a:rPr lang="zh-CN" altLang="zh-CN" sz="1800">
                <a:solidFill>
                  <a:srgbClr val="000000"/>
                </a:solidFill>
                <a:effectLst/>
                <a:ea typeface="Calibri" panose="020F0502020204030204" pitchFamily="34" charset="0"/>
              </a:rPr>
              <a:t>选择其对两种解决方案路径的偏好来衡量</a:t>
            </a:r>
            <a:r>
              <a:rPr lang="en-US" altLang="zh-CN" sz="1800">
                <a:solidFill>
                  <a:srgbClr val="000000"/>
                </a:solidFill>
                <a:effectLst/>
                <a:latin typeface="Calibri" panose="020F0502020204030204" pitchFamily="34" charset="0"/>
                <a:ea typeface="Calibri" panose="020F0502020204030204" pitchFamily="34" charset="0"/>
              </a:rPr>
              <a:t>  </a:t>
            </a:r>
            <a:r>
              <a:rPr lang="zh-CN" altLang="zh-CN" sz="1800">
                <a:solidFill>
                  <a:srgbClr val="000000"/>
                </a:solidFill>
                <a:effectLst/>
                <a:ea typeface="Calibri" panose="020F0502020204030204" pitchFamily="34" charset="0"/>
              </a:rPr>
              <a:t>。</a:t>
            </a:r>
            <a:endParaRPr lang="en-US" altLang="zh-CN">
              <a:solidFill>
                <a:srgbClr val="060607"/>
              </a:solidFill>
              <a:latin typeface="-apple-system"/>
            </a:endParaRPr>
          </a:p>
          <a:p>
            <a:pPr algn="just">
              <a:lnSpc>
                <a:spcPct val="150000"/>
              </a:lnSpc>
              <a:spcBef>
                <a:spcPct val="0"/>
              </a:spcBef>
              <a:spcAft>
                <a:spcPct val="0"/>
              </a:spcAft>
            </a:pPr>
            <a:r>
              <a:rPr lang="en-US" altLang="zh-CN" b="0" i="0">
                <a:solidFill>
                  <a:srgbClr val="060607"/>
                </a:solidFill>
                <a:effectLst/>
                <a:latin typeface="-apple-system"/>
              </a:rPr>
              <a:t>(3)</a:t>
            </a:r>
            <a:r>
              <a:rPr lang="zh-CN" altLang="en-US" b="0" i="0">
                <a:solidFill>
                  <a:srgbClr val="060607"/>
                </a:solidFill>
                <a:effectLst/>
                <a:latin typeface="-apple-system"/>
              </a:rPr>
              <a:t>成功率（</a:t>
            </a:r>
            <a:r>
              <a:rPr lang="en-US" altLang="zh-CN" b="0" i="0">
                <a:solidFill>
                  <a:srgbClr val="060607"/>
                </a:solidFill>
                <a:effectLst/>
                <a:latin typeface="-apple-system"/>
              </a:rPr>
              <a:t>Success Rate</a:t>
            </a:r>
            <a:r>
              <a:rPr lang="zh-CN" altLang="en-US" b="0" i="0">
                <a:solidFill>
                  <a:srgbClr val="060607"/>
                </a:solidFill>
                <a:effectLst/>
                <a:latin typeface="-apple-system"/>
              </a:rPr>
              <a:t>）：</a:t>
            </a:r>
            <a:r>
              <a:rPr lang="zh-CN" altLang="en-US" b="0" i="0">
                <a:solidFill>
                  <a:srgbClr val="060607"/>
                </a:solidFill>
                <a:effectLst/>
                <a:highlight>
                  <a:srgbClr val="FFFFFF"/>
                </a:highlight>
                <a:latin typeface="-apple-system"/>
              </a:rPr>
              <a:t>模型是否能够合理准确地回答用户请求</a:t>
            </a:r>
            <a:endParaRPr lang="en-US" altLang="zh-CN" b="0" i="0">
              <a:solidFill>
                <a:srgbClr val="060607"/>
              </a:solidFill>
              <a:effectLst/>
              <a:latin typeface="-apple-system"/>
            </a:endParaRPr>
          </a:p>
          <a:p>
            <a:pPr algn="just">
              <a:lnSpc>
                <a:spcPct val="150000"/>
              </a:lnSpc>
              <a:spcBef>
                <a:spcPct val="0"/>
              </a:spcBef>
              <a:spcAft>
                <a:spcPct val="0"/>
              </a:spcAft>
            </a:pPr>
            <a:endParaRPr lang="en-US" altLang="zh-CN">
              <a:solidFill>
                <a:srgbClr val="060607"/>
              </a:solidFill>
              <a:highlight>
                <a:srgbClr val="FFFFFF"/>
              </a:highlight>
              <a:latin typeface="-apple-system"/>
              <a:cs typeface="+mn-ea"/>
            </a:endParaRPr>
          </a:p>
          <a:p>
            <a:pPr algn="just">
              <a:lnSpc>
                <a:spcPct val="150000"/>
              </a:lnSpc>
              <a:spcBef>
                <a:spcPct val="0"/>
              </a:spcBef>
              <a:spcAft>
                <a:spcPct val="0"/>
              </a:spcAft>
            </a:pPr>
            <a:r>
              <a:rPr lang="zh-CN" altLang="en-US" b="1" i="0">
                <a:solidFill>
                  <a:srgbClr val="060607"/>
                </a:solidFill>
                <a:effectLst/>
                <a:latin typeface="-apple-system"/>
              </a:rPr>
              <a:t>基线模型</a:t>
            </a:r>
            <a:r>
              <a:rPr lang="zh-CN" altLang="en-US" b="0" i="0">
                <a:solidFill>
                  <a:srgbClr val="060607"/>
                </a:solidFill>
                <a:effectLst/>
                <a:latin typeface="-apple-system"/>
              </a:rPr>
              <a:t>：选择了</a:t>
            </a:r>
            <a:r>
              <a:rPr lang="en-US" altLang="zh-CN" b="0" i="0">
                <a:solidFill>
                  <a:srgbClr val="060607"/>
                </a:solidFill>
                <a:effectLst/>
                <a:latin typeface="-apple-system"/>
              </a:rPr>
              <a:t>ChatGPT</a:t>
            </a:r>
            <a:r>
              <a:rPr lang="zh-CN" altLang="en-US" b="0" i="0">
                <a:solidFill>
                  <a:srgbClr val="060607"/>
                </a:solidFill>
                <a:effectLst/>
                <a:latin typeface="-apple-system"/>
              </a:rPr>
              <a:t>、</a:t>
            </a:r>
            <a:r>
              <a:rPr lang="en-US" altLang="zh-CN" b="0" i="0">
                <a:solidFill>
                  <a:srgbClr val="060607"/>
                </a:solidFill>
                <a:effectLst/>
                <a:latin typeface="-apple-system"/>
              </a:rPr>
              <a:t>GPT-4</a:t>
            </a:r>
            <a:r>
              <a:rPr lang="zh-CN" altLang="en-US" b="0" i="0">
                <a:solidFill>
                  <a:srgbClr val="060607"/>
                </a:solidFill>
                <a:effectLst/>
                <a:latin typeface="-apple-system"/>
              </a:rPr>
              <a:t>、</a:t>
            </a:r>
            <a:r>
              <a:rPr lang="en-US" altLang="zh-CN" b="0" i="0">
                <a:solidFill>
                  <a:srgbClr val="060607"/>
                </a:solidFill>
                <a:effectLst/>
                <a:latin typeface="-apple-system"/>
              </a:rPr>
              <a:t>Vicuna-7B</a:t>
            </a:r>
            <a:r>
              <a:rPr lang="zh-CN" altLang="en-US" b="0" i="0">
                <a:solidFill>
                  <a:srgbClr val="060607"/>
                </a:solidFill>
                <a:effectLst/>
                <a:latin typeface="-apple-system"/>
              </a:rPr>
              <a:t>和</a:t>
            </a:r>
            <a:r>
              <a:rPr lang="en-US" altLang="zh-CN" b="0" i="0">
                <a:solidFill>
                  <a:srgbClr val="060607"/>
                </a:solidFill>
                <a:effectLst/>
                <a:latin typeface="-apple-system"/>
              </a:rPr>
              <a:t>ToolLLaMA-7B</a:t>
            </a:r>
            <a:r>
              <a:rPr lang="zh-CN" altLang="en-US" b="0" i="0">
                <a:solidFill>
                  <a:srgbClr val="060607"/>
                </a:solidFill>
                <a:effectLst/>
                <a:latin typeface="-apple-system"/>
              </a:rPr>
              <a:t>作为基线模型，并应用了</a:t>
            </a:r>
            <a:r>
              <a:rPr lang="en-US" altLang="zh-CN" b="0" i="0">
                <a:solidFill>
                  <a:srgbClr val="060607"/>
                </a:solidFill>
                <a:effectLst/>
                <a:latin typeface="-apple-system"/>
              </a:rPr>
              <a:t>ReACT</a:t>
            </a:r>
            <a:r>
              <a:rPr lang="zh-CN" altLang="en-US" b="0" i="0">
                <a:solidFill>
                  <a:srgbClr val="060607"/>
                </a:solidFill>
                <a:effectLst/>
                <a:latin typeface="-apple-system"/>
              </a:rPr>
              <a:t>和</a:t>
            </a:r>
            <a:r>
              <a:rPr lang="en-US" altLang="zh-CN" b="0" i="0">
                <a:solidFill>
                  <a:srgbClr val="060607"/>
                </a:solidFill>
                <a:effectLst/>
                <a:latin typeface="-apple-system"/>
              </a:rPr>
              <a:t>DFSDT</a:t>
            </a:r>
            <a:r>
              <a:rPr lang="zh-CN" altLang="en-US" b="0" i="0">
                <a:solidFill>
                  <a:srgbClr val="060607"/>
                </a:solidFill>
                <a:effectLst/>
                <a:latin typeface="-apple-system"/>
              </a:rPr>
              <a:t>方法。以及与</a:t>
            </a:r>
            <a:r>
              <a:rPr lang="en-US" altLang="zh-CN" b="0" i="0">
                <a:solidFill>
                  <a:srgbClr val="060607"/>
                </a:solidFill>
                <a:effectLst/>
                <a:latin typeface="-apple-system"/>
              </a:rPr>
              <a:t>Mistral-Instruct-7B</a:t>
            </a:r>
            <a:r>
              <a:rPr lang="zh-CN" altLang="en-US" b="0" i="0">
                <a:solidFill>
                  <a:srgbClr val="060607"/>
                </a:solidFill>
                <a:effectLst/>
                <a:latin typeface="-apple-system"/>
              </a:rPr>
              <a:t>进行比较，该模型在</a:t>
            </a:r>
            <a:r>
              <a:rPr lang="en-US" altLang="zh-CN" b="0" i="0">
                <a:solidFill>
                  <a:srgbClr val="060607"/>
                </a:solidFill>
                <a:effectLst/>
                <a:latin typeface="-apple-system"/>
              </a:rPr>
              <a:t>Mistral-7B</a:t>
            </a:r>
            <a:r>
              <a:rPr lang="zh-CN" altLang="en-US" b="0" i="0">
                <a:solidFill>
                  <a:srgbClr val="060607"/>
                </a:solidFill>
                <a:effectLst/>
                <a:latin typeface="-apple-system"/>
              </a:rPr>
              <a:t>基础上微调，表现出很好的指令跟随能力。</a:t>
            </a:r>
            <a:endParaRPr lang="en-US" altLang="zh-CN">
              <a:solidFill>
                <a:schemeClr val="tx1">
                  <a:lumMod val="75000"/>
                  <a:lumOff val="25000"/>
                </a:schemeClr>
              </a:solidFill>
              <a:latin typeface="+mn-ea"/>
              <a:cs typeface="+mn-ea"/>
            </a:endParaRPr>
          </a:p>
        </p:txBody>
      </p:sp>
    </p:spTree>
    <p:custDataLst>
      <p:tags r:id="rId1"/>
    </p:custDataLst>
    <p:extLst>
      <p:ext uri="{BB962C8B-B14F-4D97-AF65-F5344CB8AC3E}">
        <p14:creationId xmlns:p14="http://schemas.microsoft.com/office/powerpoint/2010/main" val="36655914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A747D8-F4C7-F43C-7911-2E37526B3C64}"/>
              </a:ext>
            </a:extLst>
          </p:cNvPr>
          <p:cNvPicPr>
            <a:picLocks noChangeAspect="1"/>
          </p:cNvPicPr>
          <p:nvPr/>
        </p:nvPicPr>
        <p:blipFill>
          <a:blip r:embed="rId4"/>
          <a:stretch>
            <a:fillRect/>
          </a:stretch>
        </p:blipFill>
        <p:spPr>
          <a:xfrm>
            <a:off x="1388208" y="452143"/>
            <a:ext cx="8620125" cy="5114925"/>
          </a:xfrm>
          <a:prstGeom prst="rect">
            <a:avLst/>
          </a:prstGeom>
        </p:spPr>
      </p:pic>
      <p:sp>
        <p:nvSpPr>
          <p:cNvPr id="5" name="文本框 4">
            <a:extLst>
              <a:ext uri="{FF2B5EF4-FFF2-40B4-BE49-F238E27FC236}">
                <a16:creationId xmlns:a16="http://schemas.microsoft.com/office/drawing/2014/main" id="{36E22EE6-E1EB-5867-6201-24338E5BE5C2}"/>
              </a:ext>
            </a:extLst>
          </p:cNvPr>
          <p:cNvSpPr txBox="1"/>
          <p:nvPr/>
        </p:nvSpPr>
        <p:spPr>
          <a:xfrm>
            <a:off x="1246287" y="5687391"/>
            <a:ext cx="8844770" cy="738664"/>
          </a:xfrm>
          <a:prstGeom prst="rect">
            <a:avLst/>
          </a:prstGeom>
          <a:noFill/>
        </p:spPr>
        <p:txBody>
          <a:bodyPr wrap="square">
            <a:spAutoFit/>
          </a:bodyPr>
          <a:lstStyle/>
          <a:p>
            <a:r>
              <a:rPr lang="en-US" altLang="zh-CN" sz="1400"/>
              <a:t>表 4：ToolBench 上 LLM 的结果。胜率（表示为 Win）是通过将每个模型与 ChatGPT-ReACT 进行比较来计算的。高于 50% 的胜率意味着该模型的表现优于 ChatGPT-ReACT。除 Retriever 外，所有方法都使用 ground 实况工具集来选择工具。最佳结果加粗，次好结果加下划线。</a:t>
            </a:r>
            <a:endParaRPr lang="en-US" sz="1400"/>
          </a:p>
        </p:txBody>
      </p:sp>
      <p:sp>
        <p:nvSpPr>
          <p:cNvPr id="2" name="标题 12">
            <a:extLst>
              <a:ext uri="{FF2B5EF4-FFF2-40B4-BE49-F238E27FC236}">
                <a16:creationId xmlns:a16="http://schemas.microsoft.com/office/drawing/2014/main" id="{A792E4E2-6B0F-CA2F-92A5-75FA50F4D70F}"/>
              </a:ext>
            </a:extLst>
          </p:cNvPr>
          <p:cNvSpPr txBox="1">
            <a:spLocks/>
          </p:cNvSpPr>
          <p:nvPr>
            <p:custDataLst>
              <p:tags r:id="rId1"/>
            </p:custDataLst>
          </p:nvPr>
        </p:nvSpPr>
        <p:spPr>
          <a:xfrm>
            <a:off x="219345" y="92848"/>
            <a:ext cx="10800000" cy="792000"/>
          </a:xfrm>
          <a:prstGeom prst="rect">
            <a:avLst/>
          </a:prstGeom>
        </p:spPr>
        <p:txBody>
          <a:bodyPr wrap="square">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t>实验</a:t>
            </a:r>
            <a:r>
              <a:rPr lang="en-US" altLang="zh-CN"/>
              <a:t>5.1</a:t>
            </a:r>
            <a:r>
              <a:rPr lang="zh-CN" altLang="en-US"/>
              <a:t>结果</a:t>
            </a:r>
            <a:endParaRPr lang="zh-CN" altLang="en-US" sz="1400" dirty="0"/>
          </a:p>
        </p:txBody>
      </p:sp>
    </p:spTree>
    <p:extLst>
      <p:ext uri="{BB962C8B-B14F-4D97-AF65-F5344CB8AC3E}">
        <p14:creationId xmlns:p14="http://schemas.microsoft.com/office/powerpoint/2010/main" val="2478847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2">
            <a:extLst>
              <a:ext uri="{FF2B5EF4-FFF2-40B4-BE49-F238E27FC236}">
                <a16:creationId xmlns:a16="http://schemas.microsoft.com/office/drawing/2014/main" id="{A792E4E2-6B0F-CA2F-92A5-75FA50F4D70F}"/>
              </a:ext>
            </a:extLst>
          </p:cNvPr>
          <p:cNvSpPr txBox="1">
            <a:spLocks/>
          </p:cNvSpPr>
          <p:nvPr>
            <p:custDataLst>
              <p:tags r:id="rId1"/>
            </p:custDataLst>
          </p:nvPr>
        </p:nvSpPr>
        <p:spPr>
          <a:xfrm>
            <a:off x="219345" y="92848"/>
            <a:ext cx="10800000" cy="792000"/>
          </a:xfrm>
          <a:prstGeom prst="rect">
            <a:avLst/>
          </a:prstGeom>
        </p:spPr>
        <p:txBody>
          <a:bodyPr wrap="square">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t>实验</a:t>
            </a:r>
            <a:r>
              <a:rPr lang="en-US" altLang="zh-CN"/>
              <a:t>5.1</a:t>
            </a:r>
            <a:r>
              <a:rPr lang="zh-CN" altLang="en-US"/>
              <a:t>结果</a:t>
            </a:r>
            <a:endParaRPr lang="zh-CN" altLang="en-US" sz="1400" dirty="0"/>
          </a:p>
        </p:txBody>
      </p:sp>
      <p:sp>
        <p:nvSpPr>
          <p:cNvPr id="6" name="文本框 5">
            <a:extLst>
              <a:ext uri="{FF2B5EF4-FFF2-40B4-BE49-F238E27FC236}">
                <a16:creationId xmlns:a16="http://schemas.microsoft.com/office/drawing/2014/main" id="{0D53B27A-2A28-7984-3588-6AA608CFF165}"/>
              </a:ext>
            </a:extLst>
          </p:cNvPr>
          <p:cNvSpPr txBox="1"/>
          <p:nvPr/>
        </p:nvSpPr>
        <p:spPr>
          <a:xfrm>
            <a:off x="1110343" y="1491734"/>
            <a:ext cx="6096000" cy="369332"/>
          </a:xfrm>
          <a:prstGeom prst="rect">
            <a:avLst/>
          </a:prstGeom>
          <a:noFill/>
        </p:spPr>
        <p:txBody>
          <a:bodyPr wrap="square">
            <a:spAutoFit/>
          </a:bodyPr>
          <a:lstStyle/>
          <a:p>
            <a:r>
              <a:rPr lang="zh-CN" altLang="en-US" b="1" i="0">
                <a:solidFill>
                  <a:srgbClr val="060607"/>
                </a:solidFill>
                <a:effectLst/>
                <a:highlight>
                  <a:srgbClr val="FFFFFF"/>
                </a:highlight>
                <a:latin typeface="-apple-system"/>
              </a:rPr>
              <a:t>工具检索</a:t>
            </a:r>
            <a:r>
              <a:rPr lang="zh-CN" altLang="en-US" b="0" i="0">
                <a:solidFill>
                  <a:srgbClr val="060607"/>
                </a:solidFill>
                <a:effectLst/>
                <a:highlight>
                  <a:srgbClr val="FFFFFF"/>
                </a:highlight>
                <a:latin typeface="-apple-system"/>
              </a:rPr>
              <a:t>：</a:t>
            </a:r>
            <a:endParaRPr lang="en-US"/>
          </a:p>
        </p:txBody>
      </p:sp>
      <p:pic>
        <p:nvPicPr>
          <p:cNvPr id="7" name="图片 6">
            <a:extLst>
              <a:ext uri="{FF2B5EF4-FFF2-40B4-BE49-F238E27FC236}">
                <a16:creationId xmlns:a16="http://schemas.microsoft.com/office/drawing/2014/main" id="{9E448A1D-D796-DDF8-D5A1-ADC0580DE8E7}"/>
              </a:ext>
            </a:extLst>
          </p:cNvPr>
          <p:cNvPicPr>
            <a:picLocks noChangeAspect="1"/>
          </p:cNvPicPr>
          <p:nvPr/>
        </p:nvPicPr>
        <p:blipFill>
          <a:blip r:embed="rId4"/>
          <a:stretch>
            <a:fillRect/>
          </a:stretch>
        </p:blipFill>
        <p:spPr>
          <a:xfrm>
            <a:off x="2736487" y="1896745"/>
            <a:ext cx="6129786" cy="2022112"/>
          </a:xfrm>
          <a:prstGeom prst="rect">
            <a:avLst/>
          </a:prstGeom>
        </p:spPr>
      </p:pic>
      <p:sp>
        <p:nvSpPr>
          <p:cNvPr id="9" name="文本框 8">
            <a:extLst>
              <a:ext uri="{FF2B5EF4-FFF2-40B4-BE49-F238E27FC236}">
                <a16:creationId xmlns:a16="http://schemas.microsoft.com/office/drawing/2014/main" id="{AEEECD50-A703-F7E6-671B-22156BDA6FFD}"/>
              </a:ext>
            </a:extLst>
          </p:cNvPr>
          <p:cNvSpPr txBox="1"/>
          <p:nvPr/>
        </p:nvSpPr>
        <p:spPr>
          <a:xfrm>
            <a:off x="2405744" y="4393365"/>
            <a:ext cx="7238999" cy="646331"/>
          </a:xfrm>
          <a:prstGeom prst="rect">
            <a:avLst/>
          </a:prstGeom>
          <a:noFill/>
        </p:spPr>
        <p:txBody>
          <a:bodyPr wrap="square">
            <a:spAutoFit/>
          </a:bodyPr>
          <a:lstStyle/>
          <a:p>
            <a:r>
              <a:rPr lang="en-US" altLang="zh-CN" b="0" i="0">
                <a:solidFill>
                  <a:srgbClr val="060607"/>
                </a:solidFill>
                <a:effectLst/>
                <a:latin typeface="-apple-system"/>
              </a:rPr>
              <a:t>ToolBench</a:t>
            </a:r>
            <a:r>
              <a:rPr lang="zh-CN" altLang="en-US" b="0" i="0">
                <a:solidFill>
                  <a:srgbClr val="060607"/>
                </a:solidFill>
                <a:effectLst/>
                <a:latin typeface="-apple-system"/>
              </a:rPr>
              <a:t>提供了基于</a:t>
            </a:r>
            <a:r>
              <a:rPr lang="en-US" altLang="zh-CN" b="0" i="0">
                <a:solidFill>
                  <a:srgbClr val="060607"/>
                </a:solidFill>
                <a:effectLst/>
                <a:latin typeface="-apple-system"/>
              </a:rPr>
              <a:t>BERT-base</a:t>
            </a:r>
            <a:r>
              <a:rPr lang="zh-CN" altLang="en-US" b="0" i="0">
                <a:solidFill>
                  <a:srgbClr val="060607"/>
                </a:solidFill>
                <a:effectLst/>
                <a:latin typeface="-apple-system"/>
              </a:rPr>
              <a:t>的检索器来检索解决用户请求的相关工具，并声称其性能优于基于余弦嵌入相似度的</a:t>
            </a:r>
            <a:r>
              <a:rPr lang="en-US" altLang="zh-CN" b="0" i="0">
                <a:solidFill>
                  <a:srgbClr val="060607"/>
                </a:solidFill>
                <a:effectLst/>
                <a:latin typeface="-apple-system"/>
              </a:rPr>
              <a:t>GPT Ada</a:t>
            </a:r>
            <a:r>
              <a:rPr lang="zh-CN" altLang="en-US" b="0" i="0">
                <a:solidFill>
                  <a:srgbClr val="060607"/>
                </a:solidFill>
                <a:effectLst/>
                <a:latin typeface="-apple-system"/>
              </a:rPr>
              <a:t>。</a:t>
            </a:r>
            <a:endParaRPr lang="en-US"/>
          </a:p>
        </p:txBody>
      </p:sp>
      <p:sp>
        <p:nvSpPr>
          <p:cNvPr id="11" name="文本框 10">
            <a:extLst>
              <a:ext uri="{FF2B5EF4-FFF2-40B4-BE49-F238E27FC236}">
                <a16:creationId xmlns:a16="http://schemas.microsoft.com/office/drawing/2014/main" id="{C093915E-C010-60C4-866E-FA599749755E}"/>
              </a:ext>
            </a:extLst>
          </p:cNvPr>
          <p:cNvSpPr txBox="1"/>
          <p:nvPr/>
        </p:nvSpPr>
        <p:spPr>
          <a:xfrm>
            <a:off x="2373085" y="5228550"/>
            <a:ext cx="6096000" cy="646331"/>
          </a:xfrm>
          <a:prstGeom prst="rect">
            <a:avLst/>
          </a:prstGeom>
          <a:noFill/>
        </p:spPr>
        <p:txBody>
          <a:bodyPr wrap="square">
            <a:spAutoFit/>
          </a:bodyPr>
          <a:lstStyle/>
          <a:p>
            <a:r>
              <a:rPr lang="zh-CN" altLang="en-US" b="0" i="0">
                <a:solidFill>
                  <a:srgbClr val="060607"/>
                </a:solidFill>
                <a:effectLst/>
                <a:latin typeface="-apple-system"/>
              </a:rPr>
              <a:t>研究者认为</a:t>
            </a:r>
            <a:r>
              <a:rPr lang="en-US" altLang="zh-CN" b="0" i="0">
                <a:solidFill>
                  <a:srgbClr val="060607"/>
                </a:solidFill>
                <a:effectLst/>
                <a:latin typeface="-apple-system"/>
              </a:rPr>
              <a:t>Ada</a:t>
            </a:r>
            <a:r>
              <a:rPr lang="zh-CN" altLang="en-US" b="0" i="0">
                <a:solidFill>
                  <a:srgbClr val="060607"/>
                </a:solidFill>
                <a:effectLst/>
                <a:latin typeface="-apple-system"/>
              </a:rPr>
              <a:t>性能不佳可能是因为工具描述质量低，包含无关细节且缺乏清晰的功能指南。</a:t>
            </a:r>
            <a:endParaRPr lang="en-US"/>
          </a:p>
        </p:txBody>
      </p:sp>
    </p:spTree>
    <p:extLst>
      <p:ext uri="{BB962C8B-B14F-4D97-AF65-F5344CB8AC3E}">
        <p14:creationId xmlns:p14="http://schemas.microsoft.com/office/powerpoint/2010/main" val="2545005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2">
            <a:extLst>
              <a:ext uri="{FF2B5EF4-FFF2-40B4-BE49-F238E27FC236}">
                <a16:creationId xmlns:a16="http://schemas.microsoft.com/office/drawing/2014/main" id="{A792E4E2-6B0F-CA2F-92A5-75FA50F4D70F}"/>
              </a:ext>
            </a:extLst>
          </p:cNvPr>
          <p:cNvSpPr txBox="1">
            <a:spLocks/>
          </p:cNvSpPr>
          <p:nvPr>
            <p:custDataLst>
              <p:tags r:id="rId1"/>
            </p:custDataLst>
          </p:nvPr>
        </p:nvSpPr>
        <p:spPr>
          <a:xfrm>
            <a:off x="219345" y="92848"/>
            <a:ext cx="10800000" cy="792000"/>
          </a:xfrm>
          <a:prstGeom prst="rect">
            <a:avLst/>
          </a:prstGeom>
        </p:spPr>
        <p:txBody>
          <a:bodyPr wrap="square">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t>实验</a:t>
            </a:r>
            <a:r>
              <a:rPr lang="en-US" altLang="zh-CN"/>
              <a:t>5.1</a:t>
            </a:r>
            <a:endParaRPr lang="zh-CN" altLang="en-US" sz="1400" dirty="0"/>
          </a:p>
        </p:txBody>
      </p:sp>
      <p:sp>
        <p:nvSpPr>
          <p:cNvPr id="6" name="文本框 5">
            <a:extLst>
              <a:ext uri="{FF2B5EF4-FFF2-40B4-BE49-F238E27FC236}">
                <a16:creationId xmlns:a16="http://schemas.microsoft.com/office/drawing/2014/main" id="{0D53B27A-2A28-7984-3588-6AA608CFF165}"/>
              </a:ext>
            </a:extLst>
          </p:cNvPr>
          <p:cNvSpPr txBox="1"/>
          <p:nvPr/>
        </p:nvSpPr>
        <p:spPr>
          <a:xfrm>
            <a:off x="1034143" y="751506"/>
            <a:ext cx="6096000" cy="369332"/>
          </a:xfrm>
          <a:prstGeom prst="rect">
            <a:avLst/>
          </a:prstGeom>
          <a:noFill/>
        </p:spPr>
        <p:txBody>
          <a:bodyPr wrap="square">
            <a:spAutoFit/>
          </a:bodyPr>
          <a:lstStyle/>
          <a:p>
            <a:r>
              <a:rPr lang="zh-CN" altLang="en-US" b="1" i="0">
                <a:solidFill>
                  <a:srgbClr val="060607"/>
                </a:solidFill>
                <a:effectLst/>
                <a:highlight>
                  <a:srgbClr val="FFFFFF"/>
                </a:highlight>
                <a:latin typeface="-apple-system"/>
              </a:rPr>
              <a:t>工具检索</a:t>
            </a:r>
            <a:r>
              <a:rPr lang="zh-CN" altLang="en-US" b="0" i="0">
                <a:solidFill>
                  <a:srgbClr val="060607"/>
                </a:solidFill>
                <a:effectLst/>
                <a:highlight>
                  <a:srgbClr val="FFFFFF"/>
                </a:highlight>
                <a:latin typeface="-apple-system"/>
              </a:rPr>
              <a:t>：</a:t>
            </a:r>
            <a:endParaRPr lang="en-US"/>
          </a:p>
        </p:txBody>
      </p:sp>
      <p:sp>
        <p:nvSpPr>
          <p:cNvPr id="9" name="文本框 8">
            <a:extLst>
              <a:ext uri="{FF2B5EF4-FFF2-40B4-BE49-F238E27FC236}">
                <a16:creationId xmlns:a16="http://schemas.microsoft.com/office/drawing/2014/main" id="{AEEECD50-A703-F7E6-671B-22156BDA6FFD}"/>
              </a:ext>
            </a:extLst>
          </p:cNvPr>
          <p:cNvSpPr txBox="1"/>
          <p:nvPr/>
        </p:nvSpPr>
        <p:spPr>
          <a:xfrm>
            <a:off x="1306286" y="3653136"/>
            <a:ext cx="9394370" cy="1200329"/>
          </a:xfrm>
          <a:prstGeom prst="rect">
            <a:avLst/>
          </a:prstGeom>
          <a:noFill/>
        </p:spPr>
        <p:txBody>
          <a:bodyPr wrap="square">
            <a:spAutoFit/>
          </a:bodyPr>
          <a:lstStyle/>
          <a:p>
            <a:r>
              <a:rPr lang="zh-CN" altLang="en-US" b="0" i="0">
                <a:solidFill>
                  <a:srgbClr val="060607"/>
                </a:solidFill>
                <a:effectLst/>
                <a:latin typeface="-apple-system"/>
              </a:rPr>
              <a:t>基于用户请求分解的子任务与 </a:t>
            </a:r>
            <a:r>
              <a:rPr lang="en-US" altLang="zh-CN" b="0" i="0">
                <a:solidFill>
                  <a:srgbClr val="060607"/>
                </a:solidFill>
                <a:effectLst/>
                <a:latin typeface="-apple-system"/>
              </a:rPr>
              <a:t>ToolBench </a:t>
            </a:r>
            <a:r>
              <a:rPr lang="zh-CN" altLang="en-US" b="0" i="0">
                <a:solidFill>
                  <a:srgbClr val="060607"/>
                </a:solidFill>
                <a:effectLst/>
                <a:latin typeface="-apple-system"/>
              </a:rPr>
              <a:t>中原始工具文档中的工具描述之间的余弦嵌入相似性检索工具。研究者认为，</a:t>
            </a:r>
            <a:r>
              <a:rPr lang="en-US" altLang="zh-CN" b="0" i="0">
                <a:solidFill>
                  <a:srgbClr val="060607"/>
                </a:solidFill>
                <a:effectLst/>
                <a:latin typeface="-apple-system"/>
              </a:rPr>
              <a:t>Ada </a:t>
            </a:r>
            <a:r>
              <a:rPr lang="zh-CN" altLang="en-US" b="0" i="0">
                <a:solidFill>
                  <a:srgbClr val="060607"/>
                </a:solidFill>
                <a:effectLst/>
                <a:latin typeface="-apple-system"/>
              </a:rPr>
              <a:t>的性能不佳可能是由于低质量的工具描述造成的，这些描述通常包含不相关的细节，并且缺乏明确的功能指南。因此，研究者采用</a:t>
            </a:r>
            <a:r>
              <a:rPr lang="en-US" altLang="zh-CN" b="0" i="0">
                <a:solidFill>
                  <a:srgbClr val="060607"/>
                </a:solidFill>
                <a:effectLst/>
                <a:latin typeface="-apple-system"/>
              </a:rPr>
              <a:t>EASYTOOL</a:t>
            </a:r>
            <a:r>
              <a:rPr lang="zh-CN" altLang="en-US" b="0" i="0">
                <a:solidFill>
                  <a:srgbClr val="060607"/>
                </a:solidFill>
                <a:effectLst/>
                <a:latin typeface="-apple-system"/>
              </a:rPr>
              <a:t>生成的工具描述来替换原始工具描述。并我们使用 </a:t>
            </a:r>
            <a:r>
              <a:rPr lang="en-US" altLang="zh-CN" b="0" i="0">
                <a:solidFill>
                  <a:srgbClr val="060607"/>
                </a:solidFill>
                <a:effectLst/>
                <a:latin typeface="-apple-system"/>
              </a:rPr>
              <a:t>NDCG  </a:t>
            </a:r>
            <a:r>
              <a:rPr lang="zh-CN" altLang="en-US" b="0" i="0">
                <a:solidFill>
                  <a:srgbClr val="060607"/>
                </a:solidFill>
                <a:effectLst/>
                <a:latin typeface="-apple-system"/>
              </a:rPr>
              <a:t>比较了这些检索方法的性能</a:t>
            </a:r>
            <a:endParaRPr lang="en-US"/>
          </a:p>
        </p:txBody>
      </p:sp>
      <p:pic>
        <p:nvPicPr>
          <p:cNvPr id="4" name="图片 3">
            <a:extLst>
              <a:ext uri="{FF2B5EF4-FFF2-40B4-BE49-F238E27FC236}">
                <a16:creationId xmlns:a16="http://schemas.microsoft.com/office/drawing/2014/main" id="{77A28599-37E3-C351-9BCE-41A1D329BE0E}"/>
              </a:ext>
            </a:extLst>
          </p:cNvPr>
          <p:cNvPicPr>
            <a:picLocks noChangeAspect="1"/>
          </p:cNvPicPr>
          <p:nvPr/>
        </p:nvPicPr>
        <p:blipFill>
          <a:blip r:embed="rId4"/>
          <a:stretch>
            <a:fillRect/>
          </a:stretch>
        </p:blipFill>
        <p:spPr>
          <a:xfrm>
            <a:off x="1228725" y="1389289"/>
            <a:ext cx="9734550" cy="1619250"/>
          </a:xfrm>
          <a:prstGeom prst="rect">
            <a:avLst/>
          </a:prstGeom>
        </p:spPr>
      </p:pic>
      <p:sp>
        <p:nvSpPr>
          <p:cNvPr id="10" name="文本框 9">
            <a:extLst>
              <a:ext uri="{FF2B5EF4-FFF2-40B4-BE49-F238E27FC236}">
                <a16:creationId xmlns:a16="http://schemas.microsoft.com/office/drawing/2014/main" id="{18C312CC-43D8-E1BF-C09A-3E79AB20B586}"/>
              </a:ext>
            </a:extLst>
          </p:cNvPr>
          <p:cNvSpPr txBox="1"/>
          <p:nvPr/>
        </p:nvSpPr>
        <p:spPr>
          <a:xfrm>
            <a:off x="7870372" y="2667391"/>
            <a:ext cx="6096000" cy="369332"/>
          </a:xfrm>
          <a:prstGeom prst="rect">
            <a:avLst/>
          </a:prstGeom>
          <a:noFill/>
        </p:spPr>
        <p:txBody>
          <a:bodyPr wrap="square">
            <a:spAutoFit/>
          </a:bodyPr>
          <a:lstStyle/>
          <a:p>
            <a:r>
              <a:rPr lang="zh-CN" altLang="en-US">
                <a:solidFill>
                  <a:schemeClr val="bg1"/>
                </a:solidFill>
              </a:rPr>
              <a:t>在</a:t>
            </a:r>
            <a:r>
              <a:rPr lang="en-US">
                <a:solidFill>
                  <a:schemeClr val="bg1"/>
                </a:solidFill>
              </a:rPr>
              <a:t>toolbench_retrieve.py</a:t>
            </a:r>
            <a:r>
              <a:rPr lang="zh-CN" altLang="en-US">
                <a:solidFill>
                  <a:schemeClr val="bg1"/>
                </a:solidFill>
              </a:rPr>
              <a:t>中实现</a:t>
            </a:r>
            <a:endParaRPr lang="en-US">
              <a:solidFill>
                <a:schemeClr val="bg1"/>
              </a:solidFill>
            </a:endParaRPr>
          </a:p>
        </p:txBody>
      </p:sp>
    </p:spTree>
    <p:extLst>
      <p:ext uri="{BB962C8B-B14F-4D97-AF65-F5344CB8AC3E}">
        <p14:creationId xmlns:p14="http://schemas.microsoft.com/office/powerpoint/2010/main" val="2969860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2">
            <a:extLst>
              <a:ext uri="{FF2B5EF4-FFF2-40B4-BE49-F238E27FC236}">
                <a16:creationId xmlns:a16="http://schemas.microsoft.com/office/drawing/2014/main" id="{A792E4E2-6B0F-CA2F-92A5-75FA50F4D70F}"/>
              </a:ext>
            </a:extLst>
          </p:cNvPr>
          <p:cNvSpPr txBox="1">
            <a:spLocks/>
          </p:cNvSpPr>
          <p:nvPr>
            <p:custDataLst>
              <p:tags r:id="rId1"/>
            </p:custDataLst>
          </p:nvPr>
        </p:nvSpPr>
        <p:spPr>
          <a:xfrm>
            <a:off x="219345" y="92848"/>
            <a:ext cx="10800000" cy="792000"/>
          </a:xfrm>
          <a:prstGeom prst="rect">
            <a:avLst/>
          </a:prstGeom>
        </p:spPr>
        <p:txBody>
          <a:bodyPr wrap="square">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t>实验</a:t>
            </a:r>
            <a:r>
              <a:rPr lang="en-US" altLang="zh-CN"/>
              <a:t>5.1</a:t>
            </a:r>
            <a:r>
              <a:rPr lang="zh-CN" altLang="en-US"/>
              <a:t>结果</a:t>
            </a:r>
            <a:endParaRPr lang="zh-CN" altLang="en-US" sz="1400" dirty="0"/>
          </a:p>
        </p:txBody>
      </p:sp>
      <p:sp>
        <p:nvSpPr>
          <p:cNvPr id="6" name="文本框 5">
            <a:extLst>
              <a:ext uri="{FF2B5EF4-FFF2-40B4-BE49-F238E27FC236}">
                <a16:creationId xmlns:a16="http://schemas.microsoft.com/office/drawing/2014/main" id="{0D53B27A-2A28-7984-3588-6AA608CFF165}"/>
              </a:ext>
            </a:extLst>
          </p:cNvPr>
          <p:cNvSpPr txBox="1"/>
          <p:nvPr/>
        </p:nvSpPr>
        <p:spPr>
          <a:xfrm>
            <a:off x="1121228" y="1459076"/>
            <a:ext cx="6096000" cy="369332"/>
          </a:xfrm>
          <a:prstGeom prst="rect">
            <a:avLst/>
          </a:prstGeom>
          <a:noFill/>
        </p:spPr>
        <p:txBody>
          <a:bodyPr wrap="square">
            <a:spAutoFit/>
          </a:bodyPr>
          <a:lstStyle/>
          <a:p>
            <a:r>
              <a:rPr lang="zh-CN" altLang="en-US" b="1" i="0">
                <a:solidFill>
                  <a:srgbClr val="060607"/>
                </a:solidFill>
                <a:effectLst/>
                <a:highlight>
                  <a:srgbClr val="FFFFFF"/>
                </a:highlight>
                <a:latin typeface="-apple-system"/>
              </a:rPr>
              <a:t>工具选择和执行</a:t>
            </a:r>
            <a:r>
              <a:rPr lang="zh-CN" altLang="en-US" b="0" i="0">
                <a:solidFill>
                  <a:srgbClr val="060607"/>
                </a:solidFill>
                <a:effectLst/>
                <a:highlight>
                  <a:srgbClr val="FFFFFF"/>
                </a:highlight>
                <a:latin typeface="-apple-system"/>
              </a:rPr>
              <a:t>：</a:t>
            </a:r>
            <a:endParaRPr lang="en-US"/>
          </a:p>
        </p:txBody>
      </p:sp>
      <p:pic>
        <p:nvPicPr>
          <p:cNvPr id="8" name="图片 7">
            <a:extLst>
              <a:ext uri="{FF2B5EF4-FFF2-40B4-BE49-F238E27FC236}">
                <a16:creationId xmlns:a16="http://schemas.microsoft.com/office/drawing/2014/main" id="{54385583-B0BA-D905-F832-638A95448707}"/>
              </a:ext>
            </a:extLst>
          </p:cNvPr>
          <p:cNvPicPr>
            <a:picLocks noChangeAspect="1"/>
          </p:cNvPicPr>
          <p:nvPr/>
        </p:nvPicPr>
        <p:blipFill>
          <a:blip r:embed="rId4"/>
          <a:stretch>
            <a:fillRect/>
          </a:stretch>
        </p:blipFill>
        <p:spPr>
          <a:xfrm>
            <a:off x="3343274" y="1087209"/>
            <a:ext cx="5996668" cy="4298041"/>
          </a:xfrm>
          <a:prstGeom prst="rect">
            <a:avLst/>
          </a:prstGeom>
        </p:spPr>
      </p:pic>
    </p:spTree>
    <p:extLst>
      <p:ext uri="{BB962C8B-B14F-4D97-AF65-F5344CB8AC3E}">
        <p14:creationId xmlns:p14="http://schemas.microsoft.com/office/powerpoint/2010/main" val="662948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形状 25"/>
          <p:cNvSpPr/>
          <p:nvPr>
            <p:custDataLst>
              <p:tags r:id="rId2"/>
            </p:custDataLst>
          </p:nvPr>
        </p:nvSpPr>
        <p:spPr>
          <a:xfrm flipH="1" flipV="1">
            <a:off x="8397543" y="4970052"/>
            <a:ext cx="3794457" cy="1887948"/>
          </a:xfrm>
          <a:custGeom>
            <a:avLst/>
            <a:gdLst>
              <a:gd name="connsiteX0" fmla="*/ 0 w 2845843"/>
              <a:gd name="connsiteY0" fmla="*/ 1415961 h 1415961"/>
              <a:gd name="connsiteX1" fmla="*/ 0 w 2845843"/>
              <a:gd name="connsiteY1" fmla="*/ 0 h 1415961"/>
              <a:gd name="connsiteX2" fmla="*/ 2845843 w 2845843"/>
              <a:gd name="connsiteY2" fmla="*/ 0 h 1415961"/>
              <a:gd name="connsiteX3" fmla="*/ 2651432 w 2845843"/>
              <a:gd name="connsiteY3" fmla="*/ 24238 h 1415961"/>
              <a:gd name="connsiteX4" fmla="*/ 142714 w 2845843"/>
              <a:gd name="connsiteY4" fmla="*/ 1265403 h 14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5843" h="1415961">
                <a:moveTo>
                  <a:pt x="0" y="1415961"/>
                </a:moveTo>
                <a:lnTo>
                  <a:pt x="0" y="0"/>
                </a:lnTo>
                <a:lnTo>
                  <a:pt x="2845843" y="0"/>
                </a:lnTo>
                <a:lnTo>
                  <a:pt x="2651432" y="24238"/>
                </a:lnTo>
                <a:cubicBezTo>
                  <a:pt x="1683526" y="169017"/>
                  <a:pt x="814319" y="615706"/>
                  <a:pt x="142714" y="1265403"/>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zh-CN" altLang="en-US" sz="3200">
              <a:latin typeface="+mn-ea"/>
              <a:sym typeface="微软雅黑" panose="020B0503020204020204" charset="-122"/>
            </a:endParaRPr>
          </a:p>
        </p:txBody>
      </p:sp>
      <p:sp>
        <p:nvSpPr>
          <p:cNvPr id="16" name="标题 15"/>
          <p:cNvSpPr>
            <a:spLocks noGrp="1"/>
          </p:cNvSpPr>
          <p:nvPr>
            <p:ph type="title"/>
            <p:custDataLst>
              <p:tags r:id="rId3"/>
            </p:custDataLst>
          </p:nvPr>
        </p:nvSpPr>
        <p:spPr>
          <a:xfrm>
            <a:off x="696000" y="394405"/>
            <a:ext cx="10800000" cy="792000"/>
          </a:xfrm>
        </p:spPr>
        <p:txBody>
          <a:bodyPr>
            <a:normAutofit/>
          </a:bodyPr>
          <a:lstStyle/>
          <a:p>
            <a:r>
              <a:rPr lang="zh-CN" altLang="en-US" sz="2800" dirty="0"/>
              <a:t>数据集与评价指标</a:t>
            </a:r>
          </a:p>
        </p:txBody>
      </p:sp>
      <p:sp>
        <p:nvSpPr>
          <p:cNvPr id="3" name="文本框 2">
            <a:extLst>
              <a:ext uri="{FF2B5EF4-FFF2-40B4-BE49-F238E27FC236}">
                <a16:creationId xmlns:a16="http://schemas.microsoft.com/office/drawing/2014/main" id="{B297D31D-96F1-10C3-D0B5-1EDBEA0D4872}"/>
              </a:ext>
            </a:extLst>
          </p:cNvPr>
          <p:cNvSpPr txBox="1"/>
          <p:nvPr/>
        </p:nvSpPr>
        <p:spPr>
          <a:xfrm>
            <a:off x="4024765" y="1500925"/>
            <a:ext cx="6094268" cy="369332"/>
          </a:xfrm>
          <a:prstGeom prst="rect">
            <a:avLst/>
          </a:prstGeom>
          <a:noFill/>
        </p:spPr>
        <p:txBody>
          <a:bodyPr wrap="square">
            <a:spAutoFit/>
          </a:bodyPr>
          <a:lstStyle/>
          <a:p>
            <a:r>
              <a:rPr lang="zh-CN" altLang="zh-CN" sz="1800">
                <a:solidFill>
                  <a:srgbClr val="FF0000"/>
                </a:solidFill>
                <a:effectLst/>
                <a:ea typeface="Calibri" panose="020F0502020204030204" pitchFamily="34" charset="0"/>
              </a:rPr>
              <a:t>工具名称错误</a:t>
            </a:r>
            <a:endParaRPr lang="en-US"/>
          </a:p>
        </p:txBody>
      </p:sp>
      <p:sp>
        <p:nvSpPr>
          <p:cNvPr id="8" name="文本框 7">
            <a:extLst>
              <a:ext uri="{FF2B5EF4-FFF2-40B4-BE49-F238E27FC236}">
                <a16:creationId xmlns:a16="http://schemas.microsoft.com/office/drawing/2014/main" id="{FC8EA92E-F859-A2E5-4FAC-24B404FB7144}"/>
              </a:ext>
            </a:extLst>
          </p:cNvPr>
          <p:cNvSpPr txBox="1"/>
          <p:nvPr/>
        </p:nvSpPr>
        <p:spPr>
          <a:xfrm>
            <a:off x="6372354" y="1495993"/>
            <a:ext cx="6094268" cy="369332"/>
          </a:xfrm>
          <a:prstGeom prst="rect">
            <a:avLst/>
          </a:prstGeom>
          <a:noFill/>
        </p:spPr>
        <p:txBody>
          <a:bodyPr wrap="square">
            <a:spAutoFit/>
          </a:bodyPr>
          <a:lstStyle/>
          <a:p>
            <a:r>
              <a:rPr lang="zh-CN" altLang="zh-CN" sz="1800">
                <a:solidFill>
                  <a:srgbClr val="FF0000"/>
                </a:solidFill>
                <a:effectLst/>
                <a:ea typeface="Calibri" panose="020F0502020204030204" pitchFamily="34" charset="0"/>
              </a:rPr>
              <a:t>参数错误</a:t>
            </a:r>
            <a:endParaRPr lang="en-US"/>
          </a:p>
        </p:txBody>
      </p:sp>
      <p:pic>
        <p:nvPicPr>
          <p:cNvPr id="12" name="Picture 68885">
            <a:extLst>
              <a:ext uri="{FF2B5EF4-FFF2-40B4-BE49-F238E27FC236}">
                <a16:creationId xmlns:a16="http://schemas.microsoft.com/office/drawing/2014/main" id="{E6766B52-8576-572A-4D17-3C3338A0E930}"/>
              </a:ext>
            </a:extLst>
          </p:cNvPr>
          <p:cNvPicPr/>
          <p:nvPr/>
        </p:nvPicPr>
        <p:blipFill>
          <a:blip r:embed="rId7"/>
          <a:stretch>
            <a:fillRect/>
          </a:stretch>
        </p:blipFill>
        <p:spPr>
          <a:xfrm>
            <a:off x="3261213" y="1922512"/>
            <a:ext cx="4944724" cy="2240966"/>
          </a:xfrm>
          <a:prstGeom prst="rect">
            <a:avLst/>
          </a:prstGeom>
        </p:spPr>
      </p:pic>
      <p:sp>
        <p:nvSpPr>
          <p:cNvPr id="5" name="文本框 4">
            <a:extLst>
              <a:ext uri="{FF2B5EF4-FFF2-40B4-BE49-F238E27FC236}">
                <a16:creationId xmlns:a16="http://schemas.microsoft.com/office/drawing/2014/main" id="{0571E35B-B714-F5D9-65D4-AED4509CF84C}"/>
              </a:ext>
            </a:extLst>
          </p:cNvPr>
          <p:cNvSpPr txBox="1"/>
          <p:nvPr/>
        </p:nvSpPr>
        <p:spPr>
          <a:xfrm>
            <a:off x="1121228" y="1459076"/>
            <a:ext cx="6096000" cy="369332"/>
          </a:xfrm>
          <a:prstGeom prst="rect">
            <a:avLst/>
          </a:prstGeom>
          <a:noFill/>
        </p:spPr>
        <p:txBody>
          <a:bodyPr wrap="square">
            <a:spAutoFit/>
          </a:bodyPr>
          <a:lstStyle/>
          <a:p>
            <a:r>
              <a:rPr lang="zh-CN" altLang="en-US" b="1" i="0">
                <a:solidFill>
                  <a:srgbClr val="060607"/>
                </a:solidFill>
                <a:effectLst/>
                <a:highlight>
                  <a:srgbClr val="FFFFFF"/>
                </a:highlight>
                <a:latin typeface="-apple-system"/>
              </a:rPr>
              <a:t>错误分析</a:t>
            </a:r>
            <a:r>
              <a:rPr lang="zh-CN" altLang="en-US" b="0" i="0">
                <a:solidFill>
                  <a:srgbClr val="060607"/>
                </a:solidFill>
                <a:effectLst/>
                <a:highlight>
                  <a:srgbClr val="FFFFFF"/>
                </a:highlight>
                <a:latin typeface="-apple-system"/>
              </a:rPr>
              <a:t>：</a:t>
            </a:r>
            <a:endParaRPr lang="en-US"/>
          </a:p>
        </p:txBody>
      </p:sp>
      <p:sp>
        <p:nvSpPr>
          <p:cNvPr id="4" name="文本框 3">
            <a:extLst>
              <a:ext uri="{FF2B5EF4-FFF2-40B4-BE49-F238E27FC236}">
                <a16:creationId xmlns:a16="http://schemas.microsoft.com/office/drawing/2014/main" id="{C0D8A446-09D9-BCE4-6962-9356A4DEC143}"/>
              </a:ext>
            </a:extLst>
          </p:cNvPr>
          <p:cNvSpPr txBox="1"/>
          <p:nvPr/>
        </p:nvSpPr>
        <p:spPr>
          <a:xfrm>
            <a:off x="1072242" y="4794294"/>
            <a:ext cx="8899071" cy="1200329"/>
          </a:xfrm>
          <a:prstGeom prst="rect">
            <a:avLst/>
          </a:prstGeom>
          <a:noFill/>
        </p:spPr>
        <p:txBody>
          <a:bodyPr wrap="square">
            <a:spAutoFit/>
          </a:bodyPr>
          <a:lstStyle/>
          <a:p>
            <a:r>
              <a:rPr lang="zh-CN" altLang="en-US"/>
              <a:t>研究者从</a:t>
            </a:r>
            <a:r>
              <a:rPr lang="en-US" altLang="zh-CN"/>
              <a:t>I2-Category</a:t>
            </a:r>
            <a:r>
              <a:rPr lang="zh-CN" altLang="en-US"/>
              <a:t>和</a:t>
            </a:r>
            <a:r>
              <a:rPr lang="en-US" altLang="zh-CN"/>
              <a:t>I3-Instruction</a:t>
            </a:r>
            <a:r>
              <a:rPr lang="zh-CN" altLang="en-US"/>
              <a:t>中抽取了</a:t>
            </a:r>
            <a:r>
              <a:rPr lang="en-US" altLang="zh-CN"/>
              <a:t>100</a:t>
            </a:r>
            <a:r>
              <a:rPr lang="zh-CN" altLang="en-US"/>
              <a:t>个数据，并让三位注释者手动检查了使用</a:t>
            </a:r>
            <a:r>
              <a:rPr lang="en-US" altLang="zh-CN"/>
              <a:t>EASYTOOL</a:t>
            </a:r>
            <a:r>
              <a:rPr lang="zh-CN" altLang="en-US"/>
              <a:t>生成的工具文档和指令的</a:t>
            </a:r>
            <a:r>
              <a:rPr lang="en-US" altLang="zh-CN"/>
              <a:t>LLM</a:t>
            </a:r>
            <a:r>
              <a:rPr lang="zh-CN" altLang="en-US"/>
              <a:t>的输出。结果显示，</a:t>
            </a:r>
            <a:r>
              <a:rPr lang="en-US" altLang="zh-CN"/>
              <a:t>LLM</a:t>
            </a:r>
            <a:r>
              <a:rPr lang="zh-CN" altLang="en-US"/>
              <a:t>可能会生成不存在的工具名称并传递无效参数给正确的工具函数。然而，</a:t>
            </a:r>
            <a:r>
              <a:rPr lang="en-US" altLang="zh-CN"/>
              <a:t>EASYTOOL</a:t>
            </a:r>
            <a:r>
              <a:rPr lang="zh-CN" altLang="en-US"/>
              <a:t>通过简洁有效的工具指令显著减少了这些错误行为，从而成功执行了工具。</a:t>
            </a:r>
            <a:endParaRPr lang="en-US"/>
          </a:p>
        </p:txBody>
      </p:sp>
      <p:sp>
        <p:nvSpPr>
          <p:cNvPr id="2" name="标题 12">
            <a:extLst>
              <a:ext uri="{FF2B5EF4-FFF2-40B4-BE49-F238E27FC236}">
                <a16:creationId xmlns:a16="http://schemas.microsoft.com/office/drawing/2014/main" id="{2CBE6AF9-201E-4645-F078-AD70901068DA}"/>
              </a:ext>
            </a:extLst>
          </p:cNvPr>
          <p:cNvSpPr txBox="1">
            <a:spLocks/>
          </p:cNvSpPr>
          <p:nvPr>
            <p:custDataLst>
              <p:tags r:id="rId4"/>
            </p:custDataLst>
          </p:nvPr>
        </p:nvSpPr>
        <p:spPr>
          <a:xfrm>
            <a:off x="219345" y="92848"/>
            <a:ext cx="10800000" cy="792000"/>
          </a:xfrm>
          <a:prstGeom prst="rect">
            <a:avLst/>
          </a:prstGeom>
        </p:spPr>
        <p:txBody>
          <a:bodyPr wrap="square">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t>实验</a:t>
            </a:r>
            <a:r>
              <a:rPr lang="en-US" altLang="zh-CN"/>
              <a:t>5.1</a:t>
            </a:r>
            <a:r>
              <a:rPr lang="zh-CN" altLang="en-US"/>
              <a:t>结果</a:t>
            </a:r>
            <a:endParaRPr lang="zh-CN" altLang="en-US" sz="1400" dirty="0"/>
          </a:p>
        </p:txBody>
      </p:sp>
    </p:spTree>
    <p:custDataLst>
      <p:tags r:id="rId1"/>
    </p:custDataLst>
    <p:extLst>
      <p:ext uri="{BB962C8B-B14F-4D97-AF65-F5344CB8AC3E}">
        <p14:creationId xmlns:p14="http://schemas.microsoft.com/office/powerpoint/2010/main" val="10049794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a:lstStyle/>
          <a:p>
            <a:r>
              <a:rPr lang="zh-CN" altLang="en-US" dirty="0"/>
              <a:t>作者与机构</a:t>
            </a:r>
          </a:p>
        </p:txBody>
      </p:sp>
      <p:sp>
        <p:nvSpPr>
          <p:cNvPr id="20" name="圆角矩形 19"/>
          <p:cNvSpPr/>
          <p:nvPr>
            <p:custDataLst>
              <p:tags r:id="rId3"/>
            </p:custDataLst>
          </p:nvPr>
        </p:nvSpPr>
        <p:spPr>
          <a:xfrm>
            <a:off x="1819893" y="4788210"/>
            <a:ext cx="2570872" cy="577658"/>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zh-CN" altLang="en-US" sz="2000" b="1" dirty="0">
                <a:uFillTx/>
                <a:latin typeface="+mn-ea"/>
                <a:cs typeface="+mn-ea"/>
                <a:sym typeface="+mn-ea"/>
              </a:rPr>
              <a:t>作者信息</a:t>
            </a:r>
          </a:p>
        </p:txBody>
      </p:sp>
      <p:pic>
        <p:nvPicPr>
          <p:cNvPr id="11" name="图片 10" descr="/data/temp/0d9e5e32-2d38-11ef-87e8-522aea9e72eb.jpg@base@tag=imgScale&amp;m=1&amp;w=679&amp;h=679&amp;q=950d9e5e32-2d38-11ef-87e8-522aea9e72eb"/>
          <p:cNvPicPr>
            <a:picLocks noChangeAspect="1"/>
          </p:cNvPicPr>
          <p:nvPr>
            <p:custDataLst>
              <p:tags r:id="rId4"/>
            </p:custDataLst>
          </p:nvPr>
        </p:nvPicPr>
        <p:blipFill rotWithShape="1">
          <a:blip r:embed="rId11"/>
          <a:srcRect l="16683" r="16683"/>
          <a:stretch>
            <a:fillRect/>
          </a:stretch>
        </p:blipFill>
        <p:spPr>
          <a:xfrm>
            <a:off x="1877844" y="2144102"/>
            <a:ext cx="2455045" cy="2455045"/>
          </a:xfrm>
          <a:prstGeom prst="ellipse">
            <a:avLst/>
          </a:prstGeom>
          <a:ln w="3175" cap="flat" cmpd="sng" algn="ctr">
            <a:solidFill>
              <a:schemeClr val="tx1">
                <a:lumMod val="40000"/>
                <a:lumOff val="60000"/>
                <a:alpha val="20000"/>
              </a:schemeClr>
            </a:solidFill>
            <a:prstDash val="solid"/>
            <a:round/>
            <a:headEnd type="none" w="med" len="med"/>
            <a:tailEnd type="none" w="med" len="med"/>
          </a:ln>
        </p:spPr>
      </p:pic>
      <p:sp>
        <p:nvSpPr>
          <p:cNvPr id="12" name="圆角矩形 11"/>
          <p:cNvSpPr/>
          <p:nvPr>
            <p:custDataLst>
              <p:tags r:id="rId5"/>
            </p:custDataLst>
          </p:nvPr>
        </p:nvSpPr>
        <p:spPr>
          <a:xfrm>
            <a:off x="7781871" y="4788210"/>
            <a:ext cx="2570236" cy="577658"/>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000" b="1" dirty="0">
                <a:uFillTx/>
                <a:latin typeface="+mn-ea"/>
                <a:cs typeface="+mn-ea"/>
                <a:sym typeface="+mn-ea"/>
              </a:rPr>
              <a:t>所属机构</a:t>
            </a:r>
          </a:p>
        </p:txBody>
      </p:sp>
      <p:pic>
        <p:nvPicPr>
          <p:cNvPr id="13" name="图片 12" descr="/data/temp/0d9e5edd-2d38-11ef-87e8-522aea9e72eb.jpg@base@tag=imgScale&amp;m=1&amp;w=711&amp;h=679&amp;q=950d9e5edd-2d38-11ef-87e8-522aea9e72eb"/>
          <p:cNvPicPr/>
          <p:nvPr>
            <p:custDataLst>
              <p:tags r:id="rId6"/>
            </p:custDataLst>
          </p:nvPr>
        </p:nvPicPr>
        <p:blipFill rotWithShape="1">
          <a:blip r:embed="rId12"/>
          <a:srcRect t="18175" b="18175"/>
          <a:stretch>
            <a:fillRect/>
          </a:stretch>
        </p:blipFill>
        <p:spPr>
          <a:xfrm>
            <a:off x="7781871" y="2144102"/>
            <a:ext cx="2570236" cy="2455045"/>
          </a:xfrm>
          <a:prstGeom prst="ellipse">
            <a:avLst/>
          </a:prstGeom>
          <a:ln w="3175" cap="flat" cmpd="sng" algn="ctr">
            <a:solidFill>
              <a:schemeClr val="tx1">
                <a:lumMod val="40000"/>
                <a:lumOff val="60000"/>
                <a:alpha val="20000"/>
              </a:schemeClr>
            </a:solidFill>
            <a:prstDash val="solid"/>
            <a:round/>
            <a:headEnd type="none" w="med" len="med"/>
            <a:tailEnd type="none" w="med" len="med"/>
          </a:ln>
        </p:spPr>
      </p:pic>
      <p:sp>
        <p:nvSpPr>
          <p:cNvPr id="14" name="矩形 13"/>
          <p:cNvSpPr/>
          <p:nvPr>
            <p:custDataLst>
              <p:tags r:id="rId7"/>
            </p:custDataLst>
          </p:nvPr>
        </p:nvSpPr>
        <p:spPr>
          <a:xfrm>
            <a:off x="427054" y="5476147"/>
            <a:ext cx="5450482" cy="897927"/>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en-US" altLang="zh-CN" sz="1600">
                <a:solidFill>
                  <a:schemeClr val="tx1">
                    <a:lumMod val="85000"/>
                    <a:lumOff val="15000"/>
                  </a:schemeClr>
                </a:solidFill>
                <a:latin typeface="+mn-ea"/>
                <a:cs typeface="+mn-ea"/>
              </a:rPr>
              <a:t>Siyu Yuan</a:t>
            </a:r>
            <a:r>
              <a:rPr lang="zh-CN" altLang="en-US" sz="1600">
                <a:solidFill>
                  <a:schemeClr val="tx1">
                    <a:lumMod val="85000"/>
                    <a:lumOff val="15000"/>
                  </a:schemeClr>
                </a:solidFill>
                <a:latin typeface="+mn-ea"/>
                <a:cs typeface="+mn-ea"/>
              </a:rPr>
              <a:t>袁思宇</a:t>
            </a:r>
            <a:endParaRPr lang="en-US" altLang="zh-CN" sz="160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1600">
                <a:solidFill>
                  <a:schemeClr val="tx1">
                    <a:lumMod val="85000"/>
                    <a:lumOff val="15000"/>
                  </a:schemeClr>
                </a:solidFill>
                <a:latin typeface="+mn-ea"/>
                <a:cs typeface="+mn-ea"/>
              </a:rPr>
              <a:t> </a:t>
            </a:r>
            <a:r>
              <a:rPr lang="en-US" altLang="zh-CN" sz="1600">
                <a:solidFill>
                  <a:schemeClr val="tx1">
                    <a:lumMod val="85000"/>
                    <a:lumOff val="15000"/>
                  </a:schemeClr>
                </a:solidFill>
                <a:latin typeface="+mn-ea"/>
                <a:cs typeface="+mn-ea"/>
              </a:rPr>
              <a:t>Kaitao Song</a:t>
            </a:r>
            <a:r>
              <a:rPr lang="zh-CN" altLang="en-US" sz="1600">
                <a:solidFill>
                  <a:schemeClr val="tx1">
                    <a:lumMod val="85000"/>
                    <a:lumOff val="15000"/>
                  </a:schemeClr>
                </a:solidFill>
                <a:latin typeface="+mn-ea"/>
                <a:cs typeface="+mn-ea"/>
              </a:rPr>
              <a:t>宋凯涛</a:t>
            </a:r>
            <a:r>
              <a:rPr lang="en-US" altLang="zh-CN" sz="1600">
                <a:solidFill>
                  <a:schemeClr val="tx1">
                    <a:lumMod val="85000"/>
                    <a:lumOff val="15000"/>
                  </a:schemeClr>
                </a:solidFill>
                <a:latin typeface="+mn-ea"/>
                <a:cs typeface="+mn-ea"/>
              </a:rPr>
              <a:t> </a:t>
            </a:r>
          </a:p>
          <a:p>
            <a:pPr algn="ctr">
              <a:lnSpc>
                <a:spcPct val="150000"/>
              </a:lnSpc>
              <a:spcBef>
                <a:spcPct val="0"/>
              </a:spcBef>
              <a:spcAft>
                <a:spcPct val="0"/>
              </a:spcAft>
            </a:pPr>
            <a:endParaRPr lang="zh-CN" altLang="en-US" sz="1600" dirty="0">
              <a:solidFill>
                <a:schemeClr val="tx1">
                  <a:lumMod val="85000"/>
                  <a:lumOff val="15000"/>
                </a:schemeClr>
              </a:solidFill>
              <a:latin typeface="+mn-ea"/>
              <a:cs typeface="+mn-ea"/>
            </a:endParaRPr>
          </a:p>
        </p:txBody>
      </p:sp>
      <p:sp>
        <p:nvSpPr>
          <p:cNvPr id="15" name="矩形 14"/>
          <p:cNvSpPr/>
          <p:nvPr>
            <p:custDataLst>
              <p:tags r:id="rId8"/>
            </p:custDataLst>
          </p:nvPr>
        </p:nvSpPr>
        <p:spPr>
          <a:xfrm>
            <a:off x="6810998" y="5433418"/>
            <a:ext cx="4378400" cy="897927"/>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600">
                <a:solidFill>
                  <a:schemeClr val="tx1">
                    <a:lumMod val="85000"/>
                    <a:lumOff val="15000"/>
                  </a:schemeClr>
                </a:solidFill>
                <a:latin typeface="+mn-ea"/>
                <a:cs typeface="+mn-ea"/>
              </a:rPr>
              <a:t>复旦大学（</a:t>
            </a:r>
            <a:r>
              <a:rPr lang="en-US" altLang="zh-CN" sz="1600">
                <a:solidFill>
                  <a:schemeClr val="tx1">
                    <a:lumMod val="85000"/>
                    <a:lumOff val="15000"/>
                  </a:schemeClr>
                </a:solidFill>
                <a:latin typeface="+mn-ea"/>
                <a:cs typeface="+mn-ea"/>
              </a:rPr>
              <a:t>Fudan University</a:t>
            </a:r>
            <a:r>
              <a:rPr lang="zh-CN" altLang="en-US" sz="1600">
                <a:solidFill>
                  <a:schemeClr val="tx1">
                    <a:lumMod val="85000"/>
                    <a:lumOff val="15000"/>
                  </a:schemeClr>
                </a:solidFill>
                <a:latin typeface="+mn-ea"/>
                <a:cs typeface="+mn-ea"/>
              </a:rPr>
              <a:t>）</a:t>
            </a:r>
            <a:endParaRPr lang="en-US" altLang="zh-CN" sz="160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1600">
                <a:solidFill>
                  <a:schemeClr val="tx1">
                    <a:lumMod val="85000"/>
                    <a:lumOff val="15000"/>
                  </a:schemeClr>
                </a:solidFill>
                <a:latin typeface="+mn-ea"/>
                <a:cs typeface="+mn-ea"/>
              </a:rPr>
              <a:t>微软亚洲研究院（</a:t>
            </a:r>
            <a:r>
              <a:rPr lang="en-US" altLang="zh-CN" sz="1600">
                <a:solidFill>
                  <a:schemeClr val="tx1">
                    <a:lumMod val="85000"/>
                    <a:lumOff val="15000"/>
                  </a:schemeClr>
                </a:solidFill>
                <a:latin typeface="+mn-ea"/>
                <a:cs typeface="+mn-ea"/>
              </a:rPr>
              <a:t>Microsoft Research Asia</a:t>
            </a:r>
            <a:r>
              <a:rPr lang="zh-CN" altLang="en-US" sz="1600">
                <a:solidFill>
                  <a:schemeClr val="tx1">
                    <a:lumMod val="85000"/>
                    <a:lumOff val="15000"/>
                  </a:schemeClr>
                </a:solidFill>
                <a:latin typeface="+mn-ea"/>
                <a:cs typeface="+mn-ea"/>
              </a:rPr>
              <a:t>）</a:t>
            </a:r>
            <a:endParaRPr lang="en-US" altLang="zh-CN" sz="160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1600">
                <a:solidFill>
                  <a:schemeClr val="tx1">
                    <a:lumMod val="85000"/>
                    <a:lumOff val="15000"/>
                  </a:schemeClr>
                </a:solidFill>
                <a:latin typeface="+mn-ea"/>
                <a:cs typeface="+mn-ea"/>
              </a:rPr>
              <a:t>浙江大学</a:t>
            </a:r>
            <a:endParaRPr lang="zh-CN" altLang="en-US" sz="1600" dirty="0">
              <a:solidFill>
                <a:schemeClr val="tx1">
                  <a:lumMod val="85000"/>
                  <a:lumOff val="15000"/>
                </a:schemeClr>
              </a:solidFill>
              <a:latin typeface="+mn-ea"/>
              <a:cs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2">
            <a:extLst>
              <a:ext uri="{FF2B5EF4-FFF2-40B4-BE49-F238E27FC236}">
                <a16:creationId xmlns:a16="http://schemas.microsoft.com/office/drawing/2014/main" id="{4F139003-7FE5-1AB5-D5CF-9B1575C39D6E}"/>
              </a:ext>
            </a:extLst>
          </p:cNvPr>
          <p:cNvSpPr txBox="1">
            <a:spLocks/>
          </p:cNvSpPr>
          <p:nvPr>
            <p:custDataLst>
              <p:tags r:id="rId1"/>
            </p:custDataLst>
          </p:nvPr>
        </p:nvSpPr>
        <p:spPr>
          <a:xfrm>
            <a:off x="696000" y="394405"/>
            <a:ext cx="10800000" cy="792000"/>
          </a:xfrm>
          <a:prstGeom prst="rect">
            <a:avLst/>
          </a:prstGeom>
        </p:spPr>
        <p:txBody>
          <a:bodyPr wrap="square">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t>实验</a:t>
            </a:r>
            <a:r>
              <a:rPr lang="en-US" altLang="zh-CN"/>
              <a:t>5.2</a:t>
            </a:r>
            <a:endParaRPr lang="zh-CN" altLang="en-US" sz="1400" dirty="0"/>
          </a:p>
        </p:txBody>
      </p:sp>
      <p:sp>
        <p:nvSpPr>
          <p:cNvPr id="5" name="文本框 4">
            <a:extLst>
              <a:ext uri="{FF2B5EF4-FFF2-40B4-BE49-F238E27FC236}">
                <a16:creationId xmlns:a16="http://schemas.microsoft.com/office/drawing/2014/main" id="{37BFD6AC-C3DC-2269-A5FF-AB188E984747}"/>
              </a:ext>
            </a:extLst>
          </p:cNvPr>
          <p:cNvSpPr txBox="1"/>
          <p:nvPr/>
        </p:nvSpPr>
        <p:spPr>
          <a:xfrm>
            <a:off x="685799" y="1446027"/>
            <a:ext cx="11092543" cy="4203074"/>
          </a:xfrm>
          <a:prstGeom prst="rect">
            <a:avLst/>
          </a:prstGeom>
          <a:noFill/>
        </p:spPr>
        <p:txBody>
          <a:bodyPr wrap="square">
            <a:spAutoFit/>
          </a:bodyPr>
          <a:lstStyle/>
          <a:p>
            <a:pPr algn="just">
              <a:lnSpc>
                <a:spcPct val="150000"/>
              </a:lnSpc>
              <a:spcBef>
                <a:spcPct val="0"/>
              </a:spcBef>
              <a:spcAft>
                <a:spcPct val="0"/>
              </a:spcAft>
            </a:pPr>
            <a:r>
              <a:rPr lang="zh-CN" altLang="en-US" b="1" i="0">
                <a:solidFill>
                  <a:srgbClr val="060607"/>
                </a:solidFill>
                <a:effectLst/>
                <a:highlight>
                  <a:srgbClr val="FFFFFF"/>
                </a:highlight>
                <a:latin typeface="-apple-system"/>
              </a:rPr>
              <a:t>基准测试选择</a:t>
            </a:r>
            <a:r>
              <a:rPr lang="zh-CN" altLang="en-US" b="0" i="0">
                <a:solidFill>
                  <a:srgbClr val="060607"/>
                </a:solidFill>
                <a:effectLst/>
                <a:highlight>
                  <a:srgbClr val="FFFFFF"/>
                </a:highlight>
                <a:latin typeface="-apple-system"/>
              </a:rPr>
              <a:t>：</a:t>
            </a:r>
            <a:endParaRPr lang="en-US" altLang="zh-CN" b="0" i="0">
              <a:solidFill>
                <a:srgbClr val="060607"/>
              </a:solidFill>
              <a:effectLst/>
              <a:highlight>
                <a:srgbClr val="FFFFFF"/>
              </a:highlight>
              <a:latin typeface="-apple-system"/>
            </a:endParaRPr>
          </a:p>
          <a:p>
            <a:pPr algn="just">
              <a:lnSpc>
                <a:spcPct val="150000"/>
              </a:lnSpc>
              <a:spcBef>
                <a:spcPct val="0"/>
              </a:spcBef>
              <a:spcAft>
                <a:spcPct val="0"/>
              </a:spcAft>
            </a:pPr>
            <a:r>
              <a:rPr lang="zh-CN" altLang="en-US">
                <a:solidFill>
                  <a:srgbClr val="060607"/>
                </a:solidFill>
                <a:highlight>
                  <a:srgbClr val="FFFFFF"/>
                </a:highlight>
                <a:latin typeface="-apple-system"/>
              </a:rPr>
              <a:t>选择了</a:t>
            </a:r>
            <a:r>
              <a:rPr lang="en-US" altLang="zh-CN">
                <a:solidFill>
                  <a:srgbClr val="060607"/>
                </a:solidFill>
                <a:highlight>
                  <a:srgbClr val="FFFFFF"/>
                </a:highlight>
                <a:latin typeface="-apple-system"/>
              </a:rPr>
              <a:t>RestBench</a:t>
            </a:r>
            <a:r>
              <a:rPr lang="zh-CN" altLang="en-US">
                <a:solidFill>
                  <a:srgbClr val="060607"/>
                </a:solidFill>
                <a:highlight>
                  <a:srgbClr val="FFFFFF"/>
                </a:highlight>
                <a:latin typeface="-apple-system"/>
              </a:rPr>
              <a:t>数据集，作为基准测试，它由现实世界</a:t>
            </a:r>
            <a:r>
              <a:rPr lang="en-US" altLang="zh-CN">
                <a:solidFill>
                  <a:srgbClr val="060607"/>
                </a:solidFill>
                <a:highlight>
                  <a:srgbClr val="FFFFFF"/>
                </a:highlight>
                <a:latin typeface="-apple-system"/>
              </a:rPr>
              <a:t>Web</a:t>
            </a:r>
            <a:r>
              <a:rPr lang="zh-CN" altLang="en-US">
                <a:solidFill>
                  <a:srgbClr val="060607"/>
                </a:solidFill>
                <a:highlight>
                  <a:srgbClr val="FFFFFF"/>
                </a:highlight>
                <a:latin typeface="-apple-system"/>
              </a:rPr>
              <a:t>服务场景中的任务组成。研究者在</a:t>
            </a:r>
            <a:r>
              <a:rPr lang="en-US" altLang="zh-CN">
                <a:solidFill>
                  <a:srgbClr val="060607"/>
                </a:solidFill>
                <a:highlight>
                  <a:srgbClr val="FFFFFF"/>
                </a:highlight>
                <a:latin typeface="-apple-system"/>
              </a:rPr>
              <a:t>RestBench</a:t>
            </a:r>
            <a:r>
              <a:rPr lang="zh-CN" altLang="en-US">
                <a:solidFill>
                  <a:srgbClr val="060607"/>
                </a:solidFill>
                <a:highlight>
                  <a:srgbClr val="FFFFFF"/>
                </a:highlight>
                <a:latin typeface="-apple-system"/>
              </a:rPr>
              <a:t>的一个子集</a:t>
            </a:r>
            <a:r>
              <a:rPr lang="en-US" altLang="zh-CN">
                <a:solidFill>
                  <a:srgbClr val="060607"/>
                </a:solidFill>
                <a:highlight>
                  <a:srgbClr val="FFFFFF"/>
                </a:highlight>
                <a:latin typeface="-apple-system"/>
              </a:rPr>
              <a:t>TMDB</a:t>
            </a:r>
            <a:r>
              <a:rPr lang="zh-CN" altLang="en-US">
                <a:solidFill>
                  <a:srgbClr val="060607"/>
                </a:solidFill>
                <a:highlight>
                  <a:srgbClr val="FFFFFF"/>
                </a:highlight>
                <a:latin typeface="-apple-system"/>
              </a:rPr>
              <a:t>上评估了他们的方法时的性能。</a:t>
            </a:r>
            <a:endParaRPr lang="en-US" altLang="zh-CN">
              <a:solidFill>
                <a:srgbClr val="060607"/>
              </a:solidFill>
              <a:highlight>
                <a:srgbClr val="FFFFFF"/>
              </a:highlight>
              <a:latin typeface="-apple-system"/>
            </a:endParaRPr>
          </a:p>
          <a:p>
            <a:pPr algn="just">
              <a:lnSpc>
                <a:spcPct val="150000"/>
              </a:lnSpc>
              <a:spcBef>
                <a:spcPct val="0"/>
              </a:spcBef>
              <a:spcAft>
                <a:spcPct val="0"/>
              </a:spcAft>
            </a:pPr>
            <a:endParaRPr lang="en-US" altLang="zh-CN" b="1" i="0">
              <a:solidFill>
                <a:srgbClr val="060607"/>
              </a:solidFill>
              <a:effectLst/>
              <a:highlight>
                <a:srgbClr val="FFFFFF"/>
              </a:highlight>
              <a:latin typeface="-apple-system"/>
            </a:endParaRPr>
          </a:p>
          <a:p>
            <a:pPr algn="just">
              <a:lnSpc>
                <a:spcPct val="150000"/>
              </a:lnSpc>
              <a:spcBef>
                <a:spcPct val="0"/>
              </a:spcBef>
              <a:spcAft>
                <a:spcPct val="0"/>
              </a:spcAft>
            </a:pPr>
            <a:r>
              <a:rPr lang="zh-CN" altLang="en-US" b="1" i="0">
                <a:solidFill>
                  <a:srgbClr val="060607"/>
                </a:solidFill>
                <a:effectLst/>
                <a:highlight>
                  <a:srgbClr val="FFFFFF"/>
                </a:highlight>
                <a:latin typeface="-apple-system"/>
              </a:rPr>
              <a:t>评估指标</a:t>
            </a:r>
            <a:r>
              <a:rPr lang="zh-CN" altLang="en-US" b="0" i="0">
                <a:solidFill>
                  <a:srgbClr val="060607"/>
                </a:solidFill>
                <a:effectLst/>
                <a:highlight>
                  <a:srgbClr val="FFFFFF"/>
                </a:highlight>
                <a:latin typeface="-apple-system"/>
              </a:rPr>
              <a:t>：</a:t>
            </a:r>
            <a:endParaRPr lang="en-US" altLang="zh-CN" b="0" i="0">
              <a:solidFill>
                <a:srgbClr val="060607"/>
              </a:solidFill>
              <a:effectLst/>
              <a:highlight>
                <a:srgbClr val="FFFFFF"/>
              </a:highlight>
              <a:latin typeface="-apple-system"/>
            </a:endParaRPr>
          </a:p>
          <a:p>
            <a:pPr algn="just">
              <a:lnSpc>
                <a:spcPct val="150000"/>
              </a:lnSpc>
              <a:spcBef>
                <a:spcPct val="0"/>
              </a:spcBef>
              <a:spcAft>
                <a:spcPct val="0"/>
              </a:spcAft>
            </a:pPr>
            <a:r>
              <a:rPr lang="zh-CN" altLang="en-US">
                <a:solidFill>
                  <a:srgbClr val="060607"/>
                </a:solidFill>
                <a:highlight>
                  <a:srgbClr val="FFFFFF"/>
                </a:highlight>
                <a:latin typeface="-apple-system"/>
                <a:cs typeface="+mn-ea"/>
              </a:rPr>
              <a:t>正确路径率（</a:t>
            </a:r>
            <a:r>
              <a:rPr lang="en-US" altLang="zh-CN">
                <a:solidFill>
                  <a:srgbClr val="060607"/>
                </a:solidFill>
                <a:highlight>
                  <a:srgbClr val="FFFFFF"/>
                </a:highlight>
                <a:latin typeface="-apple-system"/>
                <a:cs typeface="+mn-ea"/>
              </a:rPr>
              <a:t>CP%</a:t>
            </a:r>
            <a:r>
              <a:rPr lang="zh-CN" altLang="en-US">
                <a:solidFill>
                  <a:srgbClr val="060607"/>
                </a:solidFill>
                <a:highlight>
                  <a:srgbClr val="FFFFFF"/>
                </a:highlight>
                <a:latin typeface="-apple-system"/>
                <a:cs typeface="+mn-ea"/>
              </a:rPr>
              <a:t>）作为评估指标来衡量准确性，即模型生成的工具路径包含黄金工具路径作为子序列的比例。</a:t>
            </a:r>
            <a:endParaRPr lang="en-US" altLang="zh-CN">
              <a:solidFill>
                <a:srgbClr val="060607"/>
              </a:solidFill>
              <a:highlight>
                <a:srgbClr val="FFFFFF"/>
              </a:highlight>
              <a:latin typeface="-apple-system"/>
              <a:cs typeface="+mn-ea"/>
            </a:endParaRPr>
          </a:p>
          <a:p>
            <a:pPr algn="just">
              <a:lnSpc>
                <a:spcPct val="150000"/>
              </a:lnSpc>
              <a:spcBef>
                <a:spcPct val="0"/>
              </a:spcBef>
              <a:spcAft>
                <a:spcPct val="0"/>
              </a:spcAft>
            </a:pPr>
            <a:endParaRPr lang="en-US" altLang="zh-CN" b="1" i="0">
              <a:solidFill>
                <a:srgbClr val="060607"/>
              </a:solidFill>
              <a:effectLst/>
              <a:latin typeface="-apple-system"/>
            </a:endParaRPr>
          </a:p>
          <a:p>
            <a:pPr algn="just">
              <a:lnSpc>
                <a:spcPct val="150000"/>
              </a:lnSpc>
              <a:spcBef>
                <a:spcPct val="0"/>
              </a:spcBef>
              <a:spcAft>
                <a:spcPct val="0"/>
              </a:spcAft>
            </a:pPr>
            <a:r>
              <a:rPr lang="zh-CN" altLang="en-US" b="1" i="0">
                <a:solidFill>
                  <a:srgbClr val="060607"/>
                </a:solidFill>
                <a:effectLst/>
                <a:latin typeface="-apple-system"/>
              </a:rPr>
              <a:t>基线模型</a:t>
            </a:r>
            <a:r>
              <a:rPr lang="zh-CN" altLang="en-US" b="0" i="0">
                <a:solidFill>
                  <a:srgbClr val="060607"/>
                </a:solidFill>
                <a:effectLst/>
                <a:latin typeface="-apple-system"/>
              </a:rPr>
              <a:t>：选择了</a:t>
            </a:r>
            <a:r>
              <a:rPr lang="en-US" altLang="zh-CN" b="0" i="0">
                <a:solidFill>
                  <a:srgbClr val="060607"/>
                </a:solidFill>
                <a:effectLst/>
                <a:latin typeface="-apple-system"/>
              </a:rPr>
              <a:t>RestGPT</a:t>
            </a:r>
            <a:r>
              <a:rPr lang="zh-CN" altLang="en-US" b="0" i="0">
                <a:solidFill>
                  <a:srgbClr val="060607"/>
                </a:solidFill>
                <a:effectLst/>
                <a:latin typeface="-apple-system"/>
              </a:rPr>
              <a:t>作为基础模型。</a:t>
            </a:r>
            <a:r>
              <a:rPr lang="en-US" altLang="zh-CN" b="0" i="0">
                <a:solidFill>
                  <a:srgbClr val="060607"/>
                </a:solidFill>
                <a:effectLst/>
                <a:latin typeface="-apple-system"/>
              </a:rPr>
              <a:t>RestGPT</a:t>
            </a:r>
            <a:r>
              <a:rPr lang="zh-CN" altLang="en-US" b="0" i="0">
                <a:solidFill>
                  <a:srgbClr val="060607"/>
                </a:solidFill>
                <a:effectLst/>
                <a:latin typeface="-apple-system"/>
              </a:rPr>
              <a:t>有两个版本，即基于</a:t>
            </a:r>
            <a:r>
              <a:rPr lang="en-US" altLang="zh-CN" b="0" i="0">
                <a:solidFill>
                  <a:srgbClr val="060607"/>
                </a:solidFill>
                <a:effectLst/>
                <a:latin typeface="-apple-system"/>
              </a:rPr>
              <a:t>Vicuna-13B</a:t>
            </a:r>
            <a:r>
              <a:rPr lang="zh-CN" altLang="en-US" b="0" i="0">
                <a:solidFill>
                  <a:srgbClr val="060607"/>
                </a:solidFill>
                <a:effectLst/>
                <a:latin typeface="-apple-system"/>
              </a:rPr>
              <a:t>的</a:t>
            </a:r>
            <a:r>
              <a:rPr lang="en-US" altLang="zh-CN" b="0" i="0">
                <a:solidFill>
                  <a:srgbClr val="060607"/>
                </a:solidFill>
                <a:effectLst/>
                <a:latin typeface="-apple-system"/>
              </a:rPr>
              <a:t>RestGPT</a:t>
            </a:r>
            <a:r>
              <a:rPr lang="zh-CN" altLang="en-US" b="0" i="0">
                <a:solidFill>
                  <a:srgbClr val="060607"/>
                </a:solidFill>
                <a:effectLst/>
                <a:latin typeface="-apple-system"/>
              </a:rPr>
              <a:t>和基于</a:t>
            </a:r>
            <a:r>
              <a:rPr lang="en-US" altLang="zh-CN" b="0" i="0">
                <a:solidFill>
                  <a:srgbClr val="060607"/>
                </a:solidFill>
                <a:effectLst/>
                <a:latin typeface="-apple-system"/>
              </a:rPr>
              <a:t>ChatGPT</a:t>
            </a:r>
            <a:r>
              <a:rPr lang="zh-CN" altLang="en-US" b="0" i="0">
                <a:solidFill>
                  <a:srgbClr val="060607"/>
                </a:solidFill>
                <a:effectLst/>
                <a:latin typeface="-apple-system"/>
              </a:rPr>
              <a:t>的</a:t>
            </a:r>
            <a:r>
              <a:rPr lang="en-US" altLang="zh-CN" b="0" i="0">
                <a:solidFill>
                  <a:srgbClr val="060607"/>
                </a:solidFill>
                <a:effectLst/>
                <a:latin typeface="-apple-system"/>
              </a:rPr>
              <a:t>RestGPT</a:t>
            </a:r>
            <a:r>
              <a:rPr lang="zh-CN" altLang="en-US" b="0" i="0">
                <a:solidFill>
                  <a:srgbClr val="060607"/>
                </a:solidFill>
                <a:effectLst/>
                <a:latin typeface="-apple-system"/>
              </a:rPr>
              <a:t>。</a:t>
            </a:r>
            <a:endParaRPr lang="en-US" altLang="zh-CN">
              <a:solidFill>
                <a:schemeClr val="tx1">
                  <a:lumMod val="75000"/>
                  <a:lumOff val="25000"/>
                </a:schemeClr>
              </a:solidFill>
              <a:latin typeface="+mn-ea"/>
              <a:cs typeface="+mn-ea"/>
            </a:endParaRPr>
          </a:p>
        </p:txBody>
      </p:sp>
    </p:spTree>
    <p:extLst>
      <p:ext uri="{BB962C8B-B14F-4D97-AF65-F5344CB8AC3E}">
        <p14:creationId xmlns:p14="http://schemas.microsoft.com/office/powerpoint/2010/main" val="319331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8888">
            <a:extLst>
              <a:ext uri="{FF2B5EF4-FFF2-40B4-BE49-F238E27FC236}">
                <a16:creationId xmlns:a16="http://schemas.microsoft.com/office/drawing/2014/main" id="{26BFAA94-A8BF-C79B-18B1-71FBEC38C4CE}"/>
              </a:ext>
            </a:extLst>
          </p:cNvPr>
          <p:cNvPicPr/>
          <p:nvPr/>
        </p:nvPicPr>
        <p:blipFill>
          <a:blip r:embed="rId4"/>
          <a:stretch>
            <a:fillRect/>
          </a:stretch>
        </p:blipFill>
        <p:spPr>
          <a:xfrm>
            <a:off x="1930425" y="1983659"/>
            <a:ext cx="6496832" cy="1917354"/>
          </a:xfrm>
          <a:prstGeom prst="rect">
            <a:avLst/>
          </a:prstGeom>
        </p:spPr>
      </p:pic>
      <p:sp>
        <p:nvSpPr>
          <p:cNvPr id="4" name="文本框 3">
            <a:extLst>
              <a:ext uri="{FF2B5EF4-FFF2-40B4-BE49-F238E27FC236}">
                <a16:creationId xmlns:a16="http://schemas.microsoft.com/office/drawing/2014/main" id="{03E921B0-3518-CAFE-2032-E5693CD83E55}"/>
              </a:ext>
            </a:extLst>
          </p:cNvPr>
          <p:cNvSpPr txBox="1"/>
          <p:nvPr/>
        </p:nvSpPr>
        <p:spPr>
          <a:xfrm>
            <a:off x="2040876" y="4098534"/>
            <a:ext cx="6755473" cy="404726"/>
          </a:xfrm>
          <a:prstGeom prst="rect">
            <a:avLst/>
          </a:prstGeom>
          <a:noFill/>
        </p:spPr>
        <p:txBody>
          <a:bodyPr wrap="square">
            <a:spAutoFit/>
          </a:bodyPr>
          <a:lstStyle/>
          <a:p>
            <a:pPr marL="11430" indent="-1270">
              <a:lnSpc>
                <a:spcPct val="106000"/>
              </a:lnSpc>
              <a:spcAft>
                <a:spcPts val="120"/>
              </a:spcAft>
            </a:pPr>
            <a:r>
              <a:rPr lang="zh-CN" altLang="zh-CN" sz="1800">
                <a:solidFill>
                  <a:srgbClr val="000000"/>
                </a:solidFill>
                <a:effectLst/>
                <a:ea typeface="Calibri" panose="020F0502020204030204" pitchFamily="34" charset="0"/>
              </a:rPr>
              <a:t>使用不同方法的两个</a:t>
            </a:r>
            <a:r>
              <a:rPr lang="en-US" altLang="zh-CN" sz="1800">
                <a:solidFill>
                  <a:srgbClr val="000000"/>
                </a:solidFill>
                <a:effectLst/>
                <a:ea typeface="Calibri" panose="020F0502020204030204" pitchFamily="34" charset="0"/>
              </a:rPr>
              <a:t> RestBench </a:t>
            </a:r>
            <a:r>
              <a:rPr lang="zh-CN" altLang="zh-CN" sz="1800">
                <a:solidFill>
                  <a:srgbClr val="000000"/>
                </a:solidFill>
                <a:effectLst/>
                <a:ea typeface="Calibri" panose="020F0502020204030204" pitchFamily="34" charset="0"/>
              </a:rPr>
              <a:t>版本上的正确路径速（</a:t>
            </a:r>
            <a:r>
              <a:rPr lang="en-US" altLang="zh-CN" sz="1800">
                <a:solidFill>
                  <a:srgbClr val="000000"/>
                </a:solidFill>
                <a:effectLst/>
                <a:ea typeface="Calibri" panose="020F0502020204030204" pitchFamily="34" charset="0"/>
              </a:rPr>
              <a:t>CP%</a:t>
            </a:r>
            <a:r>
              <a:rPr lang="zh-CN" altLang="zh-CN" sz="1800">
                <a:solidFill>
                  <a:srgbClr val="000000"/>
                </a:solidFill>
                <a:effectLst/>
                <a:ea typeface="Calibri" panose="020F0502020204030204" pitchFamily="34" charset="0"/>
              </a:rPr>
              <a:t>）</a:t>
            </a:r>
            <a:r>
              <a:rPr lang="en-US" altLang="zh-CN" sz="2000" kern="100">
                <a:solidFill>
                  <a:srgbClr val="000000"/>
                </a:solidFill>
                <a:effectLst/>
                <a:latin typeface="Calibri" panose="020F0502020204030204" pitchFamily="34" charset="0"/>
                <a:ea typeface="Calibri" panose="020F0502020204030204" pitchFamily="34" charset="0"/>
              </a:rPr>
              <a:t> </a:t>
            </a:r>
            <a:endParaRPr lang="zh-CN" altLang="zh-CN" sz="2400" kern="100">
              <a:solidFill>
                <a:srgbClr val="000000"/>
              </a:solidFill>
              <a:effectLst/>
              <a:latin typeface="Calibri" panose="020F0502020204030204" pitchFamily="34" charset="0"/>
              <a:ea typeface="Calibri" panose="020F0502020204030204" pitchFamily="34" charset="0"/>
            </a:endParaRPr>
          </a:p>
        </p:txBody>
      </p:sp>
      <p:sp>
        <p:nvSpPr>
          <p:cNvPr id="3" name="标题 12">
            <a:extLst>
              <a:ext uri="{FF2B5EF4-FFF2-40B4-BE49-F238E27FC236}">
                <a16:creationId xmlns:a16="http://schemas.microsoft.com/office/drawing/2014/main" id="{4F139003-7FE5-1AB5-D5CF-9B1575C39D6E}"/>
              </a:ext>
            </a:extLst>
          </p:cNvPr>
          <p:cNvSpPr txBox="1">
            <a:spLocks/>
          </p:cNvSpPr>
          <p:nvPr>
            <p:custDataLst>
              <p:tags r:id="rId1"/>
            </p:custDataLst>
          </p:nvPr>
        </p:nvSpPr>
        <p:spPr>
          <a:xfrm>
            <a:off x="696000" y="394405"/>
            <a:ext cx="10800000" cy="792000"/>
          </a:xfrm>
          <a:prstGeom prst="rect">
            <a:avLst/>
          </a:prstGeom>
        </p:spPr>
        <p:txBody>
          <a:bodyPr wrap="square">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t>实验</a:t>
            </a:r>
            <a:r>
              <a:rPr lang="en-US" altLang="zh-CN"/>
              <a:t>5.2</a:t>
            </a:r>
            <a:r>
              <a:rPr lang="zh-CN" altLang="en-US"/>
              <a:t>结果</a:t>
            </a:r>
            <a:endParaRPr lang="zh-CN" altLang="en-US" sz="1400" dirty="0"/>
          </a:p>
        </p:txBody>
      </p:sp>
      <p:sp>
        <p:nvSpPr>
          <p:cNvPr id="6" name="文本框 5">
            <a:extLst>
              <a:ext uri="{FF2B5EF4-FFF2-40B4-BE49-F238E27FC236}">
                <a16:creationId xmlns:a16="http://schemas.microsoft.com/office/drawing/2014/main" id="{4DC2ED51-8FEF-55C3-AA54-55183F8D7B2C}"/>
              </a:ext>
            </a:extLst>
          </p:cNvPr>
          <p:cNvSpPr txBox="1"/>
          <p:nvPr/>
        </p:nvSpPr>
        <p:spPr>
          <a:xfrm>
            <a:off x="1850570" y="4510091"/>
            <a:ext cx="8262257" cy="369332"/>
          </a:xfrm>
          <a:prstGeom prst="rect">
            <a:avLst/>
          </a:prstGeom>
          <a:noFill/>
        </p:spPr>
        <p:txBody>
          <a:bodyPr wrap="square">
            <a:spAutoFit/>
          </a:bodyPr>
          <a:lstStyle/>
          <a:p>
            <a:r>
              <a:rPr lang="en-US" altLang="zh-CN" b="1"/>
              <a:t>cp%:</a:t>
            </a:r>
            <a:r>
              <a:rPr lang="zh-CN" altLang="en-US" b="0" i="0">
                <a:solidFill>
                  <a:srgbClr val="060607"/>
                </a:solidFill>
                <a:effectLst/>
                <a:latin typeface="-apple-system"/>
              </a:rPr>
              <a:t>这个指标衡量的是模型生成的工具调用序列与正确路径的匹配程度。</a:t>
            </a:r>
            <a:endParaRPr lang="en-US" altLang="zh-CN" b="0" i="0">
              <a:solidFill>
                <a:srgbClr val="060607"/>
              </a:solidFill>
              <a:effectLst/>
              <a:latin typeface="-apple-system"/>
            </a:endParaRPr>
          </a:p>
        </p:txBody>
      </p:sp>
      <p:sp>
        <p:nvSpPr>
          <p:cNvPr id="10" name="文本框 9">
            <a:extLst>
              <a:ext uri="{FF2B5EF4-FFF2-40B4-BE49-F238E27FC236}">
                <a16:creationId xmlns:a16="http://schemas.microsoft.com/office/drawing/2014/main" id="{09D79429-F662-33D2-2C8E-D574CE60DB4D}"/>
              </a:ext>
            </a:extLst>
          </p:cNvPr>
          <p:cNvSpPr txBox="1"/>
          <p:nvPr/>
        </p:nvSpPr>
        <p:spPr>
          <a:xfrm>
            <a:off x="1523999" y="5259364"/>
            <a:ext cx="8893629" cy="923330"/>
          </a:xfrm>
          <a:prstGeom prst="rect">
            <a:avLst/>
          </a:prstGeom>
          <a:noFill/>
        </p:spPr>
        <p:txBody>
          <a:bodyPr wrap="square">
            <a:spAutoFit/>
          </a:bodyPr>
          <a:lstStyle/>
          <a:p>
            <a:r>
              <a:rPr lang="zh-CN" altLang="en-US" b="1"/>
              <a:t>结论：</a:t>
            </a:r>
            <a:r>
              <a:rPr lang="zh-CN" altLang="en-US"/>
              <a:t>通过使用</a:t>
            </a:r>
            <a:r>
              <a:rPr lang="en-US" altLang="zh-CN"/>
              <a:t>EASYTOOL</a:t>
            </a:r>
            <a:r>
              <a:rPr lang="zh-CN" altLang="en-US"/>
              <a:t>，研究者证明了其在</a:t>
            </a:r>
            <a:r>
              <a:rPr lang="zh-CN" altLang="en-US">
                <a:solidFill>
                  <a:srgbClr val="FF0000"/>
                </a:solidFill>
              </a:rPr>
              <a:t>简化</a:t>
            </a:r>
            <a:r>
              <a:rPr lang="zh-CN" altLang="en-US"/>
              <a:t>工具文档和提高</a:t>
            </a:r>
            <a:r>
              <a:rPr lang="en-US" altLang="zh-CN"/>
              <a:t>LLM</a:t>
            </a:r>
            <a:r>
              <a:rPr lang="zh-CN" altLang="en-US"/>
              <a:t>在现实世界</a:t>
            </a:r>
            <a:r>
              <a:rPr lang="en-US" altLang="zh-CN"/>
              <a:t>Web</a:t>
            </a:r>
            <a:r>
              <a:rPr lang="zh-CN" altLang="en-US"/>
              <a:t>服务任务中找到</a:t>
            </a:r>
            <a:r>
              <a:rPr lang="zh-CN" altLang="en-US">
                <a:solidFill>
                  <a:srgbClr val="FF0000"/>
                </a:solidFill>
              </a:rPr>
              <a:t>正确工具路径</a:t>
            </a:r>
            <a:r>
              <a:rPr lang="zh-CN" altLang="en-US"/>
              <a:t>的能力方面是有效的。这表明</a:t>
            </a:r>
            <a:r>
              <a:rPr lang="en-US" altLang="zh-CN"/>
              <a:t>EASYTOOL</a:t>
            </a:r>
            <a:r>
              <a:rPr lang="zh-CN" altLang="en-US"/>
              <a:t>可以作为一个有用的工具，帮助</a:t>
            </a:r>
            <a:r>
              <a:rPr lang="en-US" altLang="zh-CN"/>
              <a:t>LLM</a:t>
            </a:r>
            <a:r>
              <a:rPr lang="zh-CN" altLang="en-US"/>
              <a:t>更好地理解和执行必须按特定顺序执行的任务。</a:t>
            </a:r>
            <a:endParaRPr lang="en-US"/>
          </a:p>
        </p:txBody>
      </p:sp>
    </p:spTree>
    <p:extLst>
      <p:ext uri="{BB962C8B-B14F-4D97-AF65-F5344CB8AC3E}">
        <p14:creationId xmlns:p14="http://schemas.microsoft.com/office/powerpoint/2010/main" val="2159635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2">
            <a:extLst>
              <a:ext uri="{FF2B5EF4-FFF2-40B4-BE49-F238E27FC236}">
                <a16:creationId xmlns:a16="http://schemas.microsoft.com/office/drawing/2014/main" id="{4F139003-7FE5-1AB5-D5CF-9B1575C39D6E}"/>
              </a:ext>
            </a:extLst>
          </p:cNvPr>
          <p:cNvSpPr txBox="1">
            <a:spLocks/>
          </p:cNvSpPr>
          <p:nvPr>
            <p:custDataLst>
              <p:tags r:id="rId1"/>
            </p:custDataLst>
          </p:nvPr>
        </p:nvSpPr>
        <p:spPr>
          <a:xfrm>
            <a:off x="696000" y="394405"/>
            <a:ext cx="10800000" cy="792000"/>
          </a:xfrm>
          <a:prstGeom prst="rect">
            <a:avLst/>
          </a:prstGeom>
        </p:spPr>
        <p:txBody>
          <a:bodyPr wrap="square">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t>实验</a:t>
            </a:r>
            <a:r>
              <a:rPr lang="en-US" altLang="zh-CN"/>
              <a:t>5.3</a:t>
            </a:r>
            <a:endParaRPr lang="zh-CN" altLang="en-US" sz="1400" dirty="0"/>
          </a:p>
        </p:txBody>
      </p:sp>
      <p:sp>
        <p:nvSpPr>
          <p:cNvPr id="5" name="文本框 4">
            <a:extLst>
              <a:ext uri="{FF2B5EF4-FFF2-40B4-BE49-F238E27FC236}">
                <a16:creationId xmlns:a16="http://schemas.microsoft.com/office/drawing/2014/main" id="{37BFD6AC-C3DC-2269-A5FF-AB188E984747}"/>
              </a:ext>
            </a:extLst>
          </p:cNvPr>
          <p:cNvSpPr txBox="1"/>
          <p:nvPr/>
        </p:nvSpPr>
        <p:spPr>
          <a:xfrm>
            <a:off x="664028" y="1282741"/>
            <a:ext cx="11092543" cy="4618572"/>
          </a:xfrm>
          <a:prstGeom prst="rect">
            <a:avLst/>
          </a:prstGeom>
          <a:noFill/>
        </p:spPr>
        <p:txBody>
          <a:bodyPr wrap="square">
            <a:spAutoFit/>
          </a:bodyPr>
          <a:lstStyle/>
          <a:p>
            <a:pPr algn="just">
              <a:lnSpc>
                <a:spcPct val="150000"/>
              </a:lnSpc>
              <a:spcBef>
                <a:spcPct val="0"/>
              </a:spcBef>
              <a:spcAft>
                <a:spcPct val="0"/>
              </a:spcAft>
            </a:pPr>
            <a:r>
              <a:rPr lang="zh-CN" altLang="en-US" b="1" i="0">
                <a:solidFill>
                  <a:srgbClr val="060607"/>
                </a:solidFill>
                <a:effectLst/>
                <a:highlight>
                  <a:srgbClr val="FFFFFF"/>
                </a:highlight>
                <a:latin typeface="-apple-system"/>
              </a:rPr>
              <a:t>基准测试选择</a:t>
            </a:r>
            <a:r>
              <a:rPr lang="zh-CN" altLang="en-US" b="0" i="0">
                <a:solidFill>
                  <a:srgbClr val="060607"/>
                </a:solidFill>
                <a:effectLst/>
                <a:highlight>
                  <a:srgbClr val="FFFFFF"/>
                </a:highlight>
                <a:latin typeface="-apple-system"/>
              </a:rPr>
              <a:t>：</a:t>
            </a:r>
            <a:endParaRPr lang="en-US" altLang="zh-CN" b="0" i="0">
              <a:solidFill>
                <a:srgbClr val="060607"/>
              </a:solidFill>
              <a:effectLst/>
              <a:highlight>
                <a:srgbClr val="FFFFFF"/>
              </a:highlight>
              <a:latin typeface="-apple-system"/>
            </a:endParaRPr>
          </a:p>
          <a:p>
            <a:pPr algn="just">
              <a:lnSpc>
                <a:spcPct val="150000"/>
              </a:lnSpc>
              <a:spcBef>
                <a:spcPct val="0"/>
              </a:spcBef>
              <a:spcAft>
                <a:spcPct val="0"/>
              </a:spcAft>
            </a:pPr>
            <a:r>
              <a:rPr lang="zh-CN" altLang="en-US">
                <a:solidFill>
                  <a:srgbClr val="060607"/>
                </a:solidFill>
                <a:highlight>
                  <a:srgbClr val="FFFFFF"/>
                </a:highlight>
                <a:latin typeface="-apple-system"/>
              </a:rPr>
              <a:t>研究者使用了</a:t>
            </a:r>
            <a:r>
              <a:rPr lang="en-US" altLang="zh-CN">
                <a:solidFill>
                  <a:srgbClr val="060607"/>
                </a:solidFill>
                <a:highlight>
                  <a:srgbClr val="FFFFFF"/>
                </a:highlight>
                <a:latin typeface="-apple-system"/>
              </a:rPr>
              <a:t>FuncQA</a:t>
            </a:r>
            <a:r>
              <a:rPr lang="zh-CN" altLang="en-US">
                <a:solidFill>
                  <a:srgbClr val="060607"/>
                </a:solidFill>
                <a:highlight>
                  <a:srgbClr val="FFFFFF"/>
                </a:highlight>
                <a:latin typeface="-apple-system"/>
              </a:rPr>
              <a:t>的两个子集</a:t>
            </a:r>
            <a:r>
              <a:rPr lang="en-US" altLang="zh-CN">
                <a:solidFill>
                  <a:srgbClr val="060607"/>
                </a:solidFill>
                <a:highlight>
                  <a:srgbClr val="FFFFFF"/>
                </a:highlight>
                <a:latin typeface="-apple-system"/>
              </a:rPr>
              <a:t>——</a:t>
            </a:r>
            <a:r>
              <a:rPr lang="zh-CN" altLang="en-US">
                <a:solidFill>
                  <a:srgbClr val="060607"/>
                </a:solidFill>
                <a:highlight>
                  <a:srgbClr val="FFFFFF"/>
                </a:highlight>
                <a:latin typeface="-apple-system"/>
              </a:rPr>
              <a:t>单跳问题（</a:t>
            </a:r>
            <a:r>
              <a:rPr lang="en-US" altLang="zh-CN">
                <a:solidFill>
                  <a:srgbClr val="060607"/>
                </a:solidFill>
                <a:highlight>
                  <a:srgbClr val="FFFFFF"/>
                </a:highlight>
                <a:latin typeface="-apple-system"/>
              </a:rPr>
              <a:t>one-hop</a:t>
            </a:r>
            <a:r>
              <a:rPr lang="zh-CN" altLang="en-US">
                <a:solidFill>
                  <a:srgbClr val="060607"/>
                </a:solidFill>
                <a:highlight>
                  <a:srgbClr val="FFFFFF"/>
                </a:highlight>
                <a:latin typeface="-apple-system"/>
              </a:rPr>
              <a:t>）和多跳问题（</a:t>
            </a:r>
            <a:r>
              <a:rPr lang="en-US" altLang="zh-CN">
                <a:solidFill>
                  <a:srgbClr val="060607"/>
                </a:solidFill>
                <a:highlight>
                  <a:srgbClr val="FFFFFF"/>
                </a:highlight>
                <a:latin typeface="-apple-system"/>
              </a:rPr>
              <a:t>multi-hop</a:t>
            </a:r>
            <a:r>
              <a:rPr lang="zh-CN" altLang="en-US">
                <a:solidFill>
                  <a:srgbClr val="060607"/>
                </a:solidFill>
                <a:highlight>
                  <a:srgbClr val="FFFFFF"/>
                </a:highlight>
                <a:latin typeface="-apple-system"/>
              </a:rPr>
              <a:t>）来评估他们的方法。单跳问题包含</a:t>
            </a:r>
            <a:r>
              <a:rPr lang="en-US" altLang="zh-CN">
                <a:solidFill>
                  <a:srgbClr val="060607"/>
                </a:solidFill>
                <a:highlight>
                  <a:srgbClr val="FFFFFF"/>
                </a:highlight>
                <a:latin typeface="-apple-system"/>
              </a:rPr>
              <a:t>68</a:t>
            </a:r>
            <a:r>
              <a:rPr lang="zh-CN" altLang="en-US">
                <a:solidFill>
                  <a:srgbClr val="060607"/>
                </a:solidFill>
                <a:highlight>
                  <a:srgbClr val="FFFFFF"/>
                </a:highlight>
                <a:latin typeface="-apple-system"/>
              </a:rPr>
              <a:t>个可以用一个工具解决的数学问题，而</a:t>
            </a:r>
            <a:r>
              <a:rPr lang="en-US" altLang="zh-CN">
                <a:solidFill>
                  <a:srgbClr val="060607"/>
                </a:solidFill>
                <a:highlight>
                  <a:srgbClr val="FFFFFF"/>
                </a:highlight>
                <a:latin typeface="-apple-system"/>
              </a:rPr>
              <a:t>60</a:t>
            </a:r>
            <a:r>
              <a:rPr lang="zh-CN" altLang="en-US">
                <a:solidFill>
                  <a:srgbClr val="060607"/>
                </a:solidFill>
                <a:highlight>
                  <a:srgbClr val="FFFFFF"/>
                </a:highlight>
                <a:latin typeface="-apple-system"/>
              </a:rPr>
              <a:t>个多跳问题需要一些推理步骤，平均每题需要使用</a:t>
            </a:r>
            <a:r>
              <a:rPr lang="en-US" altLang="zh-CN">
                <a:solidFill>
                  <a:srgbClr val="060607"/>
                </a:solidFill>
                <a:highlight>
                  <a:srgbClr val="FFFFFF"/>
                </a:highlight>
                <a:latin typeface="-apple-system"/>
              </a:rPr>
              <a:t>2.78</a:t>
            </a:r>
            <a:r>
              <a:rPr lang="zh-CN" altLang="en-US">
                <a:solidFill>
                  <a:srgbClr val="060607"/>
                </a:solidFill>
                <a:highlight>
                  <a:srgbClr val="FFFFFF"/>
                </a:highlight>
                <a:latin typeface="-apple-system"/>
              </a:rPr>
              <a:t>个工具。</a:t>
            </a:r>
            <a:endParaRPr lang="en-US" altLang="zh-CN">
              <a:solidFill>
                <a:srgbClr val="060607"/>
              </a:solidFill>
              <a:highlight>
                <a:srgbClr val="FFFFFF"/>
              </a:highlight>
              <a:latin typeface="-apple-system"/>
            </a:endParaRPr>
          </a:p>
          <a:p>
            <a:pPr algn="just">
              <a:lnSpc>
                <a:spcPct val="150000"/>
              </a:lnSpc>
              <a:spcBef>
                <a:spcPct val="0"/>
              </a:spcBef>
              <a:spcAft>
                <a:spcPct val="0"/>
              </a:spcAft>
            </a:pPr>
            <a:endParaRPr lang="en-US" altLang="zh-CN" b="1" i="0">
              <a:solidFill>
                <a:srgbClr val="060607"/>
              </a:solidFill>
              <a:effectLst/>
              <a:highlight>
                <a:srgbClr val="FFFFFF"/>
              </a:highlight>
              <a:latin typeface="-apple-system"/>
            </a:endParaRPr>
          </a:p>
          <a:p>
            <a:pPr algn="just">
              <a:lnSpc>
                <a:spcPct val="150000"/>
              </a:lnSpc>
              <a:spcBef>
                <a:spcPct val="0"/>
              </a:spcBef>
              <a:spcAft>
                <a:spcPct val="0"/>
              </a:spcAft>
            </a:pPr>
            <a:r>
              <a:rPr lang="zh-CN" altLang="en-US" b="1" i="0">
                <a:solidFill>
                  <a:srgbClr val="060607"/>
                </a:solidFill>
                <a:effectLst/>
                <a:highlight>
                  <a:srgbClr val="FFFFFF"/>
                </a:highlight>
                <a:latin typeface="-apple-system"/>
              </a:rPr>
              <a:t>评估指标</a:t>
            </a:r>
            <a:r>
              <a:rPr lang="zh-CN" altLang="en-US" b="0" i="0">
                <a:solidFill>
                  <a:srgbClr val="060607"/>
                </a:solidFill>
                <a:effectLst/>
                <a:highlight>
                  <a:srgbClr val="FFFFFF"/>
                </a:highlight>
                <a:latin typeface="-apple-system"/>
              </a:rPr>
              <a:t>：</a:t>
            </a:r>
            <a:endParaRPr lang="en-US" altLang="zh-CN" b="0" i="0">
              <a:solidFill>
                <a:srgbClr val="060607"/>
              </a:solidFill>
              <a:effectLst/>
              <a:highlight>
                <a:srgbClr val="FFFFFF"/>
              </a:highlight>
              <a:latin typeface="-apple-system"/>
            </a:endParaRPr>
          </a:p>
          <a:p>
            <a:pPr algn="just">
              <a:lnSpc>
                <a:spcPct val="150000"/>
              </a:lnSpc>
              <a:spcBef>
                <a:spcPct val="0"/>
              </a:spcBef>
              <a:spcAft>
                <a:spcPct val="0"/>
              </a:spcAft>
            </a:pPr>
            <a:r>
              <a:rPr lang="zh-CN" altLang="en-US">
                <a:solidFill>
                  <a:srgbClr val="060607"/>
                </a:solidFill>
                <a:highlight>
                  <a:srgbClr val="FFFFFF"/>
                </a:highlight>
                <a:latin typeface="-apple-system"/>
                <a:cs typeface="+mn-ea"/>
              </a:rPr>
              <a:t>计算正确回答的问题的百分比来衡量准确性，并设定了</a:t>
            </a:r>
            <a:r>
              <a:rPr lang="en-US" altLang="zh-CN">
                <a:solidFill>
                  <a:srgbClr val="060607"/>
                </a:solidFill>
                <a:highlight>
                  <a:srgbClr val="FFFFFF"/>
                </a:highlight>
                <a:latin typeface="-apple-system"/>
                <a:cs typeface="+mn-ea"/>
              </a:rPr>
              <a:t>0.1%</a:t>
            </a:r>
            <a:r>
              <a:rPr lang="zh-CN" altLang="en-US">
                <a:solidFill>
                  <a:srgbClr val="060607"/>
                </a:solidFill>
                <a:highlight>
                  <a:srgbClr val="FFFFFF"/>
                </a:highlight>
                <a:latin typeface="-apple-system"/>
                <a:cs typeface="+mn-ea"/>
              </a:rPr>
              <a:t>的误差容忍度。</a:t>
            </a:r>
            <a:endParaRPr lang="en-US" altLang="zh-CN">
              <a:solidFill>
                <a:srgbClr val="060607"/>
              </a:solidFill>
              <a:highlight>
                <a:srgbClr val="FFFFFF"/>
              </a:highlight>
              <a:latin typeface="-apple-system"/>
              <a:cs typeface="+mn-ea"/>
            </a:endParaRPr>
          </a:p>
          <a:p>
            <a:pPr algn="just">
              <a:lnSpc>
                <a:spcPct val="150000"/>
              </a:lnSpc>
              <a:spcBef>
                <a:spcPct val="0"/>
              </a:spcBef>
              <a:spcAft>
                <a:spcPct val="0"/>
              </a:spcAft>
            </a:pPr>
            <a:endParaRPr lang="en-US" altLang="zh-CN" b="1" i="0">
              <a:solidFill>
                <a:srgbClr val="060607"/>
              </a:solidFill>
              <a:effectLst/>
              <a:latin typeface="-apple-system"/>
            </a:endParaRPr>
          </a:p>
          <a:p>
            <a:pPr algn="just">
              <a:lnSpc>
                <a:spcPct val="150000"/>
              </a:lnSpc>
              <a:spcBef>
                <a:spcPct val="0"/>
              </a:spcBef>
              <a:spcAft>
                <a:spcPct val="0"/>
              </a:spcAft>
            </a:pPr>
            <a:r>
              <a:rPr lang="zh-CN" altLang="en-US" b="1" i="0">
                <a:solidFill>
                  <a:srgbClr val="060607"/>
                </a:solidFill>
                <a:effectLst/>
                <a:latin typeface="-apple-system"/>
              </a:rPr>
              <a:t>基线模型</a:t>
            </a:r>
            <a:r>
              <a:rPr lang="zh-CN" altLang="en-US" b="0" i="0">
                <a:solidFill>
                  <a:srgbClr val="060607"/>
                </a:solidFill>
                <a:effectLst/>
                <a:latin typeface="-apple-system"/>
              </a:rPr>
              <a:t>：</a:t>
            </a:r>
            <a:endParaRPr lang="en-US" altLang="zh-CN" b="0" i="0">
              <a:solidFill>
                <a:srgbClr val="060607"/>
              </a:solidFill>
              <a:effectLst/>
              <a:latin typeface="-apple-system"/>
            </a:endParaRPr>
          </a:p>
          <a:p>
            <a:pPr algn="just">
              <a:lnSpc>
                <a:spcPct val="150000"/>
              </a:lnSpc>
              <a:spcBef>
                <a:spcPct val="0"/>
              </a:spcBef>
              <a:spcAft>
                <a:spcPct val="0"/>
              </a:spcAft>
            </a:pPr>
            <a:r>
              <a:rPr lang="zh-CN" altLang="en-US" b="0" i="0">
                <a:solidFill>
                  <a:srgbClr val="060607"/>
                </a:solidFill>
                <a:effectLst/>
                <a:latin typeface="-apple-system"/>
              </a:rPr>
              <a:t>选择了</a:t>
            </a:r>
            <a:r>
              <a:rPr lang="en-US" altLang="zh-CN" b="0" i="0">
                <a:solidFill>
                  <a:srgbClr val="060607"/>
                </a:solidFill>
                <a:effectLst/>
                <a:latin typeface="-apple-system"/>
              </a:rPr>
              <a:t>Vicuna-30B</a:t>
            </a:r>
            <a:r>
              <a:rPr lang="zh-CN" altLang="en-US" b="0" i="0">
                <a:solidFill>
                  <a:srgbClr val="060607"/>
                </a:solidFill>
                <a:effectLst/>
                <a:latin typeface="-apple-system"/>
              </a:rPr>
              <a:t>和</a:t>
            </a:r>
            <a:r>
              <a:rPr lang="en-US" altLang="zh-CN" b="0" i="0">
                <a:solidFill>
                  <a:srgbClr val="060607"/>
                </a:solidFill>
                <a:effectLst/>
                <a:latin typeface="-apple-system"/>
              </a:rPr>
              <a:t>ChatGPT</a:t>
            </a:r>
            <a:r>
              <a:rPr lang="zh-CN" altLang="en-US" b="0" i="0">
                <a:solidFill>
                  <a:srgbClr val="060607"/>
                </a:solidFill>
                <a:effectLst/>
                <a:latin typeface="-apple-system"/>
              </a:rPr>
              <a:t>，并将其与零样本学习（</a:t>
            </a:r>
            <a:r>
              <a:rPr lang="en-US" altLang="zh-CN" b="0" i="0">
                <a:solidFill>
                  <a:srgbClr val="060607"/>
                </a:solidFill>
                <a:effectLst/>
                <a:latin typeface="-apple-system"/>
              </a:rPr>
              <a:t>0-shot learning</a:t>
            </a:r>
            <a:r>
              <a:rPr lang="zh-CN" altLang="en-US" b="0" i="0">
                <a:solidFill>
                  <a:srgbClr val="060607"/>
                </a:solidFill>
                <a:effectLst/>
                <a:latin typeface="-apple-system"/>
              </a:rPr>
              <a:t>）、思维链（</a:t>
            </a:r>
            <a:r>
              <a:rPr lang="en-US" altLang="zh-CN" b="0" i="0">
                <a:solidFill>
                  <a:srgbClr val="060607"/>
                </a:solidFill>
                <a:effectLst/>
                <a:latin typeface="-apple-system"/>
              </a:rPr>
              <a:t>Chain-of-thought</a:t>
            </a:r>
            <a:r>
              <a:rPr lang="zh-CN" altLang="en-US" b="0" i="0">
                <a:solidFill>
                  <a:srgbClr val="060607"/>
                </a:solidFill>
                <a:effectLst/>
                <a:latin typeface="-apple-system"/>
              </a:rPr>
              <a:t>，</a:t>
            </a:r>
            <a:r>
              <a:rPr lang="en-US" altLang="zh-CN" b="0" i="0">
                <a:solidFill>
                  <a:srgbClr val="060607"/>
                </a:solidFill>
                <a:effectLst/>
                <a:latin typeface="-apple-system"/>
              </a:rPr>
              <a:t>CoT</a:t>
            </a:r>
            <a:r>
              <a:rPr lang="zh-CN" altLang="en-US" b="0" i="0">
                <a:solidFill>
                  <a:srgbClr val="060607"/>
                </a:solidFill>
                <a:effectLst/>
                <a:latin typeface="-apple-system"/>
              </a:rPr>
              <a:t>）提示和</a:t>
            </a:r>
            <a:r>
              <a:rPr lang="en-US" altLang="zh-CN" b="0" i="0">
                <a:solidFill>
                  <a:srgbClr val="060607"/>
                </a:solidFill>
                <a:effectLst/>
                <a:latin typeface="-apple-system"/>
              </a:rPr>
              <a:t>ReAct</a:t>
            </a:r>
            <a:r>
              <a:rPr lang="zh-CN" altLang="en-US" b="0" i="0">
                <a:solidFill>
                  <a:srgbClr val="060607"/>
                </a:solidFill>
                <a:effectLst/>
                <a:latin typeface="-apple-system"/>
              </a:rPr>
              <a:t>进行比较。</a:t>
            </a:r>
            <a:endParaRPr lang="en-US" altLang="zh-CN">
              <a:solidFill>
                <a:schemeClr val="tx1">
                  <a:lumMod val="75000"/>
                  <a:lumOff val="25000"/>
                </a:schemeClr>
              </a:solidFill>
              <a:latin typeface="+mn-ea"/>
              <a:cs typeface="+mn-ea"/>
            </a:endParaRPr>
          </a:p>
        </p:txBody>
      </p:sp>
    </p:spTree>
    <p:extLst>
      <p:ext uri="{BB962C8B-B14F-4D97-AF65-F5344CB8AC3E}">
        <p14:creationId xmlns:p14="http://schemas.microsoft.com/office/powerpoint/2010/main" val="2830223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D629A46-FB5D-C8AA-8638-7BAE64923169}"/>
              </a:ext>
            </a:extLst>
          </p:cNvPr>
          <p:cNvPicPr>
            <a:picLocks noChangeAspect="1"/>
          </p:cNvPicPr>
          <p:nvPr/>
        </p:nvPicPr>
        <p:blipFill>
          <a:blip r:embed="rId2"/>
          <a:stretch>
            <a:fillRect/>
          </a:stretch>
        </p:blipFill>
        <p:spPr>
          <a:xfrm>
            <a:off x="236003" y="228599"/>
            <a:ext cx="7842475" cy="5366657"/>
          </a:xfrm>
          <a:prstGeom prst="rect">
            <a:avLst/>
          </a:prstGeom>
        </p:spPr>
      </p:pic>
      <p:pic>
        <p:nvPicPr>
          <p:cNvPr id="6" name="图片 5">
            <a:extLst>
              <a:ext uri="{FF2B5EF4-FFF2-40B4-BE49-F238E27FC236}">
                <a16:creationId xmlns:a16="http://schemas.microsoft.com/office/drawing/2014/main" id="{A77B8061-7A91-D4EC-E2E7-51B2137CA41C}"/>
              </a:ext>
            </a:extLst>
          </p:cNvPr>
          <p:cNvPicPr>
            <a:picLocks noChangeAspect="1"/>
          </p:cNvPicPr>
          <p:nvPr/>
        </p:nvPicPr>
        <p:blipFill>
          <a:blip r:embed="rId3"/>
          <a:stretch>
            <a:fillRect/>
          </a:stretch>
        </p:blipFill>
        <p:spPr>
          <a:xfrm>
            <a:off x="4982935" y="3270784"/>
            <a:ext cx="6991350" cy="3064701"/>
          </a:xfrm>
          <a:prstGeom prst="rect">
            <a:avLst/>
          </a:prstGeom>
        </p:spPr>
      </p:pic>
    </p:spTree>
    <p:extLst>
      <p:ext uri="{BB962C8B-B14F-4D97-AF65-F5344CB8AC3E}">
        <p14:creationId xmlns:p14="http://schemas.microsoft.com/office/powerpoint/2010/main" val="925445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2">
            <a:extLst>
              <a:ext uri="{FF2B5EF4-FFF2-40B4-BE49-F238E27FC236}">
                <a16:creationId xmlns:a16="http://schemas.microsoft.com/office/drawing/2014/main" id="{4F139003-7FE5-1AB5-D5CF-9B1575C39D6E}"/>
              </a:ext>
            </a:extLst>
          </p:cNvPr>
          <p:cNvSpPr txBox="1">
            <a:spLocks/>
          </p:cNvSpPr>
          <p:nvPr>
            <p:custDataLst>
              <p:tags r:id="rId1"/>
            </p:custDataLst>
          </p:nvPr>
        </p:nvSpPr>
        <p:spPr>
          <a:xfrm>
            <a:off x="696000" y="394405"/>
            <a:ext cx="10800000" cy="792000"/>
          </a:xfrm>
          <a:prstGeom prst="rect">
            <a:avLst/>
          </a:prstGeom>
        </p:spPr>
        <p:txBody>
          <a:bodyPr wrap="square">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r>
              <a:rPr lang="zh-CN" altLang="en-US"/>
              <a:t>实验</a:t>
            </a:r>
            <a:r>
              <a:rPr lang="en-US" altLang="zh-CN"/>
              <a:t>5.3</a:t>
            </a:r>
            <a:endParaRPr lang="zh-CN" altLang="en-US" sz="1400" dirty="0"/>
          </a:p>
        </p:txBody>
      </p:sp>
      <p:pic>
        <p:nvPicPr>
          <p:cNvPr id="4" name="图片 3">
            <a:extLst>
              <a:ext uri="{FF2B5EF4-FFF2-40B4-BE49-F238E27FC236}">
                <a16:creationId xmlns:a16="http://schemas.microsoft.com/office/drawing/2014/main" id="{A5BE8B76-3150-5C82-7C40-3A203E888560}"/>
              </a:ext>
            </a:extLst>
          </p:cNvPr>
          <p:cNvPicPr>
            <a:picLocks noChangeAspect="1"/>
          </p:cNvPicPr>
          <p:nvPr/>
        </p:nvPicPr>
        <p:blipFill>
          <a:blip r:embed="rId4"/>
          <a:stretch>
            <a:fillRect/>
          </a:stretch>
        </p:blipFill>
        <p:spPr>
          <a:xfrm>
            <a:off x="1399494" y="1107620"/>
            <a:ext cx="5981020" cy="3929319"/>
          </a:xfrm>
          <a:prstGeom prst="rect">
            <a:avLst/>
          </a:prstGeom>
        </p:spPr>
      </p:pic>
      <p:sp>
        <p:nvSpPr>
          <p:cNvPr id="9" name="文本框 8">
            <a:extLst>
              <a:ext uri="{FF2B5EF4-FFF2-40B4-BE49-F238E27FC236}">
                <a16:creationId xmlns:a16="http://schemas.microsoft.com/office/drawing/2014/main" id="{6900EC56-B8AD-EB2D-E4AF-BF58A0487583}"/>
              </a:ext>
            </a:extLst>
          </p:cNvPr>
          <p:cNvSpPr txBox="1"/>
          <p:nvPr/>
        </p:nvSpPr>
        <p:spPr>
          <a:xfrm>
            <a:off x="7968342" y="1581836"/>
            <a:ext cx="3026229" cy="1477328"/>
          </a:xfrm>
          <a:prstGeom prst="rect">
            <a:avLst/>
          </a:prstGeom>
          <a:noFill/>
        </p:spPr>
        <p:txBody>
          <a:bodyPr wrap="square">
            <a:spAutoFit/>
          </a:bodyPr>
          <a:lstStyle/>
          <a:p>
            <a:r>
              <a:rPr lang="zh-CN" altLang="en-US"/>
              <a:t>与其他数据集不同，</a:t>
            </a:r>
            <a:r>
              <a:rPr lang="en-US" altLang="zh-CN"/>
              <a:t>FuncQA</a:t>
            </a:r>
            <a:r>
              <a:rPr lang="zh-CN" altLang="en-US"/>
              <a:t>只提供了工具的名称和调用函数作为文档，没有其他工具描述用于进一步的使用演示。</a:t>
            </a:r>
          </a:p>
        </p:txBody>
      </p:sp>
      <p:sp>
        <p:nvSpPr>
          <p:cNvPr id="13" name="文本框 12">
            <a:extLst>
              <a:ext uri="{FF2B5EF4-FFF2-40B4-BE49-F238E27FC236}">
                <a16:creationId xmlns:a16="http://schemas.microsoft.com/office/drawing/2014/main" id="{91D82CDD-F558-B763-3CB4-414759A2C1B7}"/>
              </a:ext>
            </a:extLst>
          </p:cNvPr>
          <p:cNvSpPr txBox="1"/>
          <p:nvPr/>
        </p:nvSpPr>
        <p:spPr>
          <a:xfrm>
            <a:off x="1905000" y="5483500"/>
            <a:ext cx="7892142" cy="923330"/>
          </a:xfrm>
          <a:prstGeom prst="rect">
            <a:avLst/>
          </a:prstGeom>
          <a:noFill/>
        </p:spPr>
        <p:txBody>
          <a:bodyPr wrap="square">
            <a:spAutoFit/>
          </a:bodyPr>
          <a:lstStyle/>
          <a:p>
            <a:r>
              <a:rPr lang="zh-CN" altLang="en-US" b="1"/>
              <a:t>结论：</a:t>
            </a:r>
            <a:r>
              <a:rPr lang="en-US" altLang="zh-CN"/>
              <a:t>EASYTOOL</a:t>
            </a:r>
            <a:r>
              <a:rPr lang="zh-CN" altLang="en-US"/>
              <a:t>在提高</a:t>
            </a:r>
            <a:r>
              <a:rPr lang="en-US" altLang="zh-CN"/>
              <a:t>LLM</a:t>
            </a:r>
            <a:r>
              <a:rPr lang="zh-CN" altLang="en-US"/>
              <a:t>解决复杂数学问题的工具使用能力方面表现出色，特别是在工具文档不完整的情况下，它能够通过生成的工具指令有效地辅助模型进行正确的工具选择和参数传递。</a:t>
            </a:r>
            <a:endParaRPr lang="en-US"/>
          </a:p>
        </p:txBody>
      </p:sp>
    </p:spTree>
    <p:extLst>
      <p:ext uri="{BB962C8B-B14F-4D97-AF65-F5344CB8AC3E}">
        <p14:creationId xmlns:p14="http://schemas.microsoft.com/office/powerpoint/2010/main" val="1796413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F2EAC7-7192-9FB3-53F4-79D7E3A8B8C6}"/>
              </a:ext>
            </a:extLst>
          </p:cNvPr>
          <p:cNvPicPr>
            <a:picLocks noChangeAspect="1"/>
          </p:cNvPicPr>
          <p:nvPr/>
        </p:nvPicPr>
        <p:blipFill>
          <a:blip r:embed="rId3"/>
          <a:stretch>
            <a:fillRect/>
          </a:stretch>
        </p:blipFill>
        <p:spPr>
          <a:xfrm>
            <a:off x="420461" y="1015093"/>
            <a:ext cx="11296650" cy="4305300"/>
          </a:xfrm>
          <a:prstGeom prst="rect">
            <a:avLst/>
          </a:prstGeom>
        </p:spPr>
      </p:pic>
      <p:sp>
        <p:nvSpPr>
          <p:cNvPr id="2" name="标题 1">
            <a:extLst>
              <a:ext uri="{FF2B5EF4-FFF2-40B4-BE49-F238E27FC236}">
                <a16:creationId xmlns:a16="http://schemas.microsoft.com/office/drawing/2014/main" id="{1508D34B-CB2E-CA77-C55B-56EB82347AD4}"/>
              </a:ext>
            </a:extLst>
          </p:cNvPr>
          <p:cNvSpPr>
            <a:spLocks noGrp="1"/>
          </p:cNvSpPr>
          <p:nvPr>
            <p:ph type="title"/>
          </p:nvPr>
        </p:nvSpPr>
        <p:spPr>
          <a:xfrm>
            <a:off x="119018" y="153171"/>
            <a:ext cx="10800000" cy="720000"/>
          </a:xfrm>
        </p:spPr>
        <p:txBody>
          <a:bodyPr>
            <a:normAutofit fontScale="90000"/>
          </a:bodyPr>
          <a:lstStyle/>
          <a:p>
            <a:r>
              <a:rPr lang="en-US"/>
              <a:t>chatgpt_easytool</a:t>
            </a:r>
            <a:br>
              <a:rPr lang="en-US"/>
            </a:br>
            <a:r>
              <a:rPr lang="en-US"/>
              <a:t>	</a:t>
            </a:r>
            <a:r>
              <a:rPr lang="en-US" b="0"/>
              <a:t>G2_category.json</a:t>
            </a:r>
          </a:p>
        </p:txBody>
      </p:sp>
      <p:sp>
        <p:nvSpPr>
          <p:cNvPr id="5" name="文本框 4">
            <a:extLst>
              <a:ext uri="{FF2B5EF4-FFF2-40B4-BE49-F238E27FC236}">
                <a16:creationId xmlns:a16="http://schemas.microsoft.com/office/drawing/2014/main" id="{1AC04140-D525-6EDC-4004-5967B668C4ED}"/>
              </a:ext>
            </a:extLst>
          </p:cNvPr>
          <p:cNvSpPr txBox="1"/>
          <p:nvPr/>
        </p:nvSpPr>
        <p:spPr>
          <a:xfrm>
            <a:off x="947056" y="5555122"/>
            <a:ext cx="9666515" cy="369332"/>
          </a:xfrm>
          <a:prstGeom prst="rect">
            <a:avLst/>
          </a:prstGeom>
          <a:noFill/>
        </p:spPr>
        <p:txBody>
          <a:bodyPr wrap="square">
            <a:spAutoFit/>
          </a:bodyPr>
          <a:lstStyle/>
          <a:p>
            <a:r>
              <a:rPr lang="zh-CN" altLang="en-US" b="1" i="0">
                <a:solidFill>
                  <a:srgbClr val="060607"/>
                </a:solidFill>
                <a:effectLst/>
                <a:latin typeface="-apple-system"/>
              </a:rPr>
              <a:t>工具的标准化信息</a:t>
            </a:r>
            <a:r>
              <a:rPr lang="en-US" altLang="zh-CN" b="1" i="0">
                <a:solidFill>
                  <a:srgbClr val="060607"/>
                </a:solidFill>
                <a:effectLst/>
                <a:latin typeface="-apple-system"/>
              </a:rPr>
              <a:t>:</a:t>
            </a:r>
            <a:r>
              <a:rPr lang="zh-CN" altLang="en-US" b="0" i="0">
                <a:solidFill>
                  <a:srgbClr val="060607"/>
                </a:solidFill>
                <a:effectLst/>
                <a:latin typeface="-apple-system"/>
              </a:rPr>
              <a:t>每个对象代表一个工具或工具的子功能，包括工具的名称、描述和参数信息。</a:t>
            </a:r>
            <a:endParaRPr lang="en-US"/>
          </a:p>
        </p:txBody>
      </p:sp>
    </p:spTree>
    <p:extLst>
      <p:ext uri="{BB962C8B-B14F-4D97-AF65-F5344CB8AC3E}">
        <p14:creationId xmlns:p14="http://schemas.microsoft.com/office/powerpoint/2010/main" val="3751587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CDFF812-A542-3BE7-D50B-40141D2307E2}"/>
              </a:ext>
            </a:extLst>
          </p:cNvPr>
          <p:cNvPicPr>
            <a:picLocks noChangeAspect="1"/>
          </p:cNvPicPr>
          <p:nvPr/>
        </p:nvPicPr>
        <p:blipFill>
          <a:blip r:embed="rId3"/>
          <a:stretch>
            <a:fillRect/>
          </a:stretch>
        </p:blipFill>
        <p:spPr>
          <a:xfrm>
            <a:off x="884217" y="1113055"/>
            <a:ext cx="8902040" cy="4578192"/>
          </a:xfrm>
          <a:prstGeom prst="rect">
            <a:avLst/>
          </a:prstGeom>
        </p:spPr>
      </p:pic>
      <p:sp>
        <p:nvSpPr>
          <p:cNvPr id="7" name="标题 1">
            <a:extLst>
              <a:ext uri="{FF2B5EF4-FFF2-40B4-BE49-F238E27FC236}">
                <a16:creationId xmlns:a16="http://schemas.microsoft.com/office/drawing/2014/main" id="{E203F5C9-5912-2472-AC77-7C7A308A4911}"/>
              </a:ext>
            </a:extLst>
          </p:cNvPr>
          <p:cNvSpPr>
            <a:spLocks noGrp="1"/>
          </p:cNvSpPr>
          <p:nvPr>
            <p:ph type="title"/>
          </p:nvPr>
        </p:nvSpPr>
        <p:spPr>
          <a:xfrm>
            <a:off x="162560" y="131400"/>
            <a:ext cx="10800000" cy="720000"/>
          </a:xfrm>
        </p:spPr>
        <p:txBody>
          <a:bodyPr>
            <a:normAutofit fontScale="90000"/>
          </a:bodyPr>
          <a:lstStyle/>
          <a:p>
            <a:r>
              <a:rPr lang="en-US"/>
              <a:t>chatgpt_easytool</a:t>
            </a:r>
            <a:br>
              <a:rPr lang="en-US"/>
            </a:br>
            <a:r>
              <a:rPr lang="en-US"/>
              <a:t>	</a:t>
            </a:r>
            <a:r>
              <a:rPr lang="en-US" b="0"/>
              <a:t>G2_category.json</a:t>
            </a:r>
          </a:p>
        </p:txBody>
      </p:sp>
      <p:sp>
        <p:nvSpPr>
          <p:cNvPr id="9" name="文本框 8">
            <a:extLst>
              <a:ext uri="{FF2B5EF4-FFF2-40B4-BE49-F238E27FC236}">
                <a16:creationId xmlns:a16="http://schemas.microsoft.com/office/drawing/2014/main" id="{773FAE1D-624A-3F63-0053-4F2A7DB72088}"/>
              </a:ext>
            </a:extLst>
          </p:cNvPr>
          <p:cNvSpPr txBox="1"/>
          <p:nvPr/>
        </p:nvSpPr>
        <p:spPr>
          <a:xfrm>
            <a:off x="598714" y="5873821"/>
            <a:ext cx="10134601" cy="646331"/>
          </a:xfrm>
          <a:prstGeom prst="rect">
            <a:avLst/>
          </a:prstGeom>
          <a:noFill/>
        </p:spPr>
        <p:txBody>
          <a:bodyPr wrap="square">
            <a:spAutoFit/>
          </a:bodyPr>
          <a:lstStyle/>
          <a:p>
            <a:r>
              <a:rPr lang="zh-CN" altLang="en-US" b="0" i="0">
                <a:solidFill>
                  <a:srgbClr val="060607"/>
                </a:solidFill>
                <a:effectLst/>
                <a:latin typeface="-apple-system"/>
              </a:rPr>
              <a:t>展示如何利用</a:t>
            </a:r>
            <a:r>
              <a:rPr lang="en-US" altLang="zh-CN" b="0" i="0">
                <a:solidFill>
                  <a:srgbClr val="060607"/>
                </a:solidFill>
                <a:effectLst/>
                <a:latin typeface="-apple-system"/>
              </a:rPr>
              <a:t>LLM</a:t>
            </a:r>
            <a:r>
              <a:rPr lang="zh-CN" altLang="en-US" b="0" i="0">
                <a:solidFill>
                  <a:srgbClr val="060607"/>
                </a:solidFill>
                <a:effectLst/>
                <a:latin typeface="-apple-system"/>
              </a:rPr>
              <a:t>和外部工具来解决特定问题的一个实例。它说明了通过一系列步骤和对话，模型如何生成一个有用的答案，包括使用外部</a:t>
            </a:r>
            <a:r>
              <a:rPr lang="en-US" altLang="zh-CN" b="0" i="0">
                <a:solidFill>
                  <a:srgbClr val="060607"/>
                </a:solidFill>
                <a:effectLst/>
                <a:latin typeface="-apple-system"/>
              </a:rPr>
              <a:t>API</a:t>
            </a:r>
            <a:r>
              <a:rPr lang="zh-CN" altLang="en-US" b="0" i="0">
                <a:solidFill>
                  <a:srgbClr val="060607"/>
                </a:solidFill>
                <a:effectLst/>
                <a:latin typeface="-apple-system"/>
              </a:rPr>
              <a:t>生成头像和处理错误情况。</a:t>
            </a:r>
            <a:endParaRPr lang="en-US"/>
          </a:p>
        </p:txBody>
      </p:sp>
    </p:spTree>
    <p:extLst>
      <p:ext uri="{BB962C8B-B14F-4D97-AF65-F5344CB8AC3E}">
        <p14:creationId xmlns:p14="http://schemas.microsoft.com/office/powerpoint/2010/main" val="3730582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203F5C9-5912-2472-AC77-7C7A308A4911}"/>
              </a:ext>
            </a:extLst>
          </p:cNvPr>
          <p:cNvSpPr>
            <a:spLocks noGrp="1"/>
          </p:cNvSpPr>
          <p:nvPr>
            <p:ph type="title"/>
          </p:nvPr>
        </p:nvSpPr>
        <p:spPr>
          <a:xfrm>
            <a:off x="162560" y="131400"/>
            <a:ext cx="10800000" cy="720000"/>
          </a:xfrm>
        </p:spPr>
        <p:txBody>
          <a:bodyPr>
            <a:normAutofit fontScale="90000"/>
          </a:bodyPr>
          <a:lstStyle/>
          <a:p>
            <a:r>
              <a:rPr lang="en-US"/>
              <a:t>chatgpt_easytool</a:t>
            </a:r>
            <a:br>
              <a:rPr lang="en-US"/>
            </a:br>
            <a:r>
              <a:rPr lang="en-US"/>
              <a:t>	</a:t>
            </a:r>
            <a:r>
              <a:rPr lang="en-US" b="0"/>
              <a:t>G</a:t>
            </a:r>
            <a:r>
              <a:rPr lang="en-US" altLang="zh-CN" b="0"/>
              <a:t>3</a:t>
            </a:r>
            <a:r>
              <a:rPr lang="en-US" b="0"/>
              <a:t>_instruction.json </a:t>
            </a:r>
          </a:p>
        </p:txBody>
      </p:sp>
      <p:sp>
        <p:nvSpPr>
          <p:cNvPr id="9" name="文本框 8">
            <a:extLst>
              <a:ext uri="{FF2B5EF4-FFF2-40B4-BE49-F238E27FC236}">
                <a16:creationId xmlns:a16="http://schemas.microsoft.com/office/drawing/2014/main" id="{773FAE1D-624A-3F63-0053-4F2A7DB72088}"/>
              </a:ext>
            </a:extLst>
          </p:cNvPr>
          <p:cNvSpPr txBox="1"/>
          <p:nvPr/>
        </p:nvSpPr>
        <p:spPr>
          <a:xfrm>
            <a:off x="533400" y="5481935"/>
            <a:ext cx="10134601" cy="1200329"/>
          </a:xfrm>
          <a:prstGeom prst="rect">
            <a:avLst/>
          </a:prstGeom>
          <a:noFill/>
        </p:spPr>
        <p:txBody>
          <a:bodyPr wrap="square">
            <a:spAutoFit/>
          </a:bodyPr>
          <a:lstStyle/>
          <a:p>
            <a:r>
              <a:rPr lang="en-US" altLang="zh-CN" b="1" i="0">
                <a:solidFill>
                  <a:srgbClr val="060607"/>
                </a:solidFill>
                <a:effectLst/>
                <a:latin typeface="-apple-system"/>
              </a:rPr>
              <a:t>G2</a:t>
            </a:r>
            <a:r>
              <a:rPr lang="en-US" altLang="zh-CN" b="0" i="0">
                <a:solidFill>
                  <a:srgbClr val="060607"/>
                </a:solidFill>
                <a:effectLst/>
                <a:latin typeface="-apple-system"/>
              </a:rPr>
              <a:t> </a:t>
            </a:r>
            <a:r>
              <a:rPr lang="zh-CN" altLang="en-US" b="0" i="0">
                <a:solidFill>
                  <a:srgbClr val="060607"/>
                </a:solidFill>
                <a:effectLst/>
                <a:latin typeface="-apple-system"/>
              </a:rPr>
              <a:t>可能包含更生活化或多样化的问题，例如策划家庭团聚并为家庭成员创建个性化物品，或检查场所的健康状态。这些问题可能需要模型使用多个工具或</a:t>
            </a:r>
            <a:r>
              <a:rPr lang="en-US" altLang="zh-CN" b="0" i="0">
                <a:solidFill>
                  <a:srgbClr val="060607"/>
                </a:solidFill>
                <a:effectLst/>
                <a:latin typeface="-apple-system"/>
              </a:rPr>
              <a:t>API</a:t>
            </a:r>
            <a:r>
              <a:rPr lang="zh-CN" altLang="en-US" b="0" i="0">
                <a:solidFill>
                  <a:srgbClr val="060607"/>
                </a:solidFill>
                <a:effectLst/>
                <a:latin typeface="-apple-system"/>
              </a:rPr>
              <a:t>来提供综合的解决方案。</a:t>
            </a:r>
          </a:p>
          <a:p>
            <a:r>
              <a:rPr lang="en-US" altLang="zh-CN" b="1" i="0">
                <a:solidFill>
                  <a:srgbClr val="060607"/>
                </a:solidFill>
                <a:effectLst/>
                <a:latin typeface="-apple-system"/>
              </a:rPr>
              <a:t>G3 </a:t>
            </a:r>
            <a:r>
              <a:rPr lang="zh-CN" altLang="en-US" b="0" i="0">
                <a:solidFill>
                  <a:srgbClr val="060607"/>
                </a:solidFill>
                <a:effectLst/>
                <a:latin typeface="-apple-system"/>
              </a:rPr>
              <a:t>可能更侧重于特定的信息检索任务，主要依赖于信息检索和媒体数据库查询工具。如基于关键词搜索电影或电视节目，并提供相关的详细信息列表。</a:t>
            </a:r>
            <a:endParaRPr lang="en-US"/>
          </a:p>
        </p:txBody>
      </p:sp>
      <p:pic>
        <p:nvPicPr>
          <p:cNvPr id="3" name="图片 2">
            <a:extLst>
              <a:ext uri="{FF2B5EF4-FFF2-40B4-BE49-F238E27FC236}">
                <a16:creationId xmlns:a16="http://schemas.microsoft.com/office/drawing/2014/main" id="{AD09FBF8-D568-751C-705D-EDA12DACF7CA}"/>
              </a:ext>
            </a:extLst>
          </p:cNvPr>
          <p:cNvPicPr>
            <a:picLocks noChangeAspect="1"/>
          </p:cNvPicPr>
          <p:nvPr/>
        </p:nvPicPr>
        <p:blipFill>
          <a:blip r:embed="rId3"/>
          <a:stretch>
            <a:fillRect/>
          </a:stretch>
        </p:blipFill>
        <p:spPr>
          <a:xfrm>
            <a:off x="939571" y="1091223"/>
            <a:ext cx="8933771" cy="4186986"/>
          </a:xfrm>
          <a:prstGeom prst="rect">
            <a:avLst/>
          </a:prstGeom>
        </p:spPr>
      </p:pic>
    </p:spTree>
    <p:extLst>
      <p:ext uri="{BB962C8B-B14F-4D97-AF65-F5344CB8AC3E}">
        <p14:creationId xmlns:p14="http://schemas.microsoft.com/office/powerpoint/2010/main" val="348358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5529424" y="-635"/>
            <a:ext cx="4985109" cy="6868273"/>
          </a:xfrm>
          <a:custGeom>
            <a:avLst/>
            <a:gdLst>
              <a:gd name="connsiteX0" fmla="*/ 1825912 w 4985109"/>
              <a:gd name="connsiteY0" fmla="*/ 0 h 6868273"/>
              <a:gd name="connsiteX1" fmla="*/ 4985109 w 4985109"/>
              <a:gd name="connsiteY1" fmla="*/ 0 h 6868273"/>
              <a:gd name="connsiteX2" fmla="*/ 3159197 w 4985109"/>
              <a:gd name="connsiteY2" fmla="*/ 6868273 h 6868273"/>
              <a:gd name="connsiteX3" fmla="*/ 0 w 4985109"/>
              <a:gd name="connsiteY3" fmla="*/ 6868273 h 6868273"/>
              <a:gd name="connsiteX4" fmla="*/ 1825912 w 4985109"/>
              <a:gd name="connsiteY4" fmla="*/ 0 h 6868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109" h="6868273">
                <a:moveTo>
                  <a:pt x="1825912" y="0"/>
                </a:moveTo>
                <a:lnTo>
                  <a:pt x="4985109" y="0"/>
                </a:lnTo>
                <a:lnTo>
                  <a:pt x="3159197" y="6868273"/>
                </a:lnTo>
                <a:lnTo>
                  <a:pt x="0" y="6868273"/>
                </a:lnTo>
                <a:lnTo>
                  <a:pt x="1825912" y="0"/>
                </a:lnTo>
                <a:close/>
              </a:path>
            </a:pathLst>
          </a:custGeom>
          <a:gradFill flip="none" rotWithShape="1">
            <a:gsLst>
              <a:gs pos="63300">
                <a:schemeClr val="accent1">
                  <a:lumMod val="20000"/>
                  <a:lumOff val="80000"/>
                </a:schemeClr>
              </a:gs>
              <a:gs pos="0">
                <a:schemeClr val="bg2"/>
              </a:gs>
              <a:gs pos="100000">
                <a:schemeClr val="accent1">
                  <a:lumMod val="20000"/>
                  <a:lumOff val="80000"/>
                </a:schemeClr>
              </a:gs>
            </a:gsLst>
            <a:lin ang="1620000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5" name="标题 5"/>
          <p:cNvSpPr>
            <a:spLocks noGrp="1"/>
          </p:cNvSpPr>
          <p:nvPr>
            <p:custDataLst>
              <p:tags r:id="rId3"/>
            </p:custDataLst>
          </p:nvPr>
        </p:nvSpPr>
        <p:spPr>
          <a:xfrm>
            <a:off x="546735" y="0"/>
            <a:ext cx="4667522" cy="1422400"/>
          </a:xfrm>
          <a:prstGeom prst="rect">
            <a:avLst/>
          </a:prstGeom>
        </p:spPr>
        <p:txBody>
          <a:bodyPr vert="horz" wrap="square" lIns="0" tIns="0" rIns="0" bIns="0" rtlCol="0" anchor="ctr" anchorCtr="0">
            <a:normAutofit/>
          </a:bodyPr>
          <a:lstStyle>
            <a:lvl1pPr algn="ctr" defTabSz="914400" rtl="0" eaLnBrk="1" fontAlgn="auto" latinLnBrk="0" hangingPunct="1">
              <a:lnSpc>
                <a:spcPct val="100000"/>
              </a:lnSpc>
              <a:spcBef>
                <a:spcPct val="0"/>
              </a:spcBef>
              <a:buNone/>
              <a:defRPr sz="3200" b="1" u="none" strike="noStrike" kern="1200" cap="none" spc="300" normalizeH="0" baseline="0">
                <a:solidFill>
                  <a:schemeClr val="tx1"/>
                </a:solidFill>
                <a:uFillTx/>
                <a:latin typeface="微软雅黑" panose="020B0503020204020204" charset="-122"/>
                <a:ea typeface="微软雅黑" panose="020B0503020204020204" charset="-122"/>
                <a:cs typeface="微软雅黑" panose="020B0503020204020204" charset="-122"/>
              </a:defRPr>
            </a:lvl1pPr>
          </a:lstStyle>
          <a:p>
            <a:pPr algn="l"/>
            <a:r>
              <a:rPr lang="zh-CN" altLang="en-US" sz="4000">
                <a:latin typeface="+mn-ea"/>
                <a:ea typeface="+mn-ea"/>
              </a:rPr>
              <a:t>实验结论</a:t>
            </a:r>
            <a:endParaRPr lang="zh-CN" altLang="en-US" sz="4000" dirty="0">
              <a:latin typeface="+mn-ea"/>
              <a:ea typeface="+mn-ea"/>
            </a:endParaRPr>
          </a:p>
        </p:txBody>
      </p:sp>
      <p:cxnSp>
        <p:nvCxnSpPr>
          <p:cNvPr id="2" name="直接连接符 1"/>
          <p:cNvCxnSpPr/>
          <p:nvPr>
            <p:custDataLst>
              <p:tags r:id="rId4"/>
            </p:custDataLst>
          </p:nvPr>
        </p:nvCxnSpPr>
        <p:spPr>
          <a:xfrm>
            <a:off x="1062355" y="2854960"/>
            <a:ext cx="3984625" cy="0"/>
          </a:xfrm>
          <a:prstGeom prst="line">
            <a:avLst/>
          </a:prstGeom>
          <a:ln>
            <a:solidFill>
              <a:schemeClr val="tx1">
                <a:lumMod val="50000"/>
                <a:lumOff val="50000"/>
                <a:alpha val="21000"/>
              </a:schemeClr>
            </a:solidFill>
          </a:ln>
        </p:spPr>
        <p:style>
          <a:lnRef idx="2">
            <a:schemeClr val="accent1"/>
          </a:lnRef>
          <a:fillRef idx="0">
            <a:srgbClr val="FFFFFF"/>
          </a:fillRef>
          <a:effectRef idx="0">
            <a:srgbClr val="FFFFFF"/>
          </a:effectRef>
          <a:fontRef idx="minor">
            <a:schemeClr val="tx1"/>
          </a:fontRef>
        </p:style>
      </p:cxnSp>
      <p:pic>
        <p:nvPicPr>
          <p:cNvPr id="9" name="图片 8" descr="/data/temp/11a10969-2d38-11ef-87e8-522aea9e72eb.jpg@base@tag=imgScale&amp;m=1&amp;w=1720&amp;h=1906&amp;q=9511a10969-2d38-11ef-87e8-522aea9e72eb"/>
          <p:cNvPicPr>
            <a:picLocks noChangeAspect="1"/>
          </p:cNvPicPr>
          <p:nvPr>
            <p:custDataLst>
              <p:tags r:id="rId5"/>
            </p:custDataLst>
          </p:nvPr>
        </p:nvPicPr>
        <p:blipFill>
          <a:blip r:embed="rId10"/>
          <a:srcRect l="14016" r="15428"/>
          <a:stretch>
            <a:fillRect/>
          </a:stretch>
        </p:blipFill>
        <p:spPr>
          <a:xfrm>
            <a:off x="5993609" y="-226"/>
            <a:ext cx="6198390" cy="6867864"/>
          </a:xfrm>
          <a:custGeom>
            <a:avLst/>
            <a:gdLst>
              <a:gd name="connsiteX0" fmla="*/ 1791721 w 6198390"/>
              <a:gd name="connsiteY0" fmla="*/ 0 h 6867865"/>
              <a:gd name="connsiteX1" fmla="*/ 6198390 w 6198390"/>
              <a:gd name="connsiteY1" fmla="*/ 227 h 6867865"/>
              <a:gd name="connsiteX2" fmla="*/ 6198390 w 6198390"/>
              <a:gd name="connsiteY2" fmla="*/ 6867865 h 6867865"/>
              <a:gd name="connsiteX3" fmla="*/ 0 w 6198390"/>
              <a:gd name="connsiteY3" fmla="*/ 6867865 h 6867865"/>
            </a:gdLst>
            <a:ahLst/>
            <a:cxnLst>
              <a:cxn ang="0">
                <a:pos x="connsiteX0" y="connsiteY0"/>
              </a:cxn>
              <a:cxn ang="0">
                <a:pos x="connsiteX1" y="connsiteY1"/>
              </a:cxn>
              <a:cxn ang="0">
                <a:pos x="connsiteX2" y="connsiteY2"/>
              </a:cxn>
              <a:cxn ang="0">
                <a:pos x="connsiteX3" y="connsiteY3"/>
              </a:cxn>
            </a:cxnLst>
            <a:rect l="l" t="t" r="r" b="b"/>
            <a:pathLst>
              <a:path w="6198390" h="6867865">
                <a:moveTo>
                  <a:pt x="1791721" y="0"/>
                </a:moveTo>
                <a:lnTo>
                  <a:pt x="6198390" y="227"/>
                </a:lnTo>
                <a:lnTo>
                  <a:pt x="6198390" y="6867865"/>
                </a:lnTo>
                <a:lnTo>
                  <a:pt x="0" y="6867865"/>
                </a:lnTo>
                <a:close/>
              </a:path>
            </a:pathLst>
          </a:custGeom>
          <a:ln w="9525">
            <a:solidFill>
              <a:schemeClr val="tx1">
                <a:lumMod val="40000"/>
                <a:lumOff val="60000"/>
                <a:alpha val="20000"/>
              </a:schemeClr>
            </a:solidFill>
          </a:ln>
        </p:spPr>
      </p:pic>
      <p:sp>
        <p:nvSpPr>
          <p:cNvPr id="4" name="矩形 3"/>
          <p:cNvSpPr/>
          <p:nvPr>
            <p:custDataLst>
              <p:tags r:id="rId6"/>
            </p:custDataLst>
          </p:nvPr>
        </p:nvSpPr>
        <p:spPr>
          <a:xfrm>
            <a:off x="723355" y="1361394"/>
            <a:ext cx="4072890" cy="417195"/>
          </a:xfrm>
          <a:prstGeom prst="rect">
            <a:avLst/>
          </a:prstGeom>
          <a:noFill/>
        </p:spPr>
        <p:txBody>
          <a:bodyPr wrap="square" lIns="0" tIns="0" rIns="0" bIns="0" rtlCol="0" anchor="ctr" anchorCtr="0">
            <a:noAutofit/>
          </a:bodyPr>
          <a:lstStyle/>
          <a:p>
            <a:pPr>
              <a:spcBef>
                <a:spcPct val="0"/>
              </a:spcBef>
              <a:spcAft>
                <a:spcPct val="0"/>
              </a:spcAft>
            </a:pPr>
            <a:r>
              <a:rPr lang="zh-CN" altLang="en-US" sz="2400" b="1" kern="0">
                <a:solidFill>
                  <a:schemeClr val="accent1"/>
                </a:solidFill>
                <a:latin typeface="+mn-ea"/>
                <a:cs typeface="+mn-ea"/>
              </a:rPr>
              <a:t>实验结论</a:t>
            </a:r>
            <a:endParaRPr lang="zh-CN" altLang="en-US" sz="2400" b="1" kern="0" dirty="0">
              <a:solidFill>
                <a:schemeClr val="accent1"/>
              </a:solidFill>
              <a:latin typeface="+mn-ea"/>
              <a:cs typeface="+mn-ea"/>
            </a:endParaRPr>
          </a:p>
        </p:txBody>
      </p:sp>
      <p:sp>
        <p:nvSpPr>
          <p:cNvPr id="5" name="矩形 4"/>
          <p:cNvSpPr/>
          <p:nvPr>
            <p:custDataLst>
              <p:tags r:id="rId7"/>
            </p:custDataLst>
          </p:nvPr>
        </p:nvSpPr>
        <p:spPr>
          <a:xfrm>
            <a:off x="527414" y="1826760"/>
            <a:ext cx="5971358" cy="426085"/>
          </a:xfrm>
          <a:prstGeom prst="rect">
            <a:avLst/>
          </a:prstGeom>
        </p:spPr>
        <p:txBody>
          <a:bodyPr wrap="square" lIns="0" tIns="0" rIns="0" bIns="0" anchor="t" anchorCtr="0">
            <a:noAutofit/>
          </a:bodyPr>
          <a:lstStyle/>
          <a:p>
            <a:pPr>
              <a:lnSpc>
                <a:spcPct val="150000"/>
              </a:lnSpc>
              <a:spcBef>
                <a:spcPct val="0"/>
              </a:spcBef>
              <a:spcAft>
                <a:spcPct val="0"/>
              </a:spcAft>
            </a:pPr>
            <a:r>
              <a:rPr lang="zh-CN" altLang="en-US" kern="0">
                <a:ln>
                  <a:noFill/>
                  <a:prstDash val="sysDot"/>
                </a:ln>
                <a:solidFill>
                  <a:schemeClr val="tx1">
                    <a:lumMod val="85000"/>
                    <a:lumOff val="15000"/>
                  </a:schemeClr>
                </a:solidFill>
                <a:latin typeface="+mn-ea"/>
                <a:cs typeface="+mn-ea"/>
              </a:rPr>
              <a:t>在本文中，我们介绍了 </a:t>
            </a:r>
            <a:r>
              <a:rPr lang="en-US" altLang="zh-CN" kern="0">
                <a:ln>
                  <a:noFill/>
                  <a:prstDash val="sysDot"/>
                </a:ln>
                <a:solidFill>
                  <a:schemeClr val="tx1">
                    <a:lumMod val="85000"/>
                    <a:lumOff val="15000"/>
                  </a:schemeClr>
                </a:solidFill>
                <a:latin typeface="+mn-ea"/>
                <a:cs typeface="+mn-ea"/>
              </a:rPr>
              <a:t>EASYTOOL</a:t>
            </a:r>
            <a:r>
              <a:rPr lang="zh-CN" altLang="en-US" kern="0">
                <a:ln>
                  <a:noFill/>
                  <a:prstDash val="sysDot"/>
                </a:ln>
                <a:solidFill>
                  <a:schemeClr val="tx1">
                    <a:lumMod val="85000"/>
                    <a:lumOff val="15000"/>
                  </a:schemeClr>
                </a:solidFill>
                <a:latin typeface="+mn-ea"/>
                <a:cs typeface="+mn-ea"/>
              </a:rPr>
              <a:t>，这是一种简单有效的方法，通过将工具文档简化和细化为清晰、结构化和实用的工具指令，增强基于 </a:t>
            </a:r>
            <a:r>
              <a:rPr lang="en-US" altLang="zh-CN" kern="0">
                <a:ln>
                  <a:noFill/>
                  <a:prstDash val="sysDot"/>
                </a:ln>
                <a:solidFill>
                  <a:schemeClr val="tx1">
                    <a:lumMod val="85000"/>
                    <a:lumOff val="15000"/>
                  </a:schemeClr>
                </a:solidFill>
                <a:latin typeface="+mn-ea"/>
                <a:cs typeface="+mn-ea"/>
              </a:rPr>
              <a:t>LLM </a:t>
            </a:r>
            <a:r>
              <a:rPr lang="zh-CN" altLang="en-US" kern="0">
                <a:ln>
                  <a:noFill/>
                  <a:prstDash val="sysDot"/>
                </a:ln>
                <a:solidFill>
                  <a:schemeClr val="tx1">
                    <a:lumMod val="85000"/>
                    <a:lumOff val="15000"/>
                  </a:schemeClr>
                </a:solidFill>
                <a:latin typeface="+mn-ea"/>
                <a:cs typeface="+mn-ea"/>
              </a:rPr>
              <a:t>的代理的工具利用能力。综合实验表明，</a:t>
            </a:r>
            <a:r>
              <a:rPr lang="en-US" altLang="zh-CN" kern="0">
                <a:ln>
                  <a:noFill/>
                  <a:prstDash val="sysDot"/>
                </a:ln>
                <a:solidFill>
                  <a:schemeClr val="tx1">
                    <a:lumMod val="85000"/>
                    <a:lumOff val="15000"/>
                  </a:schemeClr>
                </a:solidFill>
                <a:latin typeface="+mn-ea"/>
                <a:cs typeface="+mn-ea"/>
              </a:rPr>
              <a:t>EASYTOOL</a:t>
            </a:r>
            <a:r>
              <a:rPr lang="zh-CN" altLang="en-US" kern="0">
                <a:ln>
                  <a:noFill/>
                  <a:prstDash val="sysDot"/>
                </a:ln>
                <a:solidFill>
                  <a:schemeClr val="tx1">
                    <a:lumMod val="85000"/>
                    <a:lumOff val="15000"/>
                  </a:schemeClr>
                </a:solidFill>
                <a:latin typeface="+mn-ea"/>
                <a:cs typeface="+mn-ea"/>
              </a:rPr>
              <a:t>可以有效地提高不同实际应用的性能。我们希望</a:t>
            </a:r>
            <a:r>
              <a:rPr lang="en-US" altLang="zh-CN" kern="0">
                <a:ln>
                  <a:noFill/>
                  <a:prstDash val="sysDot"/>
                </a:ln>
                <a:solidFill>
                  <a:schemeClr val="tx1">
                    <a:lumMod val="85000"/>
                    <a:lumOff val="15000"/>
                  </a:schemeClr>
                </a:solidFill>
                <a:latin typeface="+mn-ea"/>
                <a:cs typeface="+mn-ea"/>
              </a:rPr>
              <a:t>EASYTOOL</a:t>
            </a:r>
            <a:r>
              <a:rPr lang="zh-CN" altLang="en-US" kern="0">
                <a:ln>
                  <a:noFill/>
                  <a:prstDash val="sysDot"/>
                </a:ln>
                <a:solidFill>
                  <a:schemeClr val="tx1">
                    <a:lumMod val="85000"/>
                    <a:lumOff val="15000"/>
                  </a:schemeClr>
                </a:solidFill>
                <a:latin typeface="+mn-ea"/>
                <a:cs typeface="+mn-ea"/>
              </a:rPr>
              <a:t>能够成为基于</a:t>
            </a:r>
            <a:r>
              <a:rPr lang="en-US" altLang="zh-CN" kern="0">
                <a:ln>
                  <a:noFill/>
                  <a:prstDash val="sysDot"/>
                </a:ln>
                <a:solidFill>
                  <a:schemeClr val="tx1">
                    <a:lumMod val="85000"/>
                    <a:lumOff val="15000"/>
                  </a:schemeClr>
                </a:solidFill>
                <a:latin typeface="+mn-ea"/>
                <a:cs typeface="+mn-ea"/>
              </a:rPr>
              <a:t>LLM</a:t>
            </a:r>
            <a:r>
              <a:rPr lang="zh-CN" altLang="en-US" kern="0">
                <a:ln>
                  <a:noFill/>
                  <a:prstDash val="sysDot"/>
                </a:ln>
                <a:solidFill>
                  <a:schemeClr val="tx1">
                    <a:lumMod val="85000"/>
                    <a:lumOff val="15000"/>
                  </a:schemeClr>
                </a:solidFill>
                <a:latin typeface="+mn-ea"/>
                <a:cs typeface="+mn-ea"/>
              </a:rPr>
              <a:t>的代理领域的重大发展。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5529424" y="-635"/>
            <a:ext cx="4985109" cy="6868273"/>
          </a:xfrm>
          <a:custGeom>
            <a:avLst/>
            <a:gdLst>
              <a:gd name="connsiteX0" fmla="*/ 1825912 w 4985109"/>
              <a:gd name="connsiteY0" fmla="*/ 0 h 6868273"/>
              <a:gd name="connsiteX1" fmla="*/ 4985109 w 4985109"/>
              <a:gd name="connsiteY1" fmla="*/ 0 h 6868273"/>
              <a:gd name="connsiteX2" fmla="*/ 3159197 w 4985109"/>
              <a:gd name="connsiteY2" fmla="*/ 6868273 h 6868273"/>
              <a:gd name="connsiteX3" fmla="*/ 0 w 4985109"/>
              <a:gd name="connsiteY3" fmla="*/ 6868273 h 6868273"/>
              <a:gd name="connsiteX4" fmla="*/ 1825912 w 4985109"/>
              <a:gd name="connsiteY4" fmla="*/ 0 h 6868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109" h="6868273">
                <a:moveTo>
                  <a:pt x="1825912" y="0"/>
                </a:moveTo>
                <a:lnTo>
                  <a:pt x="4985109" y="0"/>
                </a:lnTo>
                <a:lnTo>
                  <a:pt x="3159197" y="6868273"/>
                </a:lnTo>
                <a:lnTo>
                  <a:pt x="0" y="6868273"/>
                </a:lnTo>
                <a:lnTo>
                  <a:pt x="1825912" y="0"/>
                </a:lnTo>
                <a:close/>
              </a:path>
            </a:pathLst>
          </a:custGeom>
          <a:gradFill flip="none" rotWithShape="1">
            <a:gsLst>
              <a:gs pos="63300">
                <a:schemeClr val="accent1">
                  <a:lumMod val="20000"/>
                  <a:lumOff val="80000"/>
                </a:schemeClr>
              </a:gs>
              <a:gs pos="0">
                <a:schemeClr val="bg2"/>
              </a:gs>
              <a:gs pos="100000">
                <a:schemeClr val="accent1">
                  <a:lumMod val="20000"/>
                  <a:lumOff val="80000"/>
                </a:schemeClr>
              </a:gs>
            </a:gsLst>
            <a:lin ang="1620000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5" name="标题 5"/>
          <p:cNvSpPr>
            <a:spLocks noGrp="1"/>
          </p:cNvSpPr>
          <p:nvPr>
            <p:custDataLst>
              <p:tags r:id="rId3"/>
            </p:custDataLst>
          </p:nvPr>
        </p:nvSpPr>
        <p:spPr>
          <a:xfrm>
            <a:off x="546735" y="0"/>
            <a:ext cx="4667522" cy="1422400"/>
          </a:xfrm>
          <a:prstGeom prst="rect">
            <a:avLst/>
          </a:prstGeom>
        </p:spPr>
        <p:txBody>
          <a:bodyPr vert="horz" wrap="square" lIns="0" tIns="0" rIns="0" bIns="0" rtlCol="0" anchor="ctr" anchorCtr="0">
            <a:normAutofit/>
          </a:bodyPr>
          <a:lstStyle>
            <a:lvl1pPr algn="ctr" defTabSz="914400" rtl="0" eaLnBrk="1" fontAlgn="auto" latinLnBrk="0" hangingPunct="1">
              <a:lnSpc>
                <a:spcPct val="100000"/>
              </a:lnSpc>
              <a:spcBef>
                <a:spcPct val="0"/>
              </a:spcBef>
              <a:buNone/>
              <a:defRPr sz="3200" b="1" u="none" strike="noStrike" kern="1200" cap="none" spc="300" normalizeH="0" baseline="0">
                <a:solidFill>
                  <a:schemeClr val="tx1"/>
                </a:solidFill>
                <a:uFillTx/>
                <a:latin typeface="微软雅黑" panose="020B0503020204020204" charset="-122"/>
                <a:ea typeface="微软雅黑" panose="020B0503020204020204" charset="-122"/>
                <a:cs typeface="微软雅黑" panose="020B0503020204020204" charset="-122"/>
              </a:defRPr>
            </a:lvl1pPr>
          </a:lstStyle>
          <a:p>
            <a:pPr algn="l"/>
            <a:r>
              <a:rPr lang="zh-CN" altLang="en-US" sz="4000">
                <a:latin typeface="+mn-ea"/>
                <a:ea typeface="+mn-ea"/>
              </a:rPr>
              <a:t>实验局限性</a:t>
            </a:r>
            <a:endParaRPr lang="zh-CN" altLang="en-US" sz="4000" dirty="0">
              <a:latin typeface="+mn-ea"/>
              <a:ea typeface="+mn-ea"/>
            </a:endParaRPr>
          </a:p>
        </p:txBody>
      </p:sp>
      <p:cxnSp>
        <p:nvCxnSpPr>
          <p:cNvPr id="2" name="直接连接符 1"/>
          <p:cNvCxnSpPr/>
          <p:nvPr>
            <p:custDataLst>
              <p:tags r:id="rId4"/>
            </p:custDataLst>
          </p:nvPr>
        </p:nvCxnSpPr>
        <p:spPr>
          <a:xfrm>
            <a:off x="1062355" y="2854960"/>
            <a:ext cx="3984625" cy="0"/>
          </a:xfrm>
          <a:prstGeom prst="line">
            <a:avLst/>
          </a:prstGeom>
          <a:ln>
            <a:solidFill>
              <a:schemeClr val="tx1">
                <a:lumMod val="50000"/>
                <a:lumOff val="50000"/>
                <a:alpha val="21000"/>
              </a:schemeClr>
            </a:solidFill>
          </a:ln>
        </p:spPr>
        <p:style>
          <a:lnRef idx="2">
            <a:schemeClr val="accent1"/>
          </a:lnRef>
          <a:fillRef idx="0">
            <a:srgbClr val="FFFFFF"/>
          </a:fillRef>
          <a:effectRef idx="0">
            <a:srgbClr val="FFFFFF"/>
          </a:effectRef>
          <a:fontRef idx="minor">
            <a:schemeClr val="tx1"/>
          </a:fontRef>
        </p:style>
      </p:cxnSp>
      <p:pic>
        <p:nvPicPr>
          <p:cNvPr id="9" name="图片 8" descr="/data/temp/11a10969-2d38-11ef-87e8-522aea9e72eb.jpg@base@tag=imgScale&amp;m=1&amp;w=1720&amp;h=1906&amp;q=9511a10969-2d38-11ef-87e8-522aea9e72eb"/>
          <p:cNvPicPr>
            <a:picLocks noChangeAspect="1"/>
          </p:cNvPicPr>
          <p:nvPr>
            <p:custDataLst>
              <p:tags r:id="rId5"/>
            </p:custDataLst>
          </p:nvPr>
        </p:nvPicPr>
        <p:blipFill>
          <a:blip r:embed="rId10"/>
          <a:srcRect l="14016" r="15428"/>
          <a:stretch>
            <a:fillRect/>
          </a:stretch>
        </p:blipFill>
        <p:spPr>
          <a:xfrm>
            <a:off x="5993609" y="-226"/>
            <a:ext cx="6198390" cy="6867864"/>
          </a:xfrm>
          <a:custGeom>
            <a:avLst/>
            <a:gdLst>
              <a:gd name="connsiteX0" fmla="*/ 1791721 w 6198390"/>
              <a:gd name="connsiteY0" fmla="*/ 0 h 6867865"/>
              <a:gd name="connsiteX1" fmla="*/ 6198390 w 6198390"/>
              <a:gd name="connsiteY1" fmla="*/ 227 h 6867865"/>
              <a:gd name="connsiteX2" fmla="*/ 6198390 w 6198390"/>
              <a:gd name="connsiteY2" fmla="*/ 6867865 h 6867865"/>
              <a:gd name="connsiteX3" fmla="*/ 0 w 6198390"/>
              <a:gd name="connsiteY3" fmla="*/ 6867865 h 6867865"/>
            </a:gdLst>
            <a:ahLst/>
            <a:cxnLst>
              <a:cxn ang="0">
                <a:pos x="connsiteX0" y="connsiteY0"/>
              </a:cxn>
              <a:cxn ang="0">
                <a:pos x="connsiteX1" y="connsiteY1"/>
              </a:cxn>
              <a:cxn ang="0">
                <a:pos x="connsiteX2" y="connsiteY2"/>
              </a:cxn>
              <a:cxn ang="0">
                <a:pos x="connsiteX3" y="connsiteY3"/>
              </a:cxn>
            </a:cxnLst>
            <a:rect l="l" t="t" r="r" b="b"/>
            <a:pathLst>
              <a:path w="6198390" h="6867865">
                <a:moveTo>
                  <a:pt x="1791721" y="0"/>
                </a:moveTo>
                <a:lnTo>
                  <a:pt x="6198390" y="227"/>
                </a:lnTo>
                <a:lnTo>
                  <a:pt x="6198390" y="6867865"/>
                </a:lnTo>
                <a:lnTo>
                  <a:pt x="0" y="6867865"/>
                </a:lnTo>
                <a:close/>
              </a:path>
            </a:pathLst>
          </a:custGeom>
          <a:ln w="9525">
            <a:solidFill>
              <a:schemeClr val="tx1">
                <a:lumMod val="40000"/>
                <a:lumOff val="60000"/>
                <a:alpha val="20000"/>
              </a:schemeClr>
            </a:solidFill>
          </a:ln>
        </p:spPr>
      </p:pic>
      <p:sp>
        <p:nvSpPr>
          <p:cNvPr id="4" name="矩形 3"/>
          <p:cNvSpPr/>
          <p:nvPr>
            <p:custDataLst>
              <p:tags r:id="rId6"/>
            </p:custDataLst>
          </p:nvPr>
        </p:nvSpPr>
        <p:spPr>
          <a:xfrm>
            <a:off x="723355" y="1361394"/>
            <a:ext cx="4072890" cy="417195"/>
          </a:xfrm>
          <a:prstGeom prst="rect">
            <a:avLst/>
          </a:prstGeom>
          <a:noFill/>
        </p:spPr>
        <p:txBody>
          <a:bodyPr wrap="square" lIns="0" tIns="0" rIns="0" bIns="0" rtlCol="0" anchor="ctr" anchorCtr="0">
            <a:noAutofit/>
          </a:bodyPr>
          <a:lstStyle/>
          <a:p>
            <a:pPr>
              <a:spcBef>
                <a:spcPct val="0"/>
              </a:spcBef>
              <a:spcAft>
                <a:spcPct val="0"/>
              </a:spcAft>
            </a:pPr>
            <a:r>
              <a:rPr lang="zh-CN" altLang="en-US" sz="2400" b="1" kern="0">
                <a:solidFill>
                  <a:schemeClr val="accent1"/>
                </a:solidFill>
                <a:latin typeface="+mn-ea"/>
                <a:cs typeface="+mn-ea"/>
              </a:rPr>
              <a:t>局限性</a:t>
            </a:r>
            <a:endParaRPr lang="zh-CN" altLang="en-US" sz="2400" b="1" kern="0" dirty="0">
              <a:solidFill>
                <a:schemeClr val="accent1"/>
              </a:solidFill>
              <a:latin typeface="+mn-ea"/>
              <a:cs typeface="+mn-ea"/>
            </a:endParaRPr>
          </a:p>
        </p:txBody>
      </p:sp>
      <p:sp>
        <p:nvSpPr>
          <p:cNvPr id="5" name="矩形 4"/>
          <p:cNvSpPr/>
          <p:nvPr>
            <p:custDataLst>
              <p:tags r:id="rId7"/>
            </p:custDataLst>
          </p:nvPr>
        </p:nvSpPr>
        <p:spPr>
          <a:xfrm>
            <a:off x="200843" y="2164218"/>
            <a:ext cx="5971358" cy="426085"/>
          </a:xfrm>
          <a:prstGeom prst="rect">
            <a:avLst/>
          </a:prstGeom>
        </p:spPr>
        <p:txBody>
          <a:bodyPr wrap="square" lIns="0" tIns="0" rIns="0" bIns="0" anchor="t" anchorCtr="0">
            <a:noAutofit/>
          </a:bodyPr>
          <a:lstStyle/>
          <a:p>
            <a:pPr algn="l">
              <a:buFont typeface="Arial" panose="020B0604020202020204" pitchFamily="34" charset="0"/>
              <a:buChar char="•"/>
            </a:pPr>
            <a:r>
              <a:rPr lang="zh-CN" altLang="en-US" b="1" i="0">
                <a:solidFill>
                  <a:srgbClr val="060607"/>
                </a:solidFill>
                <a:effectLst/>
                <a:latin typeface="-apple-system"/>
              </a:rPr>
              <a:t>文档长度限制</a:t>
            </a:r>
            <a:r>
              <a:rPr lang="zh-CN" altLang="en-US" b="0" i="0">
                <a:solidFill>
                  <a:srgbClr val="060607"/>
                </a:solidFill>
                <a:effectLst/>
                <a:latin typeface="-apple-system"/>
              </a:rPr>
              <a:t>：论文中的</a:t>
            </a:r>
            <a:r>
              <a:rPr lang="en-US" altLang="zh-CN" b="0" i="0">
                <a:solidFill>
                  <a:srgbClr val="060607"/>
                </a:solidFill>
                <a:effectLst/>
                <a:latin typeface="-apple-system"/>
              </a:rPr>
              <a:t>EASYTOOL</a:t>
            </a:r>
            <a:r>
              <a:rPr lang="zh-CN" altLang="en-US" b="0" i="0">
                <a:solidFill>
                  <a:srgbClr val="060607"/>
                </a:solidFill>
                <a:effectLst/>
                <a:latin typeface="-apple-system"/>
              </a:rPr>
              <a:t>方法仅针对令牌长度不超过</a:t>
            </a:r>
            <a:r>
              <a:rPr lang="en-US" altLang="zh-CN" b="0" i="0">
                <a:solidFill>
                  <a:srgbClr val="060607"/>
                </a:solidFill>
                <a:effectLst/>
                <a:latin typeface="-apple-system"/>
              </a:rPr>
              <a:t>ChatGPT</a:t>
            </a:r>
            <a:r>
              <a:rPr lang="zh-CN" altLang="en-US" b="0" i="0">
                <a:solidFill>
                  <a:srgbClr val="060607"/>
                </a:solidFill>
                <a:effectLst/>
                <a:latin typeface="-apple-system"/>
              </a:rPr>
              <a:t>输入限制的工具文档。对于超出此限制的文档，需要额外的预处理才能被</a:t>
            </a:r>
            <a:r>
              <a:rPr lang="en-US" altLang="zh-CN" b="0" i="0">
                <a:solidFill>
                  <a:srgbClr val="060607"/>
                </a:solidFill>
                <a:effectLst/>
                <a:latin typeface="-apple-system"/>
              </a:rPr>
              <a:t>EASYTOOL</a:t>
            </a:r>
            <a:r>
              <a:rPr lang="zh-CN" altLang="en-US" b="0" i="0">
                <a:solidFill>
                  <a:srgbClr val="060607"/>
                </a:solidFill>
                <a:effectLst/>
                <a:latin typeface="-apple-system"/>
              </a:rPr>
              <a:t>处理。</a:t>
            </a:r>
            <a:endParaRPr lang="en-US" altLang="zh-CN" b="0" i="0">
              <a:solidFill>
                <a:srgbClr val="060607"/>
              </a:solidFill>
              <a:effectLst/>
              <a:latin typeface="-apple-system"/>
            </a:endParaRPr>
          </a:p>
          <a:p>
            <a:pPr algn="l">
              <a:buFont typeface="Arial" panose="020B0604020202020204" pitchFamily="34" charset="0"/>
              <a:buChar char="•"/>
            </a:pPr>
            <a:endParaRPr lang="zh-CN" altLang="en-US" b="0"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单一文档处理</a:t>
            </a:r>
            <a:r>
              <a:rPr lang="zh-CN" altLang="en-US" b="0" i="0">
                <a:solidFill>
                  <a:srgbClr val="060607"/>
                </a:solidFill>
                <a:effectLst/>
                <a:latin typeface="-apple-system"/>
              </a:rPr>
              <a:t>：</a:t>
            </a:r>
            <a:r>
              <a:rPr lang="en-US" altLang="zh-CN" b="0" i="0">
                <a:solidFill>
                  <a:srgbClr val="060607"/>
                </a:solidFill>
                <a:effectLst/>
                <a:latin typeface="-apple-system"/>
              </a:rPr>
              <a:t>EASYTOOL</a:t>
            </a:r>
            <a:r>
              <a:rPr lang="zh-CN" altLang="en-US" b="0" i="0">
                <a:solidFill>
                  <a:srgbClr val="060607"/>
                </a:solidFill>
                <a:effectLst/>
                <a:latin typeface="-apple-system"/>
              </a:rPr>
              <a:t>限于处理单个文档，忽略了工具之间的依赖关系。考虑这些依赖关系可能会在某些场景中显著提高模型的效率。</a:t>
            </a:r>
            <a:endParaRPr lang="en-US" altLang="zh-CN" b="0" i="0">
              <a:solidFill>
                <a:srgbClr val="060607"/>
              </a:solidFill>
              <a:effectLst/>
              <a:latin typeface="-apple-system"/>
            </a:endParaRPr>
          </a:p>
          <a:p>
            <a:pPr algn="l">
              <a:buFont typeface="Arial" panose="020B0604020202020204" pitchFamily="34" charset="0"/>
              <a:buChar char="•"/>
            </a:pPr>
            <a:endParaRPr lang="zh-CN" altLang="en-US" b="0"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指令跟随能力</a:t>
            </a:r>
            <a:r>
              <a:rPr lang="zh-CN" altLang="en-US" b="0" i="0">
                <a:solidFill>
                  <a:srgbClr val="060607"/>
                </a:solidFill>
                <a:effectLst/>
                <a:latin typeface="-apple-system"/>
              </a:rPr>
              <a:t>：</a:t>
            </a:r>
            <a:r>
              <a:rPr lang="en-US" altLang="zh-CN" b="0" i="0">
                <a:solidFill>
                  <a:srgbClr val="060607"/>
                </a:solidFill>
                <a:effectLst/>
                <a:latin typeface="-apple-system"/>
              </a:rPr>
              <a:t>EASYTOOL</a:t>
            </a:r>
            <a:r>
              <a:rPr lang="zh-CN" altLang="en-US" b="0" i="0">
                <a:solidFill>
                  <a:srgbClr val="060607"/>
                </a:solidFill>
                <a:effectLst/>
                <a:latin typeface="-apple-system"/>
              </a:rPr>
              <a:t>仅适用于具有指令跟随能力的模型。未来的工作可以专注于使用</a:t>
            </a:r>
            <a:r>
              <a:rPr lang="en-US" altLang="zh-CN" b="0" i="0">
                <a:solidFill>
                  <a:srgbClr val="060607"/>
                </a:solidFill>
                <a:effectLst/>
                <a:latin typeface="-apple-system"/>
              </a:rPr>
              <a:t>EASYTOOL</a:t>
            </a:r>
            <a:r>
              <a:rPr lang="zh-CN" altLang="en-US" b="0" i="0">
                <a:solidFill>
                  <a:srgbClr val="060607"/>
                </a:solidFill>
                <a:effectLst/>
                <a:latin typeface="-apple-system"/>
              </a:rPr>
              <a:t>生成的工具指令来训练专门的模型，从而提高它们在工具使用方面的能力。</a:t>
            </a:r>
          </a:p>
        </p:txBody>
      </p:sp>
    </p:spTree>
    <p:custDataLst>
      <p:tags r:id="rId1"/>
    </p:custDataLst>
    <p:extLst>
      <p:ext uri="{BB962C8B-B14F-4D97-AF65-F5344CB8AC3E}">
        <p14:creationId xmlns:p14="http://schemas.microsoft.com/office/powerpoint/2010/main" val="2690496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data/temp/0cbe1e93-2d38-11ef-b9f5-1a5cda4e4a5e.jpg@base@tag=imgScale&amp;m=1&amp;w=1852&amp;h=1903&amp;q=950cbe1e93-2d38-11ef-b9f5-1a5cda4e4a5e"/>
          <p:cNvPicPr>
            <a:picLocks noChangeAspect="1"/>
          </p:cNvPicPr>
          <p:nvPr>
            <p:custDataLst>
              <p:tags r:id="rId2"/>
            </p:custDataLst>
          </p:nvPr>
        </p:nvPicPr>
        <p:blipFill rotWithShape="1">
          <a:blip r:embed="rId12"/>
          <a:srcRect l="16355" r="9414"/>
          <a:stretch>
            <a:fillRect/>
          </a:stretch>
        </p:blipFill>
        <p:spPr>
          <a:xfrm>
            <a:off x="2" y="1"/>
            <a:ext cx="6672619" cy="6857999"/>
          </a:xfrm>
          <a:custGeom>
            <a:avLst/>
            <a:gdLst>
              <a:gd name="connsiteX0" fmla="*/ 3274961 w 6672619"/>
              <a:gd name="connsiteY0" fmla="*/ 0 h 6857999"/>
              <a:gd name="connsiteX1" fmla="*/ 6672619 w 6672619"/>
              <a:gd name="connsiteY1" fmla="*/ 0 h 6857999"/>
              <a:gd name="connsiteX2" fmla="*/ 5097370 w 6672619"/>
              <a:gd name="connsiteY2" fmla="*/ 6857999 h 6857999"/>
              <a:gd name="connsiteX3" fmla="*/ 2970144 w 6672619"/>
              <a:gd name="connsiteY3" fmla="*/ 6857999 h 6857999"/>
              <a:gd name="connsiteX4" fmla="*/ 0 w 6672619"/>
              <a:gd name="connsiteY4" fmla="*/ 4224227 h 6857999"/>
              <a:gd name="connsiteX5" fmla="*/ 0 w 6672619"/>
              <a:gd name="connsiteY5" fmla="*/ 108207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2619" h="6857999">
                <a:moveTo>
                  <a:pt x="3274961" y="0"/>
                </a:moveTo>
                <a:lnTo>
                  <a:pt x="6672619" y="0"/>
                </a:lnTo>
                <a:lnTo>
                  <a:pt x="5097370" y="6857999"/>
                </a:lnTo>
                <a:lnTo>
                  <a:pt x="2970144" y="6857999"/>
                </a:lnTo>
                <a:lnTo>
                  <a:pt x="0" y="4224227"/>
                </a:lnTo>
                <a:lnTo>
                  <a:pt x="0" y="1082072"/>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6" name="标题 5"/>
          <p:cNvSpPr>
            <a:spLocks noGrp="1"/>
          </p:cNvSpPr>
          <p:nvPr>
            <p:ph type="title"/>
            <p:custDataLst>
              <p:tags r:id="rId3"/>
            </p:custDataLst>
          </p:nvPr>
        </p:nvSpPr>
        <p:spPr>
          <a:xfrm>
            <a:off x="6799081" y="613644"/>
            <a:ext cx="4507556" cy="936040"/>
          </a:xfrm>
        </p:spPr>
        <p:txBody>
          <a:bodyPr>
            <a:normAutofit/>
          </a:bodyPr>
          <a:lstStyle/>
          <a:p>
            <a:pPr algn="r">
              <a:lnSpc>
                <a:spcPct val="120000"/>
              </a:lnSpc>
            </a:pPr>
            <a:r>
              <a:rPr lang="zh-CN" altLang="en-US" sz="3600" dirty="0"/>
              <a:t>出版与发布信息</a:t>
            </a:r>
          </a:p>
        </p:txBody>
      </p:sp>
      <p:sp>
        <p:nvSpPr>
          <p:cNvPr id="9" name="矩形 8"/>
          <p:cNvSpPr/>
          <p:nvPr>
            <p:custDataLst>
              <p:tags r:id="rId4"/>
            </p:custDataLst>
          </p:nvPr>
        </p:nvSpPr>
        <p:spPr>
          <a:xfrm>
            <a:off x="7423503" y="2094433"/>
            <a:ext cx="3785800" cy="19079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custDataLst>
              <p:tags r:id="rId5"/>
            </p:custDataLst>
          </p:nvPr>
        </p:nvSpPr>
        <p:spPr>
          <a:xfrm>
            <a:off x="7742905" y="3126933"/>
            <a:ext cx="3024389" cy="599013"/>
          </a:xfrm>
          <a:prstGeom prst="rect">
            <a:avLst/>
          </a:prstGeom>
          <a:noFill/>
        </p:spPr>
        <p:txBody>
          <a:bodyPr wrap="square" lIns="0" tIns="0" rIns="0" bIns="0" rtlCol="0" anchor="t" anchorCtr="0">
            <a:noAutofit/>
          </a:bodyPr>
          <a:lstStyle/>
          <a:p>
            <a:pPr algn="r">
              <a:lnSpc>
                <a:spcPct val="150000"/>
              </a:lnSpc>
              <a:spcBef>
                <a:spcPct val="0"/>
              </a:spcBef>
              <a:spcAft>
                <a:spcPct val="0"/>
              </a:spcAft>
            </a:pPr>
            <a:r>
              <a:rPr lang="zh-CN" altLang="en-US" sz="2000" kern="0" dirty="0">
                <a:solidFill>
                  <a:schemeClr val="lt1">
                    <a:lumMod val="100000"/>
                  </a:schemeClr>
                </a:solidFill>
                <a:latin typeface="+mn-ea"/>
                <a:cs typeface="+mn-ea"/>
              </a:rPr>
              <a:t>论文出版期刊</a:t>
            </a:r>
          </a:p>
        </p:txBody>
      </p:sp>
      <p:sp>
        <p:nvSpPr>
          <p:cNvPr id="11" name="矩形 10"/>
          <p:cNvSpPr/>
          <p:nvPr>
            <p:custDataLst>
              <p:tags r:id="rId6"/>
            </p:custDataLst>
          </p:nvPr>
        </p:nvSpPr>
        <p:spPr>
          <a:xfrm>
            <a:off x="7742905" y="2366845"/>
            <a:ext cx="3024389" cy="599013"/>
          </a:xfrm>
          <a:prstGeom prst="rect">
            <a:avLst/>
          </a:prstGeom>
          <a:noFill/>
        </p:spPr>
        <p:txBody>
          <a:bodyPr wrap="square" lIns="0" tIns="0" rIns="0" bIns="0" rtlCol="0" anchor="b">
            <a:noAutofit/>
          </a:bodyPr>
          <a:lstStyle/>
          <a:p>
            <a:pPr algn="r">
              <a:spcBef>
                <a:spcPct val="0"/>
              </a:spcBef>
              <a:spcAft>
                <a:spcPct val="0"/>
              </a:spcAft>
            </a:pPr>
            <a:r>
              <a:rPr lang="zh-CN" altLang="en-US" sz="2800" b="1" kern="0">
                <a:solidFill>
                  <a:schemeClr val="lt1">
                    <a:lumMod val="100000"/>
                  </a:schemeClr>
                </a:solidFill>
                <a:latin typeface="+mn-ea"/>
                <a:cs typeface="+mn-ea"/>
              </a:rPr>
              <a:t>出版信息</a:t>
            </a:r>
          </a:p>
        </p:txBody>
      </p:sp>
      <p:sp>
        <p:nvSpPr>
          <p:cNvPr id="12" name="矩形 11"/>
          <p:cNvSpPr/>
          <p:nvPr>
            <p:custDataLst>
              <p:tags r:id="rId7"/>
            </p:custDataLst>
          </p:nvPr>
        </p:nvSpPr>
        <p:spPr>
          <a:xfrm>
            <a:off x="7423503" y="4188008"/>
            <a:ext cx="3785800" cy="1907982"/>
          </a:xfrm>
          <a:prstGeom prst="rect">
            <a:avLst/>
          </a:prstGeom>
          <a:noFill/>
          <a:ln w="9525">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custDataLst>
              <p:tags r:id="rId8"/>
            </p:custDataLst>
          </p:nvPr>
        </p:nvSpPr>
        <p:spPr>
          <a:xfrm>
            <a:off x="7742905" y="5221143"/>
            <a:ext cx="3024389" cy="599013"/>
          </a:xfrm>
          <a:prstGeom prst="rect">
            <a:avLst/>
          </a:prstGeom>
          <a:noFill/>
        </p:spPr>
        <p:txBody>
          <a:bodyPr wrap="square" lIns="0" tIns="0" rIns="0" bIns="0" rtlCol="0" anchor="t" anchorCtr="0">
            <a:noAutofit/>
          </a:bodyPr>
          <a:lstStyle/>
          <a:p>
            <a:pPr algn="r">
              <a:lnSpc>
                <a:spcPct val="150000"/>
              </a:lnSpc>
              <a:spcBef>
                <a:spcPct val="0"/>
              </a:spcBef>
              <a:spcAft>
                <a:spcPct val="0"/>
              </a:spcAft>
            </a:pPr>
            <a:r>
              <a:rPr lang="zh-CN" altLang="en-US" sz="2000" kern="0">
                <a:solidFill>
                  <a:schemeClr val="tx1">
                    <a:lumMod val="85000"/>
                    <a:lumOff val="15000"/>
                  </a:schemeClr>
                </a:solidFill>
                <a:latin typeface="+mn-ea"/>
                <a:cs typeface="+mn-ea"/>
              </a:rPr>
              <a:t>论文发布平台：</a:t>
            </a:r>
            <a:r>
              <a:rPr lang="en-US" altLang="zh-CN" sz="2000" kern="0">
                <a:solidFill>
                  <a:schemeClr val="tx1">
                    <a:lumMod val="85000"/>
                    <a:lumOff val="15000"/>
                  </a:schemeClr>
                </a:solidFill>
                <a:latin typeface="+mn-ea"/>
                <a:cs typeface="+mn-ea"/>
              </a:rPr>
              <a:t>arXiv.org</a:t>
            </a:r>
            <a:endParaRPr lang="zh-CN" altLang="en-US" sz="2000" kern="0">
              <a:solidFill>
                <a:schemeClr val="tx1">
                  <a:lumMod val="85000"/>
                  <a:lumOff val="15000"/>
                </a:schemeClr>
              </a:solidFill>
              <a:latin typeface="+mn-ea"/>
              <a:cs typeface="+mn-ea"/>
            </a:endParaRPr>
          </a:p>
        </p:txBody>
      </p:sp>
      <p:sp>
        <p:nvSpPr>
          <p:cNvPr id="14" name="矩形 13"/>
          <p:cNvSpPr/>
          <p:nvPr>
            <p:custDataLst>
              <p:tags r:id="rId9"/>
            </p:custDataLst>
          </p:nvPr>
        </p:nvSpPr>
        <p:spPr>
          <a:xfrm>
            <a:off x="7742905" y="4461056"/>
            <a:ext cx="3024389" cy="599013"/>
          </a:xfrm>
          <a:prstGeom prst="rect">
            <a:avLst/>
          </a:prstGeom>
          <a:noFill/>
        </p:spPr>
        <p:txBody>
          <a:bodyPr wrap="square" lIns="0" tIns="0" rIns="0" bIns="0" rtlCol="0" anchor="b">
            <a:noAutofit/>
          </a:bodyPr>
          <a:lstStyle/>
          <a:p>
            <a:pPr algn="r">
              <a:spcBef>
                <a:spcPct val="0"/>
              </a:spcBef>
              <a:spcAft>
                <a:spcPct val="0"/>
              </a:spcAft>
            </a:pPr>
            <a:r>
              <a:rPr lang="zh-CN" altLang="en-US" sz="2800" b="1" kern="0" dirty="0">
                <a:solidFill>
                  <a:schemeClr val="accent1"/>
                </a:solidFill>
                <a:latin typeface="+mn-ea"/>
                <a:cs typeface="+mn-ea"/>
              </a:rPr>
              <a:t>发布信息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5529424" y="-635"/>
            <a:ext cx="4985109" cy="6868273"/>
          </a:xfrm>
          <a:custGeom>
            <a:avLst/>
            <a:gdLst>
              <a:gd name="connsiteX0" fmla="*/ 1825912 w 4985109"/>
              <a:gd name="connsiteY0" fmla="*/ 0 h 6868273"/>
              <a:gd name="connsiteX1" fmla="*/ 4985109 w 4985109"/>
              <a:gd name="connsiteY1" fmla="*/ 0 h 6868273"/>
              <a:gd name="connsiteX2" fmla="*/ 3159197 w 4985109"/>
              <a:gd name="connsiteY2" fmla="*/ 6868273 h 6868273"/>
              <a:gd name="connsiteX3" fmla="*/ 0 w 4985109"/>
              <a:gd name="connsiteY3" fmla="*/ 6868273 h 6868273"/>
              <a:gd name="connsiteX4" fmla="*/ 1825912 w 4985109"/>
              <a:gd name="connsiteY4" fmla="*/ 0 h 6868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109" h="6868273">
                <a:moveTo>
                  <a:pt x="1825912" y="0"/>
                </a:moveTo>
                <a:lnTo>
                  <a:pt x="4985109" y="0"/>
                </a:lnTo>
                <a:lnTo>
                  <a:pt x="3159197" y="6868273"/>
                </a:lnTo>
                <a:lnTo>
                  <a:pt x="0" y="6868273"/>
                </a:lnTo>
                <a:lnTo>
                  <a:pt x="1825912" y="0"/>
                </a:lnTo>
                <a:close/>
              </a:path>
            </a:pathLst>
          </a:custGeom>
          <a:gradFill flip="none" rotWithShape="1">
            <a:gsLst>
              <a:gs pos="63300">
                <a:schemeClr val="accent1">
                  <a:lumMod val="20000"/>
                  <a:lumOff val="80000"/>
                </a:schemeClr>
              </a:gs>
              <a:gs pos="0">
                <a:schemeClr val="bg2"/>
              </a:gs>
              <a:gs pos="100000">
                <a:schemeClr val="accent1">
                  <a:lumMod val="20000"/>
                  <a:lumOff val="80000"/>
                </a:schemeClr>
              </a:gs>
            </a:gsLst>
            <a:lin ang="1620000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5" name="标题 5"/>
          <p:cNvSpPr>
            <a:spLocks noGrp="1"/>
          </p:cNvSpPr>
          <p:nvPr>
            <p:custDataLst>
              <p:tags r:id="rId3"/>
            </p:custDataLst>
          </p:nvPr>
        </p:nvSpPr>
        <p:spPr>
          <a:xfrm>
            <a:off x="546735" y="0"/>
            <a:ext cx="4667522" cy="1422400"/>
          </a:xfrm>
          <a:prstGeom prst="rect">
            <a:avLst/>
          </a:prstGeom>
        </p:spPr>
        <p:txBody>
          <a:bodyPr vert="horz" wrap="square" lIns="0" tIns="0" rIns="0" bIns="0" rtlCol="0" anchor="ctr" anchorCtr="0">
            <a:normAutofit/>
          </a:bodyPr>
          <a:lstStyle>
            <a:lvl1pPr algn="ctr" defTabSz="914400" rtl="0" eaLnBrk="1" fontAlgn="auto" latinLnBrk="0" hangingPunct="1">
              <a:lnSpc>
                <a:spcPct val="100000"/>
              </a:lnSpc>
              <a:spcBef>
                <a:spcPct val="0"/>
              </a:spcBef>
              <a:buNone/>
              <a:defRPr sz="3200" b="1" u="none" strike="noStrike" kern="1200" cap="none" spc="300" normalizeH="0" baseline="0">
                <a:solidFill>
                  <a:schemeClr val="tx1"/>
                </a:solidFill>
                <a:uFillTx/>
                <a:latin typeface="微软雅黑" panose="020B0503020204020204" charset="-122"/>
                <a:ea typeface="微软雅黑" panose="020B0503020204020204" charset="-122"/>
                <a:cs typeface="微软雅黑" panose="020B0503020204020204" charset="-122"/>
              </a:defRPr>
            </a:lvl1pPr>
          </a:lstStyle>
          <a:p>
            <a:pPr algn="l"/>
            <a:r>
              <a:rPr lang="zh-CN" altLang="en-US" sz="4000">
                <a:latin typeface="+mn-ea"/>
                <a:ea typeface="+mn-ea"/>
              </a:rPr>
              <a:t>未来工作</a:t>
            </a:r>
            <a:endParaRPr lang="zh-CN" altLang="en-US" sz="4000" dirty="0">
              <a:latin typeface="+mn-ea"/>
              <a:ea typeface="+mn-ea"/>
            </a:endParaRPr>
          </a:p>
        </p:txBody>
      </p:sp>
      <p:cxnSp>
        <p:nvCxnSpPr>
          <p:cNvPr id="2" name="直接连接符 1"/>
          <p:cNvCxnSpPr/>
          <p:nvPr>
            <p:custDataLst>
              <p:tags r:id="rId4"/>
            </p:custDataLst>
          </p:nvPr>
        </p:nvCxnSpPr>
        <p:spPr>
          <a:xfrm>
            <a:off x="1062355" y="2854960"/>
            <a:ext cx="3984625" cy="0"/>
          </a:xfrm>
          <a:prstGeom prst="line">
            <a:avLst/>
          </a:prstGeom>
          <a:ln>
            <a:solidFill>
              <a:schemeClr val="tx1">
                <a:lumMod val="50000"/>
                <a:lumOff val="50000"/>
                <a:alpha val="21000"/>
              </a:schemeClr>
            </a:solidFill>
          </a:ln>
        </p:spPr>
        <p:style>
          <a:lnRef idx="2">
            <a:schemeClr val="accent1"/>
          </a:lnRef>
          <a:fillRef idx="0">
            <a:srgbClr val="FFFFFF"/>
          </a:fillRef>
          <a:effectRef idx="0">
            <a:srgbClr val="FFFFFF"/>
          </a:effectRef>
          <a:fontRef idx="minor">
            <a:schemeClr val="tx1"/>
          </a:fontRef>
        </p:style>
      </p:cxnSp>
      <p:pic>
        <p:nvPicPr>
          <p:cNvPr id="9" name="图片 8" descr="/data/temp/11a10969-2d38-11ef-87e8-522aea9e72eb.jpg@base@tag=imgScale&amp;m=1&amp;w=1720&amp;h=1906&amp;q=9511a10969-2d38-11ef-87e8-522aea9e72eb"/>
          <p:cNvPicPr>
            <a:picLocks noChangeAspect="1"/>
          </p:cNvPicPr>
          <p:nvPr>
            <p:custDataLst>
              <p:tags r:id="rId5"/>
            </p:custDataLst>
          </p:nvPr>
        </p:nvPicPr>
        <p:blipFill>
          <a:blip r:embed="rId8"/>
          <a:srcRect l="14016" r="15428"/>
          <a:stretch>
            <a:fillRect/>
          </a:stretch>
        </p:blipFill>
        <p:spPr>
          <a:xfrm>
            <a:off x="5993609" y="-226"/>
            <a:ext cx="6198390" cy="6867864"/>
          </a:xfrm>
          <a:custGeom>
            <a:avLst/>
            <a:gdLst>
              <a:gd name="connsiteX0" fmla="*/ 1791721 w 6198390"/>
              <a:gd name="connsiteY0" fmla="*/ 0 h 6867865"/>
              <a:gd name="connsiteX1" fmla="*/ 6198390 w 6198390"/>
              <a:gd name="connsiteY1" fmla="*/ 227 h 6867865"/>
              <a:gd name="connsiteX2" fmla="*/ 6198390 w 6198390"/>
              <a:gd name="connsiteY2" fmla="*/ 6867865 h 6867865"/>
              <a:gd name="connsiteX3" fmla="*/ 0 w 6198390"/>
              <a:gd name="connsiteY3" fmla="*/ 6867865 h 6867865"/>
            </a:gdLst>
            <a:ahLst/>
            <a:cxnLst>
              <a:cxn ang="0">
                <a:pos x="connsiteX0" y="connsiteY0"/>
              </a:cxn>
              <a:cxn ang="0">
                <a:pos x="connsiteX1" y="connsiteY1"/>
              </a:cxn>
              <a:cxn ang="0">
                <a:pos x="connsiteX2" y="connsiteY2"/>
              </a:cxn>
              <a:cxn ang="0">
                <a:pos x="connsiteX3" y="connsiteY3"/>
              </a:cxn>
            </a:cxnLst>
            <a:rect l="l" t="t" r="r" b="b"/>
            <a:pathLst>
              <a:path w="6198390" h="6867865">
                <a:moveTo>
                  <a:pt x="1791721" y="0"/>
                </a:moveTo>
                <a:lnTo>
                  <a:pt x="6198390" y="227"/>
                </a:lnTo>
                <a:lnTo>
                  <a:pt x="6198390" y="6867865"/>
                </a:lnTo>
                <a:lnTo>
                  <a:pt x="0" y="6867865"/>
                </a:lnTo>
                <a:close/>
              </a:path>
            </a:pathLst>
          </a:custGeom>
          <a:ln w="9525">
            <a:solidFill>
              <a:schemeClr val="tx1">
                <a:lumMod val="40000"/>
                <a:lumOff val="60000"/>
                <a:alpha val="20000"/>
              </a:schemeClr>
            </a:solidFill>
          </a:ln>
        </p:spPr>
      </p:pic>
      <p:sp>
        <p:nvSpPr>
          <p:cNvPr id="6" name="文本框 5">
            <a:extLst>
              <a:ext uri="{FF2B5EF4-FFF2-40B4-BE49-F238E27FC236}">
                <a16:creationId xmlns:a16="http://schemas.microsoft.com/office/drawing/2014/main" id="{B0937830-5AE9-B2FC-6983-1670736CFDD4}"/>
              </a:ext>
            </a:extLst>
          </p:cNvPr>
          <p:cNvSpPr txBox="1"/>
          <p:nvPr/>
        </p:nvSpPr>
        <p:spPr>
          <a:xfrm>
            <a:off x="176894" y="2107950"/>
            <a:ext cx="5973535" cy="2031325"/>
          </a:xfrm>
          <a:prstGeom prst="rect">
            <a:avLst/>
          </a:prstGeom>
          <a:noFill/>
        </p:spPr>
        <p:txBody>
          <a:bodyPr wrap="square">
            <a:spAutoFit/>
          </a:bodyPr>
          <a:lstStyle/>
          <a:p>
            <a:pPr algn="l">
              <a:buFont typeface="Arial" panose="020B0604020202020204" pitchFamily="34" charset="0"/>
              <a:buChar char="•"/>
            </a:pPr>
            <a:r>
              <a:rPr lang="zh-CN" altLang="en-US" b="1" i="0">
                <a:solidFill>
                  <a:srgbClr val="060607"/>
                </a:solidFill>
                <a:effectLst/>
                <a:latin typeface="-apple-system"/>
              </a:rPr>
              <a:t>模型训练</a:t>
            </a:r>
            <a:r>
              <a:rPr lang="zh-CN" altLang="en-US" b="0" i="0">
                <a:solidFill>
                  <a:srgbClr val="060607"/>
                </a:solidFill>
                <a:effectLst/>
                <a:latin typeface="-apple-system"/>
              </a:rPr>
              <a:t>：使用</a:t>
            </a:r>
            <a:r>
              <a:rPr lang="en-US" altLang="zh-CN" b="0" i="0">
                <a:solidFill>
                  <a:srgbClr val="060607"/>
                </a:solidFill>
                <a:effectLst/>
                <a:latin typeface="-apple-system"/>
              </a:rPr>
              <a:t>EASYTOOL</a:t>
            </a:r>
            <a:r>
              <a:rPr lang="zh-CN" altLang="en-US" b="0" i="0">
                <a:solidFill>
                  <a:srgbClr val="060607"/>
                </a:solidFill>
                <a:effectLst/>
                <a:latin typeface="-apple-system"/>
              </a:rPr>
              <a:t>生成的工具指令来训练模型，可能有助于提高模型在工具使用上的表现。</a:t>
            </a:r>
            <a:endParaRPr lang="en-US" altLang="zh-CN" b="0" i="0">
              <a:solidFill>
                <a:srgbClr val="060607"/>
              </a:solidFill>
              <a:effectLst/>
              <a:latin typeface="-apple-system"/>
            </a:endParaRPr>
          </a:p>
          <a:p>
            <a:pPr algn="l">
              <a:buFont typeface="Arial" panose="020B0604020202020204" pitchFamily="34" charset="0"/>
              <a:buChar char="•"/>
            </a:pPr>
            <a:endParaRPr lang="zh-CN" altLang="en-US" b="0"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处理长文档</a:t>
            </a:r>
            <a:r>
              <a:rPr lang="zh-CN" altLang="en-US" b="0" i="0">
                <a:solidFill>
                  <a:srgbClr val="060607"/>
                </a:solidFill>
                <a:effectLst/>
                <a:latin typeface="-apple-system"/>
              </a:rPr>
              <a:t>：开发方法以处理超出输入限制的工具文档。</a:t>
            </a:r>
            <a:endParaRPr lang="en-US" altLang="zh-CN" b="0" i="0">
              <a:solidFill>
                <a:srgbClr val="060607"/>
              </a:solidFill>
              <a:effectLst/>
              <a:latin typeface="-apple-system"/>
            </a:endParaRPr>
          </a:p>
          <a:p>
            <a:pPr algn="l">
              <a:buFont typeface="Arial" panose="020B0604020202020204" pitchFamily="34" charset="0"/>
              <a:buChar char="•"/>
            </a:pPr>
            <a:endParaRPr lang="zh-CN" altLang="en-US" b="0"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考虑工具依赖</a:t>
            </a:r>
            <a:r>
              <a:rPr lang="zh-CN" altLang="en-US" b="0" i="0">
                <a:solidFill>
                  <a:srgbClr val="060607"/>
                </a:solidFill>
                <a:effectLst/>
                <a:latin typeface="-apple-system"/>
              </a:rPr>
              <a:t>：在未来的研究中考虑工具之间的依赖关系，可能会进一步提高模型在复杂任务中的表现。</a:t>
            </a:r>
          </a:p>
        </p:txBody>
      </p:sp>
    </p:spTree>
    <p:custDataLst>
      <p:tags r:id="rId1"/>
    </p:custDataLst>
    <p:extLst>
      <p:ext uri="{BB962C8B-B14F-4D97-AF65-F5344CB8AC3E}">
        <p14:creationId xmlns:p14="http://schemas.microsoft.com/office/powerpoint/2010/main" val="32665110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p:txBody>
          <a:bodyPr/>
          <a:lstStyle/>
          <a:p>
            <a:r>
              <a:rPr lang="zh-CN" altLang="en-US"/>
              <a:t>谢谢</a:t>
            </a:r>
          </a:p>
        </p:txBody>
      </p:sp>
      <p:sp>
        <p:nvSpPr>
          <p:cNvPr id="10" name="署名"/>
          <p:cNvSpPr>
            <a:spLocks noGrp="1"/>
          </p:cNvSpPr>
          <p:nvPr>
            <p:ph type="body" sz="quarter" idx="17"/>
            <p:custDataLst>
              <p:tags r:id="rId3"/>
            </p:custDataLst>
          </p:nvPr>
        </p:nvSpPr>
        <p:spPr/>
        <p:txBody>
          <a:bodyPr/>
          <a:lstStyle/>
          <a:p>
            <a:r>
              <a:rPr lang="zh-CN" altLang="en-US"/>
              <a:t>汇报人：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6"/>
          <p:cNvSpPr>
            <a:spLocks noGrp="1"/>
          </p:cNvSpPr>
          <p:nvPr>
            <p:ph type="title"/>
            <p:custDataLst>
              <p:tags r:id="rId2"/>
            </p:custDataLst>
          </p:nvPr>
        </p:nvSpPr>
        <p:spPr>
          <a:prstGeom prst="rect">
            <a:avLst/>
          </a:prstGeom>
        </p:spPr>
        <p:txBody>
          <a:bodyPr wrap="square">
            <a:normAutofit/>
          </a:bodyPr>
          <a:lstStyle/>
          <a:p>
            <a:r>
              <a:rPr lang="zh-CN" altLang="en-US" dirty="0"/>
              <a:t>论文摘要与评分</a:t>
            </a:r>
          </a:p>
        </p:txBody>
      </p:sp>
      <p:sp>
        <p:nvSpPr>
          <p:cNvPr id="9" name="圆角矩形 106"/>
          <p:cNvSpPr/>
          <p:nvPr>
            <p:custDataLst>
              <p:tags r:id="rId3"/>
            </p:custDataLst>
          </p:nvPr>
        </p:nvSpPr>
        <p:spPr>
          <a:xfrm>
            <a:off x="734077" y="2647921"/>
            <a:ext cx="4969687" cy="3271195"/>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alpha val="10000"/>
                </a:schemeClr>
              </a:solidFill>
            </a:endParaRPr>
          </a:p>
        </p:txBody>
      </p:sp>
      <p:sp>
        <p:nvSpPr>
          <p:cNvPr id="12" name="矩形 11"/>
          <p:cNvSpPr/>
          <p:nvPr>
            <p:custDataLst>
              <p:tags r:id="rId4"/>
            </p:custDataLst>
          </p:nvPr>
        </p:nvSpPr>
        <p:spPr>
          <a:xfrm>
            <a:off x="1427368" y="3503469"/>
            <a:ext cx="3695411" cy="534184"/>
          </a:xfrm>
          <a:prstGeom prst="rect">
            <a:avLst/>
          </a:prstGeom>
          <a:noFill/>
        </p:spPr>
        <p:txBody>
          <a:bodyPr wrap="square" lIns="0" tIns="0" rIns="0" bIns="0" rtlCol="0" anchor="b" anchorCtr="0">
            <a:noAutofit/>
          </a:bodyPr>
          <a:lstStyle/>
          <a:p>
            <a:pPr algn="ctr">
              <a:spcBef>
                <a:spcPct val="0"/>
              </a:spcBef>
              <a:spcAft>
                <a:spcPct val="0"/>
              </a:spcAft>
            </a:pPr>
            <a:r>
              <a:rPr lang="zh-CN" altLang="en-US" sz="2800" b="1" dirty="0">
                <a:solidFill>
                  <a:schemeClr val="accent1"/>
                </a:solidFill>
                <a:latin typeface="+mn-ea"/>
                <a:cs typeface="+mn-ea"/>
              </a:rPr>
              <a:t>摘要内容</a:t>
            </a:r>
          </a:p>
        </p:txBody>
      </p:sp>
      <p:sp>
        <p:nvSpPr>
          <p:cNvPr id="35" name="圆角矩形 106"/>
          <p:cNvSpPr/>
          <p:nvPr>
            <p:custDataLst>
              <p:tags r:id="rId5"/>
            </p:custDataLst>
          </p:nvPr>
        </p:nvSpPr>
        <p:spPr>
          <a:xfrm>
            <a:off x="6463570" y="2647921"/>
            <a:ext cx="4969687" cy="3271195"/>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alpha val="10000"/>
                </a:schemeClr>
              </a:solidFill>
            </a:endParaRPr>
          </a:p>
        </p:txBody>
      </p:sp>
      <p:pic>
        <p:nvPicPr>
          <p:cNvPr id="39" name="图片 38" descr="/data/temp/0d17aa5b-2d38-11ef-a007-2ea9b9a8f815.jpg@base@tag=imgScale&amp;m=1&amp;w=534&amp;h=534&amp;q=950d17aa5b-2d38-11ef-a007-2ea9b9a8f815"/>
          <p:cNvPicPr>
            <a:picLocks noChangeAspect="1"/>
          </p:cNvPicPr>
          <p:nvPr>
            <p:custDataLst>
              <p:tags r:id="rId6"/>
            </p:custDataLst>
          </p:nvPr>
        </p:nvPicPr>
        <p:blipFill>
          <a:blip r:embed="rId15"/>
          <a:srcRect l="16667" r="16667"/>
          <a:stretch>
            <a:fillRect/>
          </a:stretch>
        </p:blipFill>
        <p:spPr>
          <a:xfrm>
            <a:off x="2221892" y="1416118"/>
            <a:ext cx="1926448" cy="1926448"/>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5" name="矩形 14"/>
          <p:cNvSpPr/>
          <p:nvPr>
            <p:custDataLst>
              <p:tags r:id="rId7"/>
            </p:custDataLst>
          </p:nvPr>
        </p:nvSpPr>
        <p:spPr>
          <a:xfrm>
            <a:off x="7123406" y="3521010"/>
            <a:ext cx="3695411" cy="534184"/>
          </a:xfrm>
          <a:prstGeom prst="rect">
            <a:avLst/>
          </a:prstGeom>
          <a:noFill/>
        </p:spPr>
        <p:txBody>
          <a:bodyPr wrap="square" lIns="0" tIns="0" rIns="0" bIns="0" rtlCol="0" anchor="b" anchorCtr="0">
            <a:noAutofit/>
          </a:bodyPr>
          <a:lstStyle/>
          <a:p>
            <a:pPr algn="ctr">
              <a:spcBef>
                <a:spcPct val="0"/>
              </a:spcBef>
              <a:spcAft>
                <a:spcPct val="0"/>
              </a:spcAft>
            </a:pPr>
            <a:r>
              <a:rPr lang="zh-CN" altLang="en-US" sz="2800" b="1">
                <a:solidFill>
                  <a:schemeClr val="accent1"/>
                </a:solidFill>
                <a:latin typeface="+mn-ea"/>
                <a:cs typeface="+mn-ea"/>
              </a:rPr>
              <a:t>评分依据</a:t>
            </a:r>
            <a:endParaRPr lang="zh-CN" altLang="en-US" sz="2800" b="1" dirty="0">
              <a:solidFill>
                <a:schemeClr val="accent1"/>
              </a:solidFill>
              <a:latin typeface="+mn-ea"/>
              <a:cs typeface="+mn-ea"/>
            </a:endParaRPr>
          </a:p>
        </p:txBody>
      </p:sp>
      <p:sp>
        <p:nvSpPr>
          <p:cNvPr id="40" name="圆角矩形 25"/>
          <p:cNvSpPr/>
          <p:nvPr>
            <p:custDataLst>
              <p:tags r:id="rId8"/>
            </p:custDataLst>
          </p:nvPr>
        </p:nvSpPr>
        <p:spPr>
          <a:xfrm>
            <a:off x="2976745" y="3134411"/>
            <a:ext cx="416529" cy="416529"/>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41" name="任意多边形 26"/>
          <p:cNvSpPr>
            <a:spLocks noChangeAspect="1"/>
          </p:cNvSpPr>
          <p:nvPr>
            <p:custDataLst>
              <p:tags r:id="rId9"/>
            </p:custDataLst>
          </p:nvPr>
        </p:nvSpPr>
        <p:spPr>
          <a:xfrm rot="8100000">
            <a:off x="3056873" y="3233616"/>
            <a:ext cx="257150" cy="152453"/>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lt1"/>
              </a:solidFill>
            </a:endParaRPr>
          </a:p>
        </p:txBody>
      </p:sp>
      <p:pic>
        <p:nvPicPr>
          <p:cNvPr id="42" name="图片 41" descr="/data/temp/0d17ab06-2d38-11ef-a007-2ea9b9a8f815.jpg@base@tag=imgScale&amp;m=1&amp;w=534&amp;h=534&amp;q=950d17ab06-2d38-11ef-a007-2ea9b9a8f815"/>
          <p:cNvPicPr>
            <a:picLocks noChangeAspect="1"/>
          </p:cNvPicPr>
          <p:nvPr>
            <p:custDataLst>
              <p:tags r:id="rId10"/>
            </p:custDataLst>
          </p:nvPr>
        </p:nvPicPr>
        <p:blipFill>
          <a:blip r:embed="rId16"/>
          <a:srcRect l="15648" r="15648"/>
          <a:stretch>
            <a:fillRect/>
          </a:stretch>
        </p:blipFill>
        <p:spPr>
          <a:xfrm>
            <a:off x="7926854" y="1441555"/>
            <a:ext cx="1925862" cy="1926448"/>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43" name="圆角矩形 27"/>
          <p:cNvSpPr/>
          <p:nvPr>
            <p:custDataLst>
              <p:tags r:id="rId11"/>
            </p:custDataLst>
          </p:nvPr>
        </p:nvSpPr>
        <p:spPr>
          <a:xfrm>
            <a:off x="8681707" y="3134411"/>
            <a:ext cx="416029" cy="416528"/>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44" name="任意多边形 28"/>
          <p:cNvSpPr>
            <a:spLocks noChangeAspect="1"/>
          </p:cNvSpPr>
          <p:nvPr>
            <p:custDataLst>
              <p:tags r:id="rId12"/>
            </p:custDataLst>
          </p:nvPr>
        </p:nvSpPr>
        <p:spPr>
          <a:xfrm rot="8100000">
            <a:off x="8761199" y="3233616"/>
            <a:ext cx="257150" cy="152453"/>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lt1"/>
              </a:solidFill>
            </a:endParaRPr>
          </a:p>
        </p:txBody>
      </p:sp>
      <p:sp>
        <p:nvSpPr>
          <p:cNvPr id="3" name="文本框 2">
            <a:extLst>
              <a:ext uri="{FF2B5EF4-FFF2-40B4-BE49-F238E27FC236}">
                <a16:creationId xmlns:a16="http://schemas.microsoft.com/office/drawing/2014/main" id="{1369E694-936E-F963-110A-D8D9D486CD24}"/>
              </a:ext>
            </a:extLst>
          </p:cNvPr>
          <p:cNvSpPr txBox="1"/>
          <p:nvPr/>
        </p:nvSpPr>
        <p:spPr>
          <a:xfrm>
            <a:off x="825840" y="4262090"/>
            <a:ext cx="4813183" cy="1477328"/>
          </a:xfrm>
          <a:prstGeom prst="rect">
            <a:avLst/>
          </a:prstGeom>
          <a:noFill/>
        </p:spPr>
        <p:txBody>
          <a:bodyPr wrap="square">
            <a:spAutoFit/>
          </a:bodyPr>
          <a:lstStyle/>
          <a:p>
            <a:r>
              <a:rPr lang="zh-CN" altLang="en-US">
                <a:solidFill>
                  <a:schemeClr val="tx1">
                    <a:lumMod val="85000"/>
                    <a:lumOff val="15000"/>
                  </a:schemeClr>
                </a:solidFill>
                <a:latin typeface="+mn-ea"/>
                <a:cs typeface="+mn-ea"/>
              </a:rPr>
              <a:t>基于大型语言模型（</a:t>
            </a:r>
            <a:r>
              <a:rPr lang="en-US" altLang="zh-CN">
                <a:solidFill>
                  <a:schemeClr val="tx1">
                    <a:lumMod val="85000"/>
                    <a:lumOff val="15000"/>
                  </a:schemeClr>
                </a:solidFill>
                <a:latin typeface="+mn-ea"/>
                <a:cs typeface="+mn-ea"/>
              </a:rPr>
              <a:t>LLMs</a:t>
            </a:r>
            <a:r>
              <a:rPr lang="zh-CN" altLang="en-US">
                <a:solidFill>
                  <a:schemeClr val="tx1">
                    <a:lumMod val="85000"/>
                    <a:lumOff val="15000"/>
                  </a:schemeClr>
                </a:solidFill>
                <a:latin typeface="+mn-ea"/>
                <a:cs typeface="+mn-ea"/>
              </a:rPr>
              <a:t>）的智能代理在现实世界任务中使用工具的性能。通过</a:t>
            </a:r>
            <a:r>
              <a:rPr lang="en-US" altLang="zh-CN">
                <a:solidFill>
                  <a:schemeClr val="tx1">
                    <a:lumMod val="85000"/>
                    <a:lumOff val="15000"/>
                  </a:schemeClr>
                </a:solidFill>
                <a:latin typeface="+mn-ea"/>
                <a:cs typeface="+mn-ea"/>
              </a:rPr>
              <a:t>EASYTOOL</a:t>
            </a:r>
            <a:r>
              <a:rPr lang="zh-CN" altLang="en-US">
                <a:solidFill>
                  <a:schemeClr val="tx1">
                    <a:lumMod val="85000"/>
                    <a:lumOff val="15000"/>
                  </a:schemeClr>
                </a:solidFill>
                <a:latin typeface="+mn-ea"/>
                <a:cs typeface="+mn-ea"/>
              </a:rPr>
              <a:t>框架将多样化和冗长的工具文档转化为统一且简洁的工具指令。显著减少了</a:t>
            </a:r>
            <a:r>
              <a:rPr lang="en-US" altLang="zh-CN">
                <a:solidFill>
                  <a:schemeClr val="tx1">
                    <a:lumMod val="85000"/>
                    <a:lumOff val="15000"/>
                  </a:schemeClr>
                </a:solidFill>
                <a:latin typeface="+mn-ea"/>
                <a:cs typeface="+mn-ea"/>
              </a:rPr>
              <a:t>token</a:t>
            </a:r>
            <a:r>
              <a:rPr lang="zh-CN" altLang="en-US">
                <a:solidFill>
                  <a:schemeClr val="tx1">
                    <a:lumMod val="85000"/>
                    <a:lumOff val="15000"/>
                  </a:schemeClr>
                </a:solidFill>
                <a:latin typeface="+mn-ea"/>
                <a:cs typeface="+mn-ea"/>
              </a:rPr>
              <a:t>消耗并提升了</a:t>
            </a:r>
            <a:r>
              <a:rPr lang="en-US" altLang="zh-CN">
                <a:solidFill>
                  <a:schemeClr val="tx1">
                    <a:lumMod val="85000"/>
                    <a:lumOff val="15000"/>
                  </a:schemeClr>
                </a:solidFill>
                <a:latin typeface="+mn-ea"/>
                <a:cs typeface="+mn-ea"/>
              </a:rPr>
              <a:t>LLMs</a:t>
            </a:r>
            <a:r>
              <a:rPr lang="zh-CN" altLang="en-US">
                <a:solidFill>
                  <a:schemeClr val="tx1">
                    <a:lumMod val="85000"/>
                    <a:lumOff val="15000"/>
                  </a:schemeClr>
                </a:solidFill>
                <a:latin typeface="+mn-ea"/>
                <a:cs typeface="+mn-ea"/>
              </a:rPr>
              <a:t>在工具使用上的性能。</a:t>
            </a:r>
            <a:endParaRPr lang="en-US">
              <a:solidFill>
                <a:schemeClr val="tx1">
                  <a:lumMod val="85000"/>
                  <a:lumOff val="15000"/>
                </a:schemeClr>
              </a:solidFill>
              <a:latin typeface="+mn-ea"/>
              <a:cs typeface="+mn-ea"/>
            </a:endParaRPr>
          </a:p>
        </p:txBody>
      </p:sp>
      <p:sp>
        <p:nvSpPr>
          <p:cNvPr id="13" name="文本框 12">
            <a:extLst>
              <a:ext uri="{FF2B5EF4-FFF2-40B4-BE49-F238E27FC236}">
                <a16:creationId xmlns:a16="http://schemas.microsoft.com/office/drawing/2014/main" id="{4BB97173-44DC-522E-4577-7175320D3056}"/>
              </a:ext>
            </a:extLst>
          </p:cNvPr>
          <p:cNvSpPr txBox="1"/>
          <p:nvPr/>
        </p:nvSpPr>
        <p:spPr>
          <a:xfrm>
            <a:off x="6589383" y="4091884"/>
            <a:ext cx="4744667" cy="1754326"/>
          </a:xfrm>
          <a:prstGeom prst="rect">
            <a:avLst/>
          </a:prstGeom>
          <a:noFill/>
        </p:spPr>
        <p:txBody>
          <a:bodyPr wrap="square">
            <a:spAutoFit/>
          </a:bodyPr>
          <a:lstStyle/>
          <a:p>
            <a:r>
              <a:rPr lang="zh-CN" altLang="en-US">
                <a:solidFill>
                  <a:schemeClr val="tx1">
                    <a:lumMod val="85000"/>
                    <a:lumOff val="15000"/>
                  </a:schemeClr>
                </a:solidFill>
                <a:latin typeface="+mn-ea"/>
                <a:cs typeface="+mn-ea"/>
              </a:rPr>
              <a:t>是否以改善</a:t>
            </a:r>
            <a:r>
              <a:rPr lang="en-US" altLang="zh-CN">
                <a:solidFill>
                  <a:schemeClr val="tx1">
                    <a:lumMod val="85000"/>
                    <a:lumOff val="15000"/>
                  </a:schemeClr>
                </a:solidFill>
                <a:latin typeface="+mn-ea"/>
                <a:cs typeface="+mn-ea"/>
              </a:rPr>
              <a:t>LLMs</a:t>
            </a:r>
            <a:r>
              <a:rPr lang="zh-CN" altLang="en-US">
                <a:solidFill>
                  <a:schemeClr val="tx1">
                    <a:lumMod val="85000"/>
                    <a:lumOff val="15000"/>
                  </a:schemeClr>
                </a:solidFill>
                <a:latin typeface="+mn-ea"/>
                <a:cs typeface="+mn-ea"/>
              </a:rPr>
              <a:t>理解和使用工具的能力。</a:t>
            </a:r>
          </a:p>
          <a:p>
            <a:r>
              <a:rPr lang="zh-CN" altLang="en-US">
                <a:solidFill>
                  <a:schemeClr val="tx1">
                    <a:lumMod val="85000"/>
                    <a:lumOff val="15000"/>
                  </a:schemeClr>
                </a:solidFill>
                <a:latin typeface="+mn-ea"/>
                <a:cs typeface="+mn-ea"/>
              </a:rPr>
              <a:t>是否更好处理工具文档的不一致性、冗余性和不完整性。</a:t>
            </a:r>
            <a:endParaRPr lang="en-US" altLang="zh-CN">
              <a:solidFill>
                <a:schemeClr val="tx1">
                  <a:lumMod val="85000"/>
                  <a:lumOff val="15000"/>
                </a:schemeClr>
              </a:solidFill>
              <a:latin typeface="+mn-ea"/>
              <a:cs typeface="+mn-ea"/>
            </a:endParaRPr>
          </a:p>
          <a:p>
            <a:r>
              <a:rPr lang="zh-CN" altLang="en-US">
                <a:solidFill>
                  <a:schemeClr val="tx1">
                    <a:lumMod val="85000"/>
                    <a:lumOff val="15000"/>
                  </a:schemeClr>
                </a:solidFill>
                <a:latin typeface="+mn-ea"/>
                <a:cs typeface="+mn-ea"/>
              </a:rPr>
              <a:t>方法是否描述了如何从工具文档中提取和转换信息，以及如何创建统一的工具指令。</a:t>
            </a:r>
          </a:p>
          <a:p>
            <a:r>
              <a:rPr lang="zh-CN" altLang="en-US">
                <a:solidFill>
                  <a:schemeClr val="tx1">
                    <a:lumMod val="85000"/>
                    <a:lumOff val="15000"/>
                  </a:schemeClr>
                </a:solidFill>
                <a:latin typeface="+mn-ea"/>
                <a:cs typeface="+mn-ea"/>
              </a:rPr>
              <a:t>方法是否具有可重复性和可扩展性。</a:t>
            </a:r>
            <a:endParaRPr lang="en-US">
              <a:solidFill>
                <a:schemeClr val="tx1">
                  <a:lumMod val="85000"/>
                  <a:lumOff val="15000"/>
                </a:schemeClr>
              </a:solidFill>
              <a:latin typeface="+mn-ea"/>
              <a:cs typeface="+mn-ea"/>
            </a:endParaRPr>
          </a:p>
        </p:txBody>
      </p:sp>
    </p:spTree>
    <p:custDataLst>
      <p:tags r:id="rId1"/>
    </p:custDataLst>
    <p:extLst>
      <p:ext uri="{BB962C8B-B14F-4D97-AF65-F5344CB8AC3E}">
        <p14:creationId xmlns:p14="http://schemas.microsoft.com/office/powerpoint/2010/main" val="37269889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读前先问的问题</a:t>
            </a:r>
          </a:p>
        </p:txBody>
      </p:sp>
      <p:sp>
        <p:nvSpPr>
          <p:cNvPr id="6" name="节编号"/>
          <p:cNvSpPr>
            <a:spLocks noGrp="1"/>
          </p:cNvSpPr>
          <p:nvPr>
            <p:ph type="body" sz="quarter" idx="13"/>
            <p:custDataLst>
              <p:tags r:id="rId3"/>
            </p:custDataLst>
          </p:nvPr>
        </p:nvSpPr>
        <p:spPr/>
        <p:txBody>
          <a:bodyPr/>
          <a:lstStyle/>
          <a:p>
            <a:r>
              <a:rPr lang="zh-CN" altLang="en-US"/>
              <a:t>02</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custDataLst>
              <p:tags r:id="rId2"/>
            </p:custDataLst>
          </p:nvPr>
        </p:nvSpPr>
        <p:spPr>
          <a:xfrm>
            <a:off x="6853472" y="0"/>
            <a:ext cx="5338528" cy="5283200"/>
          </a:xfrm>
          <a:custGeom>
            <a:avLst/>
            <a:gdLst>
              <a:gd name="connsiteX0" fmla="*/ 0 w 3640137"/>
              <a:gd name="connsiteY0" fmla="*/ 0 h 5283200"/>
              <a:gd name="connsiteX1" fmla="*/ 3640137 w 3640137"/>
              <a:gd name="connsiteY1" fmla="*/ 0 h 5283200"/>
              <a:gd name="connsiteX2" fmla="*/ 3640137 w 3640137"/>
              <a:gd name="connsiteY2" fmla="*/ 5283200 h 5283200"/>
              <a:gd name="connsiteX3" fmla="*/ 3144983 w 3640137"/>
              <a:gd name="connsiteY3" fmla="*/ 5283200 h 5283200"/>
            </a:gdLst>
            <a:ahLst/>
            <a:cxnLst>
              <a:cxn ang="0">
                <a:pos x="connsiteX0" y="connsiteY0"/>
              </a:cxn>
              <a:cxn ang="0">
                <a:pos x="connsiteX1" y="connsiteY1"/>
              </a:cxn>
              <a:cxn ang="0">
                <a:pos x="connsiteX2" y="connsiteY2"/>
              </a:cxn>
              <a:cxn ang="0">
                <a:pos x="connsiteX3" y="connsiteY3"/>
              </a:cxn>
            </a:cxnLst>
            <a:rect l="l" t="t" r="r" b="b"/>
            <a:pathLst>
              <a:path w="3640137" h="5283200">
                <a:moveTo>
                  <a:pt x="0" y="0"/>
                </a:moveTo>
                <a:lnTo>
                  <a:pt x="3640137" y="0"/>
                </a:lnTo>
                <a:lnTo>
                  <a:pt x="3640137" y="5283200"/>
                </a:lnTo>
                <a:lnTo>
                  <a:pt x="3144983" y="5283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标题 5"/>
          <p:cNvSpPr>
            <a:spLocks noGrp="1"/>
          </p:cNvSpPr>
          <p:nvPr>
            <p:ph type="title"/>
            <p:custDataLst>
              <p:tags r:id="rId3"/>
            </p:custDataLst>
          </p:nvPr>
        </p:nvSpPr>
        <p:spPr>
          <a:xfrm>
            <a:off x="695325" y="664721"/>
            <a:ext cx="5900784" cy="704850"/>
          </a:xfrm>
        </p:spPr>
        <p:txBody>
          <a:bodyPr lIns="0" tIns="0" rIns="0" bIns="0">
            <a:normAutofit/>
          </a:bodyPr>
          <a:lstStyle/>
          <a:p>
            <a:pPr algn="l"/>
            <a:r>
              <a:rPr lang="zh-CN" altLang="en-US" dirty="0"/>
              <a:t>任务方向及问题类型</a:t>
            </a:r>
          </a:p>
        </p:txBody>
      </p:sp>
      <p:pic>
        <p:nvPicPr>
          <p:cNvPr id="23" name="图片 22" descr="/data/temp/0cd567f4-2d38-11ef-a007-2ea9b9a8f815.jpg@base@tag=imgScale&amp;m=1&amp;w=2181&amp;h=1770&amp;q=950cd567f4-2d38-11ef-a007-2ea9b9a8f815"/>
          <p:cNvPicPr>
            <a:picLocks noChangeAspect="1"/>
          </p:cNvPicPr>
          <p:nvPr>
            <p:custDataLst>
              <p:tags r:id="rId4"/>
            </p:custDataLst>
          </p:nvPr>
        </p:nvPicPr>
        <p:blipFill rotWithShape="1">
          <a:blip r:embed="rId16"/>
          <a:srcRect l="8955" r="8955"/>
          <a:stretch>
            <a:fillRect/>
          </a:stretch>
        </p:blipFill>
        <p:spPr>
          <a:xfrm>
            <a:off x="4335461" y="479394"/>
            <a:ext cx="7856539" cy="6378606"/>
          </a:xfrm>
          <a:custGeom>
            <a:avLst/>
            <a:gdLst>
              <a:gd name="connsiteX0" fmla="*/ 3970953 w 6347193"/>
              <a:gd name="connsiteY0" fmla="*/ 0 h 6378606"/>
              <a:gd name="connsiteX1" fmla="*/ 6347193 w 6347193"/>
              <a:gd name="connsiteY1" fmla="*/ 3816994 h 6378606"/>
              <a:gd name="connsiteX2" fmla="*/ 6347193 w 6347193"/>
              <a:gd name="connsiteY2" fmla="*/ 6378606 h 6378606"/>
              <a:gd name="connsiteX3" fmla="*/ 0 w 6347193"/>
              <a:gd name="connsiteY3" fmla="*/ 6378606 h 6378606"/>
            </a:gdLst>
            <a:ahLst/>
            <a:cxnLst>
              <a:cxn ang="0">
                <a:pos x="connsiteX0" y="connsiteY0"/>
              </a:cxn>
              <a:cxn ang="0">
                <a:pos x="connsiteX1" y="connsiteY1"/>
              </a:cxn>
              <a:cxn ang="0">
                <a:pos x="connsiteX2" y="connsiteY2"/>
              </a:cxn>
              <a:cxn ang="0">
                <a:pos x="connsiteX3" y="connsiteY3"/>
              </a:cxn>
            </a:cxnLst>
            <a:rect l="l" t="t" r="r" b="b"/>
            <a:pathLst>
              <a:path w="6347193" h="6378606">
                <a:moveTo>
                  <a:pt x="3970953" y="0"/>
                </a:moveTo>
                <a:lnTo>
                  <a:pt x="6347193" y="3816994"/>
                </a:lnTo>
                <a:lnTo>
                  <a:pt x="6347193" y="6378606"/>
                </a:lnTo>
                <a:lnTo>
                  <a:pt x="0" y="6378606"/>
                </a:lnTo>
                <a:close/>
              </a:path>
            </a:pathLst>
          </a:custGeom>
          <a:ln w="6350" cap="flat" cmpd="sng" algn="ctr">
            <a:solidFill>
              <a:schemeClr val="dk1">
                <a:lumMod val="40000"/>
                <a:lumOff val="60000"/>
                <a:alpha val="50000"/>
              </a:schemeClr>
            </a:solidFill>
            <a:prstDash val="solid"/>
            <a:round/>
            <a:headEnd type="none" w="med" len="med"/>
            <a:tailEnd type="none" w="med" len="med"/>
          </a:ln>
        </p:spPr>
      </p:pic>
      <p:sp>
        <p:nvSpPr>
          <p:cNvPr id="2" name="椭圆 1"/>
          <p:cNvSpPr/>
          <p:nvPr>
            <p:custDataLst>
              <p:tags r:id="rId5"/>
            </p:custDataLst>
          </p:nvPr>
        </p:nvSpPr>
        <p:spPr>
          <a:xfrm>
            <a:off x="695442" y="2234518"/>
            <a:ext cx="501327" cy="501327"/>
          </a:xfrm>
          <a:prstGeom prst="ellipse">
            <a:avLst/>
          </a:prstGeom>
          <a:solidFill>
            <a:schemeClr val="accent1"/>
          </a:solidFill>
          <a:ln>
            <a:noFill/>
          </a:ln>
        </p:spPr>
        <p:txBody>
          <a:bodyPr wrap="none" lIns="0" tIns="0" rIns="0" bIns="0" rtlCol="0" anchor="ctr">
            <a:noAutofit/>
          </a:bodyPr>
          <a:lstStyle/>
          <a:p>
            <a:pPr algn="ctr">
              <a:spcBef>
                <a:spcPct val="0"/>
              </a:spcBef>
              <a:spcAft>
                <a:spcPct val="0"/>
              </a:spcAft>
            </a:pPr>
            <a:r>
              <a:rPr lang="en-US" altLang="zh-CN" sz="1600" b="1" kern="0" dirty="0">
                <a:solidFill>
                  <a:srgbClr val="FFFFFF"/>
                </a:solidFill>
                <a:latin typeface="+mn-ea"/>
                <a:cs typeface="+mn-ea"/>
              </a:rPr>
              <a:t>01</a:t>
            </a:r>
            <a:endParaRPr lang="zh-CN" altLang="en-US" sz="1600" b="1" kern="0" dirty="0">
              <a:solidFill>
                <a:srgbClr val="FFFFFF"/>
              </a:solidFill>
              <a:latin typeface="+mn-ea"/>
              <a:cs typeface="+mn-ea"/>
            </a:endParaRPr>
          </a:p>
        </p:txBody>
      </p:sp>
      <p:sp>
        <p:nvSpPr>
          <p:cNvPr id="3" name="矩形 2"/>
          <p:cNvSpPr/>
          <p:nvPr>
            <p:custDataLst>
              <p:tags r:id="rId6"/>
            </p:custDataLst>
          </p:nvPr>
        </p:nvSpPr>
        <p:spPr>
          <a:xfrm>
            <a:off x="1346344" y="2646014"/>
            <a:ext cx="3089400" cy="328064"/>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dirty="0">
                <a:ln>
                  <a:noFill/>
                  <a:prstDash val="sysDot"/>
                </a:ln>
                <a:solidFill>
                  <a:schemeClr val="tx1">
                    <a:lumMod val="85000"/>
                    <a:lumOff val="15000"/>
                  </a:schemeClr>
                </a:solidFill>
                <a:latin typeface="+mn-ea"/>
                <a:cs typeface="+mn-ea"/>
              </a:rPr>
              <a:t>明确论文的研究目的和意义</a:t>
            </a:r>
          </a:p>
        </p:txBody>
      </p:sp>
      <p:sp>
        <p:nvSpPr>
          <p:cNvPr id="4" name="矩形 3"/>
          <p:cNvSpPr/>
          <p:nvPr>
            <p:custDataLst>
              <p:tags r:id="rId7"/>
            </p:custDataLst>
          </p:nvPr>
        </p:nvSpPr>
        <p:spPr>
          <a:xfrm>
            <a:off x="1346344" y="2234518"/>
            <a:ext cx="3089399" cy="360014"/>
          </a:xfrm>
          <a:prstGeom prst="rect">
            <a:avLst/>
          </a:prstGeom>
          <a:noFill/>
        </p:spPr>
        <p:txBody>
          <a:bodyPr wrap="square" lIns="0" tIns="0" rIns="0" bIns="0" rtlCol="0" anchor="t">
            <a:noAutofit/>
          </a:bodyPr>
          <a:lstStyle/>
          <a:p>
            <a:pPr>
              <a:spcBef>
                <a:spcPct val="0"/>
              </a:spcBef>
              <a:spcAft>
                <a:spcPct val="0"/>
              </a:spcAft>
              <a:buClr>
                <a:schemeClr val="accent1"/>
              </a:buClr>
              <a:buSzPct val="70000"/>
            </a:pPr>
            <a:r>
              <a:rPr lang="zh-CN" altLang="en-US" sz="2400" b="1" dirty="0">
                <a:solidFill>
                  <a:schemeClr val="accent1"/>
                </a:solidFill>
                <a:latin typeface="+mn-ea"/>
                <a:cs typeface="+mn-ea"/>
              </a:rPr>
              <a:t>研究目的与意义</a:t>
            </a:r>
          </a:p>
        </p:txBody>
      </p:sp>
      <p:sp>
        <p:nvSpPr>
          <p:cNvPr id="5" name="矩形 4"/>
          <p:cNvSpPr/>
          <p:nvPr>
            <p:custDataLst>
              <p:tags r:id="rId8"/>
            </p:custDataLst>
          </p:nvPr>
        </p:nvSpPr>
        <p:spPr>
          <a:xfrm>
            <a:off x="1346344" y="5522680"/>
            <a:ext cx="3089400" cy="328064"/>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dirty="0">
                <a:ln>
                  <a:noFill/>
                  <a:prstDash val="sysDot"/>
                </a:ln>
                <a:solidFill>
                  <a:schemeClr val="tx1">
                    <a:lumMod val="85000"/>
                    <a:lumOff val="15000"/>
                  </a:schemeClr>
                </a:solidFill>
                <a:latin typeface="+mn-ea"/>
                <a:cs typeface="+mn-ea"/>
              </a:rPr>
              <a:t>掌握论文的研究结论和贡献</a:t>
            </a:r>
          </a:p>
        </p:txBody>
      </p:sp>
      <p:sp>
        <p:nvSpPr>
          <p:cNvPr id="7" name="矩形 6"/>
          <p:cNvSpPr/>
          <p:nvPr>
            <p:custDataLst>
              <p:tags r:id="rId9"/>
            </p:custDataLst>
          </p:nvPr>
        </p:nvSpPr>
        <p:spPr>
          <a:xfrm>
            <a:off x="1346344" y="5102293"/>
            <a:ext cx="3089399" cy="360014"/>
          </a:xfrm>
          <a:prstGeom prst="rect">
            <a:avLst/>
          </a:prstGeom>
          <a:noFill/>
        </p:spPr>
        <p:txBody>
          <a:bodyPr wrap="square" lIns="0" tIns="0" rIns="0" bIns="0" rtlCol="0" anchor="t">
            <a:noAutofit/>
          </a:bodyPr>
          <a:lstStyle/>
          <a:p>
            <a:pPr>
              <a:spcBef>
                <a:spcPct val="0"/>
              </a:spcBef>
              <a:spcAft>
                <a:spcPct val="0"/>
              </a:spcAft>
              <a:buClr>
                <a:schemeClr val="accent1"/>
              </a:buClr>
              <a:buSzPct val="70000"/>
            </a:pPr>
            <a:r>
              <a:rPr lang="zh-CN" altLang="en-US" sz="2400" b="1" dirty="0">
                <a:solidFill>
                  <a:schemeClr val="accent1"/>
                </a:solidFill>
                <a:latin typeface="+mn-ea"/>
                <a:cs typeface="+mn-ea"/>
              </a:rPr>
              <a:t>研究结论与贡献</a:t>
            </a:r>
          </a:p>
        </p:txBody>
      </p:sp>
      <p:sp>
        <p:nvSpPr>
          <p:cNvPr id="8" name="矩形 7"/>
          <p:cNvSpPr/>
          <p:nvPr>
            <p:custDataLst>
              <p:tags r:id="rId10"/>
            </p:custDataLst>
          </p:nvPr>
        </p:nvSpPr>
        <p:spPr>
          <a:xfrm>
            <a:off x="1346344" y="4079902"/>
            <a:ext cx="3089400" cy="328064"/>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dirty="0">
                <a:ln>
                  <a:noFill/>
                  <a:prstDash val="sysDot"/>
                </a:ln>
                <a:solidFill>
                  <a:schemeClr val="tx1">
                    <a:lumMod val="85000"/>
                    <a:lumOff val="15000"/>
                  </a:schemeClr>
                </a:solidFill>
                <a:latin typeface="+mn-ea"/>
                <a:cs typeface="+mn-ea"/>
              </a:rPr>
              <a:t>了解论文的研究内容和方法</a:t>
            </a:r>
          </a:p>
        </p:txBody>
      </p:sp>
      <p:sp>
        <p:nvSpPr>
          <p:cNvPr id="9" name="矩形 8"/>
          <p:cNvSpPr/>
          <p:nvPr>
            <p:custDataLst>
              <p:tags r:id="rId11"/>
            </p:custDataLst>
          </p:nvPr>
        </p:nvSpPr>
        <p:spPr>
          <a:xfrm>
            <a:off x="1346344" y="3668405"/>
            <a:ext cx="3089399" cy="360014"/>
          </a:xfrm>
          <a:prstGeom prst="rect">
            <a:avLst/>
          </a:prstGeom>
          <a:noFill/>
        </p:spPr>
        <p:txBody>
          <a:bodyPr wrap="square" lIns="0" tIns="0" rIns="0" bIns="0" rtlCol="0" anchor="t">
            <a:noAutofit/>
          </a:bodyPr>
          <a:lstStyle/>
          <a:p>
            <a:pPr>
              <a:spcBef>
                <a:spcPct val="0"/>
              </a:spcBef>
              <a:spcAft>
                <a:spcPct val="0"/>
              </a:spcAft>
              <a:buClr>
                <a:schemeClr val="accent1"/>
              </a:buClr>
              <a:buSzPct val="70000"/>
            </a:pPr>
            <a:r>
              <a:rPr lang="zh-CN" altLang="en-US" sz="2400" b="1" dirty="0">
                <a:solidFill>
                  <a:schemeClr val="accent1"/>
                </a:solidFill>
                <a:latin typeface="+mn-ea"/>
                <a:cs typeface="+mn-ea"/>
              </a:rPr>
              <a:t>研究内容与方法</a:t>
            </a:r>
          </a:p>
        </p:txBody>
      </p:sp>
      <p:sp>
        <p:nvSpPr>
          <p:cNvPr id="10" name="椭圆 9"/>
          <p:cNvSpPr/>
          <p:nvPr>
            <p:custDataLst>
              <p:tags r:id="rId12"/>
            </p:custDataLst>
          </p:nvPr>
        </p:nvSpPr>
        <p:spPr>
          <a:xfrm>
            <a:off x="695442" y="3668405"/>
            <a:ext cx="501327" cy="501327"/>
          </a:xfrm>
          <a:prstGeom prst="ellipse">
            <a:avLst/>
          </a:prstGeom>
          <a:solidFill>
            <a:schemeClr val="accent1"/>
          </a:solidFill>
          <a:ln>
            <a:noFill/>
          </a:ln>
        </p:spPr>
        <p:txBody>
          <a:bodyPr wrap="none" lIns="0" tIns="0" rIns="0" bIns="0" rtlCol="0" anchor="ctr">
            <a:noAutofit/>
          </a:bodyPr>
          <a:lstStyle/>
          <a:p>
            <a:pPr algn="ctr">
              <a:spcBef>
                <a:spcPct val="0"/>
              </a:spcBef>
              <a:spcAft>
                <a:spcPct val="0"/>
              </a:spcAft>
            </a:pPr>
            <a:r>
              <a:rPr lang="en-US" altLang="zh-CN" sz="1600" b="1" kern="0" dirty="0">
                <a:solidFill>
                  <a:srgbClr val="FFFFFF"/>
                </a:solidFill>
                <a:latin typeface="+mn-ea"/>
                <a:cs typeface="+mn-ea"/>
              </a:rPr>
              <a:t>02</a:t>
            </a:r>
            <a:endParaRPr lang="zh-CN" altLang="en-US" sz="1600" b="1" kern="0" dirty="0">
              <a:solidFill>
                <a:srgbClr val="FFFFFF"/>
              </a:solidFill>
              <a:latin typeface="+mn-ea"/>
              <a:cs typeface="+mn-ea"/>
            </a:endParaRPr>
          </a:p>
        </p:txBody>
      </p:sp>
      <p:sp>
        <p:nvSpPr>
          <p:cNvPr id="11" name="椭圆 10"/>
          <p:cNvSpPr/>
          <p:nvPr>
            <p:custDataLst>
              <p:tags r:id="rId13"/>
            </p:custDataLst>
          </p:nvPr>
        </p:nvSpPr>
        <p:spPr>
          <a:xfrm>
            <a:off x="695442" y="5102293"/>
            <a:ext cx="501327" cy="501327"/>
          </a:xfrm>
          <a:prstGeom prst="ellipse">
            <a:avLst/>
          </a:prstGeom>
          <a:solidFill>
            <a:schemeClr val="accent1"/>
          </a:solidFill>
          <a:ln>
            <a:noFill/>
          </a:ln>
        </p:spPr>
        <p:txBody>
          <a:bodyPr wrap="none" lIns="0" tIns="0" rIns="0" bIns="0" rtlCol="0" anchor="ctr">
            <a:noAutofit/>
          </a:bodyPr>
          <a:lstStyle/>
          <a:p>
            <a:pPr algn="ctr">
              <a:spcBef>
                <a:spcPct val="0"/>
              </a:spcBef>
              <a:spcAft>
                <a:spcPct val="0"/>
              </a:spcAft>
            </a:pPr>
            <a:r>
              <a:rPr lang="en-US" altLang="zh-CN" sz="1600" b="1" kern="0">
                <a:solidFill>
                  <a:srgbClr val="FFFFFF"/>
                </a:solidFill>
                <a:latin typeface="+mn-ea"/>
                <a:cs typeface="+mn-ea"/>
              </a:rPr>
              <a:t>03</a:t>
            </a:r>
            <a:endParaRPr lang="zh-CN" altLang="en-US" sz="1600" b="1" kern="0">
              <a:solidFill>
                <a:srgbClr val="FFFFFF"/>
              </a:solidFill>
              <a:latin typeface="+mn-ea"/>
              <a:cs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íşḻïḑè"/>
        <p:cNvGrpSpPr/>
        <p:nvPr/>
      </p:nvGrpSpPr>
      <p:grpSpPr>
        <a:xfrm>
          <a:off x="0" y="0"/>
          <a:ext cx="0" cy="0"/>
          <a:chOff x="0" y="0"/>
          <a:chExt cx="0" cy="0"/>
        </a:xfrm>
      </p:grpSpPr>
      <p:grpSp>
        <p:nvGrpSpPr>
          <p:cNvPr id="2" name="ïŝľíď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FDE3D52-5367-4FF7-81A1-78477C0315F8}"/>
              </a:ext>
            </a:extLst>
          </p:cNvPr>
          <p:cNvGrpSpPr>
            <a:grpSpLocks noChangeAspect="1"/>
          </p:cNvGrpSpPr>
          <p:nvPr/>
        </p:nvGrpSpPr>
        <p:grpSpPr>
          <a:xfrm>
            <a:off x="0" y="686781"/>
            <a:ext cx="10842625" cy="5752930"/>
            <a:chOff x="674688" y="1333670"/>
            <a:chExt cx="10842625" cy="5752930"/>
          </a:xfrm>
        </p:grpSpPr>
        <p:sp>
          <p:nvSpPr>
            <p:cNvPr id="3" name="í$ľíḓê">
              <a:extLst>
                <a:ext uri="{FF2B5EF4-FFF2-40B4-BE49-F238E27FC236}">
                  <a16:creationId xmlns:a16="http://schemas.microsoft.com/office/drawing/2014/main" id="{94E4CD25-0EF5-4C2A-8695-0D9C33C265FD}"/>
                </a:ext>
              </a:extLst>
            </p:cNvPr>
            <p:cNvSpPr/>
            <p:nvPr/>
          </p:nvSpPr>
          <p:spPr bwMode="auto">
            <a:xfrm>
              <a:off x="674688" y="3889375"/>
              <a:ext cx="10842625" cy="3197225"/>
            </a:xfrm>
            <a:custGeom>
              <a:avLst/>
              <a:gdLst>
                <a:gd name="T0" fmla="*/ 0 w 6830"/>
                <a:gd name="T1" fmla="*/ 2014 h 2014"/>
                <a:gd name="T2" fmla="*/ 1 w 6830"/>
                <a:gd name="T3" fmla="*/ 2014 h 2014"/>
                <a:gd name="T4" fmla="*/ 1 w 6830"/>
                <a:gd name="T5" fmla="*/ 1869 h 2014"/>
                <a:gd name="T6" fmla="*/ 3416 w 6830"/>
                <a:gd name="T7" fmla="*/ 613 h 2014"/>
                <a:gd name="T8" fmla="*/ 6830 w 6830"/>
                <a:gd name="T9" fmla="*/ 1869 h 2014"/>
                <a:gd name="T10" fmla="*/ 6830 w 6830"/>
                <a:gd name="T11" fmla="*/ 1176 h 2014"/>
                <a:gd name="T12" fmla="*/ 3415 w 6830"/>
                <a:gd name="T13" fmla="*/ 0 h 2014"/>
                <a:gd name="T14" fmla="*/ 0 w 6830"/>
                <a:gd name="T15" fmla="*/ 1176 h 2014"/>
                <a:gd name="T16" fmla="*/ 0 w 6830"/>
                <a:gd name="T17" fmla="*/ 2014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0" h="2014">
                  <a:moveTo>
                    <a:pt x="0" y="2014"/>
                  </a:moveTo>
                  <a:lnTo>
                    <a:pt x="1" y="2014"/>
                  </a:lnTo>
                  <a:lnTo>
                    <a:pt x="1" y="1869"/>
                  </a:lnTo>
                  <a:lnTo>
                    <a:pt x="3416" y="613"/>
                  </a:lnTo>
                  <a:lnTo>
                    <a:pt x="6830" y="1869"/>
                  </a:lnTo>
                  <a:lnTo>
                    <a:pt x="6830" y="1176"/>
                  </a:lnTo>
                  <a:lnTo>
                    <a:pt x="3415" y="0"/>
                  </a:lnTo>
                  <a:lnTo>
                    <a:pt x="0" y="1176"/>
                  </a:lnTo>
                  <a:lnTo>
                    <a:pt x="0" y="201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endParaRPr lang="zh-CN" altLang="en-US" u="sng" dirty="0"/>
            </a:p>
          </p:txBody>
        </p:sp>
        <p:sp>
          <p:nvSpPr>
            <p:cNvPr id="4" name="îṥḻídê">
              <a:extLst>
                <a:ext uri="{FF2B5EF4-FFF2-40B4-BE49-F238E27FC236}">
                  <a16:creationId xmlns:a16="http://schemas.microsoft.com/office/drawing/2014/main" id="{17EBB359-9F67-45E6-AC68-2D8EE2D89DC3}"/>
                </a:ext>
              </a:extLst>
            </p:cNvPr>
            <p:cNvSpPr/>
            <p:nvPr/>
          </p:nvSpPr>
          <p:spPr>
            <a:xfrm>
              <a:off x="5324473" y="3609805"/>
              <a:ext cx="1543050" cy="1543050"/>
            </a:xfrm>
            <a:prstGeom prst="ellipse">
              <a:avLst/>
            </a:prstGeom>
            <a:blipFill>
              <a:blip r:embed="rId3"/>
              <a:stretch>
                <a:fillRect l="-25206" r="-24794"/>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5" name="íśḻíḓé">
              <a:extLst>
                <a:ext uri="{FF2B5EF4-FFF2-40B4-BE49-F238E27FC236}">
                  <a16:creationId xmlns:a16="http://schemas.microsoft.com/office/drawing/2014/main" id="{EE1E5A2C-844F-47CF-8B38-7B9B5D676C9A}"/>
                </a:ext>
              </a:extLst>
            </p:cNvPr>
            <p:cNvSpPr txBox="1"/>
            <p:nvPr/>
          </p:nvSpPr>
          <p:spPr bwMode="auto">
            <a:xfrm>
              <a:off x="4691299" y="2470150"/>
              <a:ext cx="2809401" cy="433025"/>
            </a:xfrm>
            <a:prstGeom prst="roundRect">
              <a:avLst/>
            </a:prstGeom>
            <a:solidFill>
              <a:schemeClr val="accent1"/>
            </a:solidFill>
            <a:ln w="9525">
              <a:noFill/>
              <a:miter lim="800000"/>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a:solidFill>
                    <a:schemeClr val="bg1"/>
                  </a:solidFill>
                </a:rPr>
                <a:t>提高工具使用效率</a:t>
              </a:r>
              <a:endParaRPr lang="en-US" altLang="zh-CN" b="1" dirty="0">
                <a:solidFill>
                  <a:schemeClr val="bg1"/>
                </a:solidFill>
              </a:endParaRPr>
            </a:p>
          </p:txBody>
        </p:sp>
        <p:sp>
          <p:nvSpPr>
            <p:cNvPr id="6" name="íṥlïḓe">
              <a:extLst>
                <a:ext uri="{FF2B5EF4-FFF2-40B4-BE49-F238E27FC236}">
                  <a16:creationId xmlns:a16="http://schemas.microsoft.com/office/drawing/2014/main" id="{23D94775-EAD1-42CB-BDA7-016E90907C53}"/>
                </a:ext>
              </a:extLst>
            </p:cNvPr>
            <p:cNvSpPr/>
            <p:nvPr/>
          </p:nvSpPr>
          <p:spPr bwMode="auto">
            <a:xfrm>
              <a:off x="4691299" y="2903175"/>
              <a:ext cx="2809401" cy="6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a:t>降低</a:t>
              </a:r>
              <a:r>
                <a:rPr lang="en-US" altLang="zh-CN" sz="1100"/>
                <a:t>LLMs</a:t>
              </a:r>
              <a:r>
                <a:rPr lang="zh-CN" altLang="en-US" sz="1100"/>
                <a:t>在使用工具时的</a:t>
              </a:r>
              <a:r>
                <a:rPr lang="en-US" altLang="zh-CN" sz="1100"/>
                <a:t>token</a:t>
              </a:r>
              <a:r>
                <a:rPr lang="zh-CN" altLang="en-US" sz="1100"/>
                <a:t>消耗</a:t>
              </a:r>
              <a:endParaRPr lang="en-US" altLang="zh-CN" sz="1100" dirty="0"/>
            </a:p>
          </p:txBody>
        </p:sp>
        <p:sp>
          <p:nvSpPr>
            <p:cNvPr id="7" name="işľîḑè">
              <a:extLst>
                <a:ext uri="{FF2B5EF4-FFF2-40B4-BE49-F238E27FC236}">
                  <a16:creationId xmlns:a16="http://schemas.microsoft.com/office/drawing/2014/main" id="{FA59605F-E225-4C61-8E85-A0D85A39A799}"/>
                </a:ext>
              </a:extLst>
            </p:cNvPr>
            <p:cNvSpPr/>
            <p:nvPr/>
          </p:nvSpPr>
          <p:spPr>
            <a:xfrm>
              <a:off x="2474235" y="4603750"/>
              <a:ext cx="1543050" cy="1543050"/>
            </a:xfrm>
            <a:prstGeom prst="ellipse">
              <a:avLst/>
            </a:prstGeom>
            <a:blipFill>
              <a:blip r:embed="rId4"/>
              <a:stretch>
                <a:fillRect l="-25206" r="-24794"/>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8" name="ïşḷíḍê">
              <a:extLst>
                <a:ext uri="{FF2B5EF4-FFF2-40B4-BE49-F238E27FC236}">
                  <a16:creationId xmlns:a16="http://schemas.microsoft.com/office/drawing/2014/main" id="{EE1E5A2C-844F-47CF-8B38-7B9B5D676C9A}"/>
                </a:ext>
              </a:extLst>
            </p:cNvPr>
            <p:cNvSpPr txBox="1"/>
            <p:nvPr/>
          </p:nvSpPr>
          <p:spPr bwMode="auto">
            <a:xfrm>
              <a:off x="1841061" y="3464095"/>
              <a:ext cx="2809401" cy="433025"/>
            </a:xfrm>
            <a:prstGeom prst="roundRect">
              <a:avLst/>
            </a:prstGeom>
            <a:solidFill>
              <a:schemeClr val="accent2"/>
            </a:solidFill>
            <a:ln w="9525">
              <a:noFill/>
              <a:miter lim="800000"/>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a:solidFill>
                    <a:schemeClr val="bg1"/>
                  </a:solidFill>
                </a:rPr>
                <a:t>解决现有问题</a:t>
              </a:r>
              <a:endParaRPr lang="en-US" altLang="zh-CN" b="1" dirty="0">
                <a:solidFill>
                  <a:schemeClr val="bg1"/>
                </a:solidFill>
              </a:endParaRPr>
            </a:p>
          </p:txBody>
        </p:sp>
        <p:sp>
          <p:nvSpPr>
            <p:cNvPr id="9" name="íṥḻïḋè">
              <a:extLst>
                <a:ext uri="{FF2B5EF4-FFF2-40B4-BE49-F238E27FC236}">
                  <a16:creationId xmlns:a16="http://schemas.microsoft.com/office/drawing/2014/main" id="{23D94775-EAD1-42CB-BDA7-016E90907C53}"/>
                </a:ext>
              </a:extLst>
            </p:cNvPr>
            <p:cNvSpPr/>
            <p:nvPr/>
          </p:nvSpPr>
          <p:spPr bwMode="auto">
            <a:xfrm>
              <a:off x="1841061" y="3897120"/>
              <a:ext cx="2809401" cy="6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a:t>工具文档的多样性、冗余性和不完整性</a:t>
              </a:r>
              <a:endParaRPr lang="en-US" altLang="zh-CN" sz="1100" dirty="0"/>
            </a:p>
          </p:txBody>
        </p:sp>
        <p:sp>
          <p:nvSpPr>
            <p:cNvPr id="10" name="íṧļîdé">
              <a:extLst>
                <a:ext uri="{FF2B5EF4-FFF2-40B4-BE49-F238E27FC236}">
                  <a16:creationId xmlns:a16="http://schemas.microsoft.com/office/drawing/2014/main" id="{095F6E1A-BDB6-4770-9C63-DB87B874A80A}"/>
                </a:ext>
              </a:extLst>
            </p:cNvPr>
            <p:cNvSpPr/>
            <p:nvPr/>
          </p:nvSpPr>
          <p:spPr>
            <a:xfrm>
              <a:off x="8174712" y="4603750"/>
              <a:ext cx="1543050" cy="1543050"/>
            </a:xfrm>
            <a:prstGeom prst="ellipse">
              <a:avLst/>
            </a:prstGeom>
            <a:blipFill>
              <a:blip r:embed="rId5"/>
              <a:stretch>
                <a:fillRect l="-39209" r="-38569"/>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1" name="iṧ1íḋe">
              <a:extLst>
                <a:ext uri="{FF2B5EF4-FFF2-40B4-BE49-F238E27FC236}">
                  <a16:creationId xmlns:a16="http://schemas.microsoft.com/office/drawing/2014/main" id="{EE1E5A2C-844F-47CF-8B38-7B9B5D676C9A}"/>
                </a:ext>
              </a:extLst>
            </p:cNvPr>
            <p:cNvSpPr txBox="1"/>
            <p:nvPr/>
          </p:nvSpPr>
          <p:spPr bwMode="auto">
            <a:xfrm>
              <a:off x="7541538" y="3464095"/>
              <a:ext cx="2809401" cy="433025"/>
            </a:xfrm>
            <a:prstGeom prst="roundRect">
              <a:avLst/>
            </a:prstGeom>
            <a:solidFill>
              <a:schemeClr val="accent2"/>
            </a:solidFill>
            <a:ln w="9525">
              <a:noFill/>
              <a:miter lim="800000"/>
              <a:headEnd/>
              <a:tailEnd/>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a:solidFill>
                    <a:schemeClr val="bg1"/>
                  </a:solidFill>
                </a:rPr>
                <a:t>增强</a:t>
              </a:r>
              <a:r>
                <a:rPr lang="en-US" altLang="zh-CN" b="1">
                  <a:solidFill>
                    <a:schemeClr val="bg1"/>
                  </a:solidFill>
                </a:rPr>
                <a:t>LLMs</a:t>
              </a:r>
              <a:r>
                <a:rPr lang="zh-CN" altLang="en-US" b="1">
                  <a:solidFill>
                    <a:schemeClr val="bg1"/>
                  </a:solidFill>
                </a:rPr>
                <a:t>的实用性</a:t>
              </a:r>
              <a:endParaRPr lang="en-US" altLang="zh-CN" b="1" dirty="0">
                <a:solidFill>
                  <a:schemeClr val="bg1"/>
                </a:solidFill>
              </a:endParaRPr>
            </a:p>
          </p:txBody>
        </p:sp>
        <p:sp>
          <p:nvSpPr>
            <p:cNvPr id="12" name="islïďè">
              <a:extLst>
                <a:ext uri="{FF2B5EF4-FFF2-40B4-BE49-F238E27FC236}">
                  <a16:creationId xmlns:a16="http://schemas.microsoft.com/office/drawing/2014/main" id="{23D94775-EAD1-42CB-BDA7-016E90907C53}"/>
                </a:ext>
              </a:extLst>
            </p:cNvPr>
            <p:cNvSpPr/>
            <p:nvPr/>
          </p:nvSpPr>
          <p:spPr bwMode="auto">
            <a:xfrm>
              <a:off x="7541538" y="3897120"/>
              <a:ext cx="2809401" cy="6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a:t>提升其在现实世界应用中的性能</a:t>
              </a:r>
              <a:endParaRPr lang="en-US" altLang="zh-CN" sz="1100" dirty="0"/>
            </a:p>
          </p:txBody>
        </p:sp>
        <p:grpSp>
          <p:nvGrpSpPr>
            <p:cNvPr id="13" name="íś1ïďé">
              <a:extLst>
                <a:ext uri="{FF2B5EF4-FFF2-40B4-BE49-F238E27FC236}">
                  <a16:creationId xmlns:a16="http://schemas.microsoft.com/office/drawing/2014/main" id="{8E247FE2-788F-490F-A5D6-ED37CD19FA7B}"/>
                </a:ext>
              </a:extLst>
            </p:cNvPr>
            <p:cNvGrpSpPr/>
            <p:nvPr/>
          </p:nvGrpSpPr>
          <p:grpSpPr>
            <a:xfrm>
              <a:off x="3316233" y="1333670"/>
              <a:ext cx="5559534" cy="487459"/>
              <a:chOff x="3316233" y="1392929"/>
              <a:chExt cx="5559534" cy="487459"/>
            </a:xfrm>
          </p:grpSpPr>
          <p:sp>
            <p:nvSpPr>
              <p:cNvPr id="14" name="îṡlîḓe">
                <a:extLst>
                  <a:ext uri="{FF2B5EF4-FFF2-40B4-BE49-F238E27FC236}">
                    <a16:creationId xmlns:a16="http://schemas.microsoft.com/office/drawing/2014/main" id="{64DC2847-DA63-4AF3-B015-B0D0DC7F9B4A}"/>
                  </a:ext>
                </a:extLst>
              </p:cNvPr>
              <p:cNvSpPr txBox="1"/>
              <p:nvPr/>
            </p:nvSpPr>
            <p:spPr>
              <a:xfrm>
                <a:off x="3316233" y="1392929"/>
                <a:ext cx="5559534" cy="461665"/>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i="1"/>
                  <a:t>研究目的</a:t>
                </a:r>
                <a:endParaRPr lang="en-US" sz="2400" i="1" dirty="0"/>
              </a:p>
            </p:txBody>
          </p:sp>
          <p:cxnSp>
            <p:nvCxnSpPr>
              <p:cNvPr id="15" name="iśļíḍe">
                <a:extLst>
                  <a:ext uri="{FF2B5EF4-FFF2-40B4-BE49-F238E27FC236}">
                    <a16:creationId xmlns:a16="http://schemas.microsoft.com/office/drawing/2014/main" id="{21EA80D1-CEA2-41CA-9E41-DC2D82168AD4}"/>
                  </a:ext>
                </a:extLst>
              </p:cNvPr>
              <p:cNvCxnSpPr/>
              <p:nvPr/>
            </p:nvCxnSpPr>
            <p:spPr>
              <a:xfrm>
                <a:off x="5071175" y="1880388"/>
                <a:ext cx="2049651"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010984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1*l_h_d*1_1_1"/>
  <p:tag name="KSO_WM_TEMPLATE_CATEGORY" val="diagram"/>
  <p:tag name="KSO_WM_TEMPLATE_INDEX" val="20231714"/>
  <p:tag name="KSO_WM_UNIT_LAYERLEVEL" val="1_1_1"/>
  <p:tag name="KSO_WM_TAG_VERSION" val="3.0"/>
  <p:tag name="KSO_WM_DIAGRAM_GROUP_CODE" val="l1-1"/>
  <p:tag name="KSO_WM_UNIT_TYPE" val="l_h_d"/>
  <p:tag name="KSO_WM_UNIT_INDEX" val="1_1_1"/>
  <p:tag name="KSO_WM_UNIT_VALUE" val="534*534"/>
  <p:tag name="KSO_WM_DIAGRAM_MAX_ITEMCNT" val="6"/>
  <p:tag name="KSO_WM_DIAGRAM_MIN_ITEMCNT" val="2"/>
  <p:tag name="KSO_WM_DIAGRAM_VIRTUALLY_FRAME" val="{&quot;height&quot;:387.8111877441406,&quot;width&quot;:840.434020996093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UNIT_LINE_FILL_TYPE" val="2"/>
  <p:tag name="KSO_WM_UNIT_USESOURCEFORMAT_APPLY" val="0"/>
</p:tagLst>
</file>

<file path=ppt/tags/tag1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14_1*l_h_a*1_2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87.8111877441406,&quot;width&quot;:840.434020996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添加标题"/>
  <p:tag name="KSO_WM_UNIT_USESOURCEFORMAT_APPLY" val="0"/>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2"/>
  <p:tag name="KSO_WM_TEMPLATE_CATEGORY" val="diagram"/>
  <p:tag name="KSO_WM_TEMPLATE_INDEX" val="20231714"/>
  <p:tag name="KSO_WM_UNIT_LAYERLEVEL" val="1_1_1"/>
  <p:tag name="KSO_WM_TAG_VERSION" val="3.0"/>
  <p:tag name="KSO_WM_DIAGRAM_GROUP_CODE" val="l1-1"/>
  <p:tag name="KSO_WM_UNIT_TYPE" val="l_h_i"/>
  <p:tag name="KSO_WM_UNIT_INDEX" val="1_1_2"/>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3"/>
  <p:tag name="KSO_WM_TEMPLATE_CATEGORY" val="diagram"/>
  <p:tag name="KSO_WM_TEMPLATE_INDEX" val="20231714"/>
  <p:tag name="KSO_WM_UNIT_LAYERLEVEL" val="1_1_1"/>
  <p:tag name="KSO_WM_TAG_VERSION" val="3.0"/>
  <p:tag name="KSO_WM_DIAGRAM_GROUP_CODE" val="l1-1"/>
  <p:tag name="KSO_WM_UNIT_TYPE" val="l_h_i"/>
  <p:tag name="KSO_WM_UNIT_INDEX" val="1_1_3"/>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1*l_h_d*1_2_1"/>
  <p:tag name="KSO_WM_TEMPLATE_CATEGORY" val="diagram"/>
  <p:tag name="KSO_WM_TEMPLATE_INDEX" val="20231714"/>
  <p:tag name="KSO_WM_UNIT_LAYERLEVEL" val="1_1_1"/>
  <p:tag name="KSO_WM_TAG_VERSION" val="3.0"/>
  <p:tag name="KSO_WM_DIAGRAM_GROUP_CODE" val="l1-1"/>
  <p:tag name="KSO_WM_UNIT_TYPE" val="l_h_d"/>
  <p:tag name="KSO_WM_UNIT_INDEX" val="1_2_1"/>
  <p:tag name="KSO_WM_UNIT_VALUE" val="534*534"/>
  <p:tag name="KSO_WM_DIAGRAM_MAX_ITEMCNT" val="6"/>
  <p:tag name="KSO_WM_DIAGRAM_MIN_ITEMCNT" val="2"/>
  <p:tag name="KSO_WM_DIAGRAM_VIRTUALLY_FRAME" val="{&quot;height&quot;:387.8111877441406,&quot;width&quot;:840.434020996093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UNIT_LINE_FILL_TYPE" val="2"/>
  <p:tag name="KSO_WM_UNIT_USESOURCEFORMAT_APPLY" val="0"/>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2"/>
  <p:tag name="KSO_WM_TEMPLATE_CATEGORY" val="diagram"/>
  <p:tag name="KSO_WM_TEMPLATE_INDEX" val="20231714"/>
  <p:tag name="KSO_WM_UNIT_LAYERLEVEL" val="1_1_1"/>
  <p:tag name="KSO_WM_TAG_VERSION" val="3.0"/>
  <p:tag name="KSO_WM_DIAGRAM_GROUP_CODE" val="l1-1"/>
  <p:tag name="KSO_WM_UNIT_TYPE" val="l_h_i"/>
  <p:tag name="KSO_WM_UNIT_INDEX" val="1_2_2"/>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3"/>
  <p:tag name="KSO_WM_TEMPLATE_CATEGORY" val="diagram"/>
  <p:tag name="KSO_WM_TEMPLATE_INDEX" val="20231714"/>
  <p:tag name="KSO_WM_UNIT_LAYERLEVEL" val="1_1_1"/>
  <p:tag name="KSO_WM_TAG_VERSION" val="3.0"/>
  <p:tag name="KSO_WM_DIAGRAM_GROUP_CODE" val="l1-1"/>
  <p:tag name="KSO_WM_UNIT_TYPE" val="l_h_i"/>
  <p:tag name="KSO_WM_UNIT_INDEX" val="1_2_3"/>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107.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71"/>
  <p:tag name="KSO_WM_TEMPLATE_CATEGORY" val="custom"/>
  <p:tag name="KSO_WM_SLIDE_INDEX" val="7"/>
  <p:tag name="KSO_WM_SLIDE_ID" val="custom20235971_7"/>
  <p:tag name="KSO_WM_TEMPLATE_MASTER_TYPE" val="0"/>
  <p:tag name="KSO_WM_SLIDE_LAYOUT" val="a_e"/>
  <p:tag name="KSO_WM_SLIDE_LAYOUT_CNT" val="1_1"/>
</p:tagLst>
</file>

<file path=ppt/tags/tag10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2023597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ISCONTENTSTITLE" val="0"/>
  <p:tag name="KSO_WM_UNIT_PRESET_TEXT" val="添加章节标题"/>
</p:tagLst>
</file>

<file path=ppt/tags/tag109.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2023597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PRESET_TEXT" val="02"/>
</p:tagLst>
</file>

<file path=ppt/tags/tag11.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294.48*284.711"/>
  <p:tag name="KSO_WM_SLIDE_POSITION" val="54.75*175.946"/>
  <p:tag name="KSO_WM_TEMPLATE_INDEX" val="20235971"/>
  <p:tag name="KSO_WM_TEMPLATE_SUBCATEGORY" val="0"/>
  <p:tag name="KSO_WM_SLIDE_INDEX" val="1"/>
  <p:tag name="KSO_WM_TAG_VERSION" val="3.0"/>
  <p:tag name="KSO_WM_SLIDE_ID" val="custom20233629_1"/>
  <p:tag name="KSO_WM_SLIDE_ITEM_CNT" val="3"/>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629_1*i*1"/>
  <p:tag name="KSO_WM_TEMPLATE_CATEGORY" val="custom"/>
  <p:tag name="KSO_WM_TEMPLATE_INDEX" val="2023362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629"/>
  <p:tag name="KSO_WM_UNIT_ID" val="custom20233629_1*a*1"/>
  <p:tag name="KSO_WM_UNIT_PRESET_TEXT" val="单击此处添加标题内容"/>
  <p:tag name="KSO_WM_UNIT_TEXT_FILL_FORE_SCHEMECOLOR_INDEX" val="15"/>
  <p:tag name="KSO_WM_UNIT_TEXT_FILL_TYPE" val="1"/>
  <p:tag name="KSO_WM_UNIT_USESOURCEFORMAT_APPLY" val="0"/>
</p:tagLst>
</file>

<file path=ppt/tags/tag113.xml><?xml version="1.0" encoding="utf-8"?>
<p:tagLst xmlns:a="http://schemas.openxmlformats.org/drawingml/2006/main" xmlns:r="http://schemas.openxmlformats.org/officeDocument/2006/relationships" xmlns:p="http://schemas.openxmlformats.org/presentationml/2006/main">
  <p:tag name="KSO_WM_UNIT_VALUE" val="1770*2181"/>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29_1*d*1"/>
  <p:tag name="KSO_WM_TEMPLATE_CATEGORY" val="custom"/>
  <p:tag name="KSO_WM_TEMPLATE_INDEX" val="20233629"/>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560_1*l_h_i*1_1_1"/>
  <p:tag name="KSO_WM_TEMPLATE_CATEGORY" val="diagram"/>
  <p:tag name="KSO_WM_TEMPLATE_INDEX" val="20233560"/>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284.71142578125,&quot;width&quot;:294.480316162109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USESOURCEFORMAT_APPLY" val="0"/>
</p:tagLst>
</file>

<file path=ppt/tags/tag1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560_1*l_h_f*1_1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3"/>
  <p:tag name="KSO_WM_UNIT_PRESET_TEXT" val="单击添加文本具体内容"/>
  <p:tag name="KSO_WM_UNIT_TEXT_FILL_FORE_SCHEMECOLOR_INDEX" val="1"/>
  <p:tag name="KSO_WM_UNIT_TEXT_FILL_TYPE" val="1"/>
  <p:tag name="KSO_WM_UNIT_USESOURCEFORMAT_APPLY" val="0"/>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560_1*l_h_a*1_1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添加项标题"/>
  <p:tag name="KSO_WM_UNIT_TEXT_FILL_FORE_SCHEMECOLOR_INDEX" val="1"/>
  <p:tag name="KSO_WM_UNIT_TEXT_FILL_TYPE" val="1"/>
  <p:tag name="KSO_WM_UNIT_USESOURCEFORMAT_APPLY" val="0"/>
</p:tagLst>
</file>

<file path=ppt/tags/tag11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560_1*l_h_f*1_3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3"/>
  <p:tag name="KSO_WM_UNIT_PRESET_TEXT" val="单击添加文本具体内容"/>
  <p:tag name="KSO_WM_UNIT_TEXT_FILL_FORE_SCHEMECOLOR_INDEX" val="1"/>
  <p:tag name="KSO_WM_UNIT_TEXT_FILL_TYPE" val="1"/>
  <p:tag name="KSO_WM_UNIT_USESOURCEFORMAT_APPLY" val="0"/>
</p:tagLst>
</file>

<file path=ppt/tags/tag1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560_1*l_h_a*1_3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添加项标题"/>
  <p:tag name="KSO_WM_UNIT_TEXT_FILL_FORE_SCHEMECOLOR_INDEX" val="1"/>
  <p:tag name="KSO_WM_UNIT_TEXT_FILL_TYPE" val="1"/>
  <p:tag name="KSO_WM_UNIT_USESOURCEFORMAT_APPLY" val="0"/>
</p:tagLst>
</file>

<file path=ppt/tags/tag1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560_1*l_h_f*1_2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3"/>
  <p:tag name="KSO_WM_UNIT_PRESET_TEXT" val="单击添加文本具体内容"/>
  <p:tag name="KSO_WM_UNIT_TEXT_FILL_FORE_SCHEMECOLOR_INDEX" val="1"/>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560_1*l_h_a*1_2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添加项标题"/>
  <p:tag name="KSO_WM_UNIT_TEXT_FILL_FORE_SCHEMECOLOR_INDEX" val="1"/>
  <p:tag name="KSO_WM_UNIT_TEXT_FILL_TYPE" val="1"/>
  <p:tag name="KSO_WM_UNIT_USESOURCEFORMAT_APPLY" val="0"/>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560_1*l_h_i*1_2_1"/>
  <p:tag name="KSO_WM_TEMPLATE_CATEGORY" val="diagram"/>
  <p:tag name="KSO_WM_TEMPLATE_INDEX" val="20233560"/>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284.71142578125,&quot;width&quot;:294.480316162109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USESOURCEFORMAT_APPLY" val="0"/>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560_1*l_h_i*1_3_1"/>
  <p:tag name="KSO_WM_TEMPLATE_CATEGORY" val="diagram"/>
  <p:tag name="KSO_WM_TEMPLATE_INDEX" val="20233560"/>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284.71142578125,&quot;width&quot;:294.480316162109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USESOURCEFORMAT_APPLY" val="0"/>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5971"/>
</p:tagLst>
</file>

<file path=ppt/tags/tag124.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0968"/>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15"/>
  <p:tag name="KSO_WM_UNIT_TEXT_FILL_TYPE" val="1"/>
  <p:tag name="KSO_WM_UNIT_USESOURCEFORMAT_APPLY" val="0"/>
</p:tagLst>
</file>

<file path=ppt/tags/tag12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0968_1*l_h_i*1_1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66.2639465332031,&quot;width&quot;:850.4000244140625}"/>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0"/>
</p:tagLst>
</file>

<file path=ppt/tags/tag12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817*1399"/>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0968_1*l_h_d*1_1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66.2639465332031,&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68_1*l_h_a*1_1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6.263946533203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USESOURCEFORMAT_APPLY" val="0"/>
</p:tagLst>
</file>

<file path=ppt/tags/tag1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68_1*l_h_f*1_1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6.263946533203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68_1*l_h_i*1_2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66.2639465332031,&quot;width&quot;:850.4000244140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0"/>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68_1*l_h_a*1_2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6.2639465332031,&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USESOURCEFORMAT_APPLY" val="0"/>
</p:tagLst>
</file>

<file path=ppt/tags/tag13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817*1399"/>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0968_1*l_h_d*1_2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66.2639465332031,&quot;width&quot;:850.40002441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33.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0968"/>
  <p:tag name="KSO_WM_TEMPLATE_CATEGORY" val="diagram"/>
  <p:tag name="KSO_WM_SLIDE_INDEX" val="7"/>
  <p:tag name="KSO_WM_SLIDE_ID" val="custom20235971_7"/>
  <p:tag name="KSO_WM_TEMPLATE_MASTER_TYPE" val="0"/>
  <p:tag name="KSO_WM_SLIDE_LAYOUT" val="a_e"/>
  <p:tag name="KSO_WM_SLIDE_LAYOUT_CNT" val="1_1"/>
</p:tagLst>
</file>

<file path=ppt/tags/tag13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2023597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ISCONTENTSTITLE" val="0"/>
  <p:tag name="KSO_WM_UNIT_PRESET_TEXT" val="添加章节标题"/>
</p:tagLst>
</file>

<file path=ppt/tags/tag135.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2023597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PRESET_TEXT" val="03"/>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315_2*a*1"/>
  <p:tag name="KSO_WM_TEMPLATE_CATEGORY" val="diagram"/>
  <p:tag name="KSO_WM_TEMPLATE_INDEX" val="2023331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单击此处添加标题内容"/>
  <p:tag name="KSO_WM_UNIT_VALUE" val="26"/>
  <p:tag name="KSO_WM_UNIT_TEXT_FILL_FORE_SCHEMECOLOR_INDEX" val="15"/>
  <p:tag name="KSO_WM_UNIT_TEXT_FILL_TYPE" val="1"/>
  <p:tag name="KSO_WM_UNIT_USESOURCEFORMAT_APPLY" val="0"/>
</p:tagLst>
</file>

<file path=ppt/tags/tag137.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diag"/>
  <p:tag name="KSO_WM_SLIDE_SIZE" val="760.77*240"/>
  <p:tag name="KSO_WM_SLIDE_POSITION" val="87.575*168.2"/>
  <p:tag name="KSO_WM_SLIDE_LAYOUT" val="a_l"/>
  <p:tag name="KSO_WM_SLIDE_LAYOUT_CNT" val="1_1"/>
  <p:tag name="KSO_WM_SPECIAL_SOURCE" val="bdnull"/>
  <p:tag name="KSO_WM_DIAGRAM_GROUP_CODE" val="l1-1"/>
  <p:tag name="KSO_WM_SLIDE_DIAGTYPE" val="l"/>
  <p:tag name="KSO_WM_TEMPLATE_INDEX" val="20230968"/>
  <p:tag name="KSO_WM_TEMPLATE_SUBCATEGORY" val="0"/>
  <p:tag name="KSO_WM_SLIDE_INDEX" val="1"/>
  <p:tag name="KSO_WM_TAG_VERSION" val="3.0"/>
  <p:tag name="KSO_WM_SLIDE_ID" val="custom20231926_1"/>
  <p:tag name="KSO_WM_SLIDE_ITEM_CN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926_1*i*1"/>
  <p:tag name="KSO_WM_TEMPLATE_CATEGORY" val="custom"/>
  <p:tag name="KSO_WM_TEMPLATE_INDEX" val="2023192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1926_1*i*2"/>
  <p:tag name="KSO_WM_TEMPLATE_CATEGORY" val="custom"/>
  <p:tag name="KSO_WM_TEMPLATE_INDEX" val="2023192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26"/>
  <p:tag name="KSO_WM_UNIT_ID" val="custom20231926_1*a*1"/>
  <p:tag name="KSO_WM_UNIT_TEXT_FILL_FORE_SCHEMECOLOR_INDEX" val="13"/>
  <p:tag name="KSO_WM_UNIT_TEXT_FILL_TYPE" val="1"/>
  <p:tag name="KSO_WM_UNIT_USESOURCEFORMAT_APPLY" val="0"/>
  <p:tag name="KSO_WM_UNIT_PRESET_TEXT" val="单击此处添加标题"/>
</p:tagLst>
</file>

<file path=ppt/tags/tag14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2470_1*l_h_i*1_2_1"/>
  <p:tag name="KSO_WM_TEMPLATE_CATEGORY" val="diagram"/>
  <p:tag name="KSO_WM_TEMPLATE_INDEX" val="20232470"/>
  <p:tag name="KSO_WM_UNIT_LAYERLEVEL" val="1_1_1"/>
  <p:tag name="KSO_WM_TAG_VERSION" val="3.0"/>
  <p:tag name="KSO_WM_BEAUTIFY_FLAG" val="#wm#"/>
  <p:tag name="KSO_WM_DIAGRAM_MAX_ITEMCNT" val="5"/>
  <p:tag name="KSO_WM_DIAGRAM_MIN_ITEMCNT" val="2"/>
  <p:tag name="KSO_WM_DIAGRAM_VIRTUALLY_FRAME" val="{&quot;height&quot;:240,&quot;width&quot;:850.4000854492188}"/>
  <p:tag name="KSO_WM_DIAGRAM_COLOR_MATCH_VALUE" val="{&quot;shape&quot;:{&quot;fill&quot;:{&quot;solid&quot;:{&quot;brightness&quot;:0,&quot;colorType&quot;:1,&quot;foreColorIndex&quot;:2,&quot;transparency&quot;:0},&quot;type&quot;:1},&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SHADOW_SCHEMECOLOR_INDEX" val="5"/>
  <p:tag name="KSO_WM_UNIT_TEXT_FILL_FORE_SCHEMECOLOR_INDEX" val="13"/>
  <p:tag name="KSO_WM_UNIT_TEXT_FILL_TYPE" val="1"/>
  <p:tag name="KSO_WM_UNIT_USESOURCEFORMAT_APPLY" val="0"/>
</p:tagLst>
</file>

<file path=ppt/tags/tag1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2470_1*l_h_f*1_2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TYPE" val="1"/>
  <p:tag name="KSO_WM_DIAGRAM_MAX_ITEMCNT" val="5"/>
  <p:tag name="KSO_WM_DIAGRAM_MIN_ITEMCNT" val="2"/>
  <p:tag name="KSO_WM_DIAGRAM_VIRTUALLY_FRAME" val="{&quot;height&quot;:240,&quot;width&quot;:850.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言简意赅阐述观点"/>
  <p:tag name="KSO_WM_UNIT_USESOURCEFORMAT_APPLY" val="0"/>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2470_1*l_h_a*1_2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TEXT_FILL_TYPE" val="1"/>
  <p:tag name="KSO_WM_DIAGRAM_MAX_ITEMCNT" val="5"/>
  <p:tag name="KSO_WM_DIAGRAM_MIN_ITEMCNT" val="2"/>
  <p:tag name="KSO_WM_DIAGRAM_VIRTUALLY_FRAME" val="{&quot;height&quot;:240,&quot;width&quot;:850.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USESOURCEFORMAT_APPLY" val="0"/>
</p:tagLst>
</file>

<file path=ppt/tags/tag14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136*14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2470_1*l_h_x*1_2_1"/>
  <p:tag name="KSO_WM_TEMPLATE_CATEGORY" val="diagram"/>
  <p:tag name="KSO_WM_TEMPLATE_INDEX" val="20232470"/>
  <p:tag name="KSO_WM_UNIT_LAYERLEVEL" val="1_1_1"/>
  <p:tag name="KSO_WM_TAG_VERSION" val="3.0"/>
  <p:tag name="KSO_WM_BEAUTIFY_FLAG" val="#wm#"/>
  <p:tag name="KSO_WM_DIAGRAM_MAX_ITEMCNT" val="5"/>
  <p:tag name="KSO_WM_DIAGRAM_MIN_ITEMCNT" val="2"/>
  <p:tag name="KSO_WM_DIAGRAM_VIRTUALLY_FRAME" val="{&quot;height&quot;:240,&quot;width&quot;:850.4000854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14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70_1*l_h_f*1_1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240,&quot;width&quot;:850.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项正文，文字是思想的提炼，请言简意赅阐述观点"/>
  <p:tag name="KSO_WM_UNIT_TEXT_FILL_FORE_SCHEMECOLOR_INDEX" val="1"/>
  <p:tag name="KSO_WM_UNIT_TEXT_FILL_TYPE" val="1"/>
  <p:tag name="KSO_WM_UNIT_USESOURCEFORMAT_APPLY" val="0"/>
</p:tagLst>
</file>

<file path=ppt/tags/tag1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70_1*l_h_a*1_1_1"/>
  <p:tag name="KSO_WM_TEMPLATE_CATEGORY" val="diagram"/>
  <p:tag name="KSO_WM_TEMPLATE_INDEX" val="2023247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240,&quot;width&quot;:850.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USESOURCEFORMAT_APPLY" val="0"/>
</p:tagLst>
</file>

<file path=ppt/tags/tag14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140*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2470_1*l_h_x*1_1_1"/>
  <p:tag name="KSO_WM_TEMPLATE_CATEGORY" val="diagram"/>
  <p:tag name="KSO_WM_TEMPLATE_INDEX" val="20232470"/>
  <p:tag name="KSO_WM_UNIT_LAYERLEVEL" val="1_1_1"/>
  <p:tag name="KSO_WM_TAG_VERSION" val="3.0"/>
  <p:tag name="KSO_WM_BEAUTIFY_FLAG" val="#wm#"/>
  <p:tag name="KSO_WM_DIAGRAM_MAX_ITEMCNT" val="5"/>
  <p:tag name="KSO_WM_DIAGRAM_MIN_ITEMCNT" val="2"/>
  <p:tag name="KSO_WM_DIAGRAM_VIRTUALLY_FRAME" val="{&quot;height&quot;:240,&quot;width&quot;:850.4000854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14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picTxt"/>
  <p:tag name="KSO_WM_SLIDE_SIZE" val="379.843*192.756"/>
  <p:tag name="KSO_WM_SLIDE_POSITION" val="134.165*104.604"/>
  <p:tag name="KSO_WM_SLIDE_LAYOUT" val="a_d_l"/>
  <p:tag name="KSO_WM_SLIDE_LAYOUT_CNT" val="1_1_1"/>
  <p:tag name="KSO_WM_SPECIAL_SOURCE" val="bdnull"/>
  <p:tag name="KSO_WM_DIAGRAM_GROUP_CODE" val="l1-1"/>
  <p:tag name="KSO_WM_SLIDE_DIAGTYPE" val="l"/>
  <p:tag name="KSO_WM_TEMPLATE_INDEX" val="20230968"/>
  <p:tag name="KSO_WM_TEMPLATE_SUBCATEGORY" val="0"/>
  <p:tag name="KSO_WM_SLIDE_INDEX" val="1"/>
  <p:tag name="KSO_WM_TAG_VERSION" val="3.0"/>
  <p:tag name="KSO_WM_SLIDE_ID" val="custom20231934_1"/>
  <p:tag name="KSO_WM_SLIDE_ITEM_CNT" val="1"/>
</p:tagLst>
</file>

<file path=ppt/tags/tag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5.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picTxt"/>
  <p:tag name="KSO_WM_SLIDE_SIZE" val="379.843*192.756"/>
  <p:tag name="KSO_WM_SLIDE_POSITION" val="134.165*104.604"/>
  <p:tag name="KSO_WM_SLIDE_LAYOUT" val="a_d_l"/>
  <p:tag name="KSO_WM_SLIDE_LAYOUT_CNT" val="1_1_1"/>
  <p:tag name="KSO_WM_SPECIAL_SOURCE" val="bdnull"/>
  <p:tag name="KSO_WM_DIAGRAM_GROUP_CODE" val="l1-1"/>
  <p:tag name="KSO_WM_SLIDE_DIAGTYPE" val="l"/>
  <p:tag name="KSO_WM_TEMPLATE_INDEX" val="20230968"/>
  <p:tag name="KSO_WM_TEMPLATE_SUBCATEGORY" val="0"/>
  <p:tag name="KSO_WM_SLIDE_INDEX" val="1"/>
  <p:tag name="KSO_WM_TAG_VERSION" val="3.0"/>
  <p:tag name="KSO_WM_SLIDE_ID" val="custom20231934_1"/>
  <p:tag name="KSO_WM_SLIDE_ITEM_CNT" val="1"/>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5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diag"/>
  <p:tag name="KSO_WM_SLIDE_SIZE" val="760.77*240"/>
  <p:tag name="KSO_WM_SLIDE_POSITION" val="87.575*168.2"/>
  <p:tag name="KSO_WM_SLIDE_LAYOUT" val="a_l"/>
  <p:tag name="KSO_WM_SLIDE_LAYOUT_CNT" val="1_1"/>
  <p:tag name="KSO_WM_SPECIAL_SOURCE" val="bdnull"/>
  <p:tag name="KSO_WM_DIAGRAM_GROUP_CODE" val="l1-1"/>
  <p:tag name="KSO_WM_SLIDE_DIAGTYPE" val="l"/>
  <p:tag name="KSO_WM_TEMPLATE_INDEX" val="20230968"/>
  <p:tag name="KSO_WM_TEMPLATE_SUBCATEGORY" val="0"/>
  <p:tag name="KSO_WM_SLIDE_INDEX" val="1"/>
  <p:tag name="KSO_WM_TAG_VERSION" val="3.0"/>
  <p:tag name="KSO_WM_SLIDE_ID" val="custom20231926_1"/>
  <p:tag name="KSO_WM_SLIDE_ITEM_CN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1926_1*i*2"/>
  <p:tag name="KSO_WM_TEMPLATE_CATEGORY" val="custom"/>
  <p:tag name="KSO_WM_TEMPLATE_INDEX" val="20231926"/>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26"/>
  <p:tag name="KSO_WM_UNIT_ID" val="custom20231926_1*a*1"/>
  <p:tag name="KSO_WM_UNIT_TEXT_FILL_FORE_SCHEMECOLOR_INDEX" val="13"/>
  <p:tag name="KSO_WM_UNIT_TEXT_FILL_TYPE" val="1"/>
  <p:tag name="KSO_WM_UNIT_USESOURCEFORMAT_APPLY" val="0"/>
  <p:tag name="KSO_WM_UNIT_PRESET_TEXT" val="单击此处添加标题"/>
</p:tagLst>
</file>

<file path=ppt/tags/tag1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6.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1934"/>
  <p:tag name="KSO_WM_UNIT_ID" val="custom20231934_1*a*1"/>
  <p:tag name="KSO_WM_UNIT_TEXT_FILL_FORE_SCHEMECOLOR_INDEX" val="13"/>
  <p:tag name="KSO_WM_UNIT_TEXT_FILL_TYPE" val="1"/>
  <p:tag name="KSO_WM_UNIT_USESOURCEFORMAT_APPLY" val="0"/>
  <p:tag name="KSO_WM_UNIT_PRESET_TEXT" val="单击此处添加标题"/>
</p:tagLst>
</file>

<file path=ppt/tags/tag16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picTxt"/>
  <p:tag name="KSO_WM_SLIDE_SIZE" val="355.7*135.4"/>
  <p:tag name="KSO_WM_SLIDE_POSITION" val="86.6*295.1"/>
  <p:tag name="KSO_WM_SLIDE_LAYOUT" val="a_d_l"/>
  <p:tag name="KSO_WM_SLIDE_LAYOUT_CNT" val="1_1_1"/>
  <p:tag name="KSO_WM_SPECIAL_SOURCE" val="bdnull"/>
  <p:tag name="KSO_WM_DIAGRAM_GROUP_CODE" val="l1-1"/>
  <p:tag name="KSO_WM_SLIDE_DIAGTYPE" val="l"/>
  <p:tag name="KSO_WM_TEMPLATE_INDEX" val="20230968"/>
  <p:tag name="KSO_WM_TEMPLATE_SUBCATEGORY" val="0"/>
  <p:tag name="KSO_WM_SLIDE_INDEX" val="1"/>
  <p:tag name="KSO_WM_TAG_VERSION" val="3.0"/>
  <p:tag name="KSO_WM_SLIDE_ID" val="custom20233589_1"/>
  <p:tag name="KSO_WM_SLIDE_ITEM_CNT" val="2"/>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589_1*i*1"/>
  <p:tag name="KSO_WM_TEMPLATE_CATEGORY" val="custom"/>
  <p:tag name="KSO_WM_TEMPLATE_INDEX" val="20233589"/>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589_1*a*1"/>
  <p:tag name="KSO_WM_TEMPLATE_CATEGORY" val="custom"/>
  <p:tag name="KSO_WM_TEMPLATE_INDEX" val="20233589"/>
  <p:tag name="KSO_WM_UNIT_LAYERLEVEL" val="1"/>
  <p:tag name="KSO_WM_TAG_VERSION" val="3.0"/>
  <p:tag name="KSO_WM_UNIT_PRESET_TEXT" val="单击此处&#10;添加标题内容"/>
  <p:tag name="KSO_WM_UNIT_TEXT_FILL_FORE_SCHEMECOLOR_INDEX" val="13"/>
  <p:tag name="KSO_WM_UNIT_TEXT_FILL_TYPE" val="1"/>
  <p:tag name="KSO_WM_UNIT_USESOURCEFORMAT_APPLY" val="0"/>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589_1*i*2"/>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68.xml><?xml version="1.0" encoding="utf-8"?>
<p:tagLst xmlns:a="http://schemas.openxmlformats.org/drawingml/2006/main" xmlns:r="http://schemas.openxmlformats.org/officeDocument/2006/relationships" xmlns:p="http://schemas.openxmlformats.org/presentationml/2006/main">
  <p:tag name="KSO_WM_UNIT_VALUE" val="1906*172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89_1*d*1"/>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6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520_1*l_h_a*1_1_1"/>
  <p:tag name="KSO_WM_TEMPLATE_CATEGORY" val="diagram"/>
  <p:tag name="KSO_WM_TEMPLATE_INDEX" val="20233520"/>
  <p:tag name="KSO_WM_UNIT_LAYERLEVEL" val="1_1_1"/>
  <p:tag name="KSO_WM_TAG_VERSION" val="3.0"/>
  <p:tag name="KSO_WM_BEAUTIFY_FLAG" val="#wm#"/>
  <p:tag name="KSO_WM_DIAGRAM_MAX_ITEMCNT" val="2"/>
  <p:tag name="KSO_WM_DIAGRAM_MIN_ITEMCNT" val="2"/>
  <p:tag name="KSO_WM_DIAGRAM_VIRTUALLY_FRAME" val="{&quot;height&quot;:178.89999389648438,&quot;width&quot;:320.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DIAGRAM_VIRTUALLY_FRAME" val="{&quot;height&quot;:178.89999389648438,&quot;width&quot;:320.70001220703125}"/>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520_1*l_h_f*1_1_1"/>
  <p:tag name="KSO_WM_TEMPLATE_CATEGORY" val="diagram"/>
  <p:tag name="KSO_WM_TEMPLATE_INDEX" val="20233520"/>
  <p:tag name="KSO_WM_UNIT_LAYERLEVEL" val="1_1_1"/>
  <p:tag name="KSO_WM_TAG_VERSION" val="3.0"/>
  <p:tag name="KSO_WM_UNIT_VALUE" val="17"/>
  <p:tag name="KSO_WM_UNIT_PRESET_TEXT" val="单击此处添加文本具体内容"/>
  <p:tag name="KSO_WM_UNIT_TEXT_FILL_FORE_SCHEMECOLOR_INDEX" val="1"/>
  <p:tag name="KSO_WM_UNIT_TEXT_FILL_TYPE" val="1"/>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7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picTxt"/>
  <p:tag name="KSO_WM_SLIDE_SIZE" val="355.7*135.4"/>
  <p:tag name="KSO_WM_SLIDE_POSITION" val="86.6*295.1"/>
  <p:tag name="KSO_WM_SLIDE_LAYOUT" val="a_d_l"/>
  <p:tag name="KSO_WM_SLIDE_LAYOUT_CNT" val="1_1_1"/>
  <p:tag name="KSO_WM_SPECIAL_SOURCE" val="bdnull"/>
  <p:tag name="KSO_WM_DIAGRAM_GROUP_CODE" val="l1-1"/>
  <p:tag name="KSO_WM_SLIDE_DIAGTYPE" val="l"/>
  <p:tag name="KSO_WM_TEMPLATE_INDEX" val="20230968"/>
  <p:tag name="KSO_WM_TEMPLATE_SUBCATEGORY" val="0"/>
  <p:tag name="KSO_WM_SLIDE_INDEX" val="1"/>
  <p:tag name="KSO_WM_TAG_VERSION" val="3.0"/>
  <p:tag name="KSO_WM_SLIDE_ID" val="custom20233589_1"/>
  <p:tag name="KSO_WM_SLIDE_ITEM_CNT" val="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589_1*i*1"/>
  <p:tag name="KSO_WM_TEMPLATE_CATEGORY" val="custom"/>
  <p:tag name="KSO_WM_TEMPLATE_INDEX" val="20233589"/>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589_1*a*1"/>
  <p:tag name="KSO_WM_TEMPLATE_CATEGORY" val="custom"/>
  <p:tag name="KSO_WM_TEMPLATE_INDEX" val="20233589"/>
  <p:tag name="KSO_WM_UNIT_LAYERLEVEL" val="1"/>
  <p:tag name="KSO_WM_TAG_VERSION" val="3.0"/>
  <p:tag name="KSO_WM_UNIT_PRESET_TEXT" val="单击此处&#10;添加标题内容"/>
  <p:tag name="KSO_WM_UNIT_TEXT_FILL_FORE_SCHEMECOLOR_INDEX" val="13"/>
  <p:tag name="KSO_WM_UNIT_TEXT_FILL_TYPE" val="1"/>
  <p:tag name="KSO_WM_UNIT_USESOURCEFORMAT_APPLY" val="0"/>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589_1*i*2"/>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75.xml><?xml version="1.0" encoding="utf-8"?>
<p:tagLst xmlns:a="http://schemas.openxmlformats.org/drawingml/2006/main" xmlns:r="http://schemas.openxmlformats.org/officeDocument/2006/relationships" xmlns:p="http://schemas.openxmlformats.org/presentationml/2006/main">
  <p:tag name="KSO_WM_UNIT_VALUE" val="1906*172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89_1*d*1"/>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7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520_1*l_h_a*1_1_1"/>
  <p:tag name="KSO_WM_TEMPLATE_CATEGORY" val="diagram"/>
  <p:tag name="KSO_WM_TEMPLATE_INDEX" val="20233520"/>
  <p:tag name="KSO_WM_UNIT_LAYERLEVEL" val="1_1_1"/>
  <p:tag name="KSO_WM_TAG_VERSION" val="3.0"/>
  <p:tag name="KSO_WM_BEAUTIFY_FLAG" val="#wm#"/>
  <p:tag name="KSO_WM_DIAGRAM_MAX_ITEMCNT" val="2"/>
  <p:tag name="KSO_WM_DIAGRAM_MIN_ITEMCNT" val="2"/>
  <p:tag name="KSO_WM_DIAGRAM_VIRTUALLY_FRAME" val="{&quot;height&quot;:178.89999389648438,&quot;width&quot;:320.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DIAGRAM_VIRTUALLY_FRAME" val="{&quot;height&quot;:178.89999389648438,&quot;width&quot;:320.70001220703125}"/>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520_1*l_h_f*1_1_1"/>
  <p:tag name="KSO_WM_TEMPLATE_CATEGORY" val="diagram"/>
  <p:tag name="KSO_WM_TEMPLATE_INDEX" val="20233520"/>
  <p:tag name="KSO_WM_UNIT_LAYERLEVEL" val="1_1_1"/>
  <p:tag name="KSO_WM_TAG_VERSION" val="3.0"/>
  <p:tag name="KSO_WM_UNIT_VALUE" val="17"/>
  <p:tag name="KSO_WM_UNIT_PRESET_TEXT" val="单击此处添加文本具体内容"/>
  <p:tag name="KSO_WM_UNIT_TEXT_FILL_FORE_SCHEMECOLOR_INDEX" val="1"/>
  <p:tag name="KSO_WM_UNIT_TEXT_FILL_TYPE" val="1"/>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17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picTxt"/>
  <p:tag name="KSO_WM_SLIDE_SIZE" val="355.7*135.4"/>
  <p:tag name="KSO_WM_SLIDE_POSITION" val="86.6*295.1"/>
  <p:tag name="KSO_WM_SLIDE_LAYOUT" val="a_d_l"/>
  <p:tag name="KSO_WM_SLIDE_LAYOUT_CNT" val="1_1_1"/>
  <p:tag name="KSO_WM_SPECIAL_SOURCE" val="bdnull"/>
  <p:tag name="KSO_WM_DIAGRAM_GROUP_CODE" val="l1-1"/>
  <p:tag name="KSO_WM_SLIDE_DIAGTYPE" val="l"/>
  <p:tag name="KSO_WM_TEMPLATE_INDEX" val="20230968"/>
  <p:tag name="KSO_WM_TEMPLATE_SUBCATEGORY" val="0"/>
  <p:tag name="KSO_WM_SLIDE_INDEX" val="1"/>
  <p:tag name="KSO_WM_TAG_VERSION" val="3.0"/>
  <p:tag name="KSO_WM_SLIDE_ID" val="custom20233589_1"/>
  <p:tag name="KSO_WM_SLIDE_ITEM_CNT" val="2"/>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589_1*i*1"/>
  <p:tag name="KSO_WM_TEMPLATE_CATEGORY" val="custom"/>
  <p:tag name="KSO_WM_TEMPLATE_INDEX" val="20233589"/>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589_1*a*1"/>
  <p:tag name="KSO_WM_TEMPLATE_CATEGORY" val="custom"/>
  <p:tag name="KSO_WM_TEMPLATE_INDEX" val="20233589"/>
  <p:tag name="KSO_WM_UNIT_LAYERLEVEL" val="1"/>
  <p:tag name="KSO_WM_TAG_VERSION" val="3.0"/>
  <p:tag name="KSO_WM_UNIT_PRESET_TEXT" val="单击此处&#10;添加标题内容"/>
  <p:tag name="KSO_WM_UNIT_TEXT_FILL_FORE_SCHEMECOLOR_INDEX" val="13"/>
  <p:tag name="KSO_WM_UNIT_TEXT_FILL_TYPE" val="1"/>
  <p:tag name="KSO_WM_UNIT_USESOURCEFORMAT_APPLY" val="0"/>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589_1*i*2"/>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82.xml><?xml version="1.0" encoding="utf-8"?>
<p:tagLst xmlns:a="http://schemas.openxmlformats.org/drawingml/2006/main" xmlns:r="http://schemas.openxmlformats.org/officeDocument/2006/relationships" xmlns:p="http://schemas.openxmlformats.org/presentationml/2006/main">
  <p:tag name="KSO_WM_UNIT_VALUE" val="1906*172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89_1*d*1"/>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83.xml><?xml version="1.0" encoding="utf-8"?>
<p:tagLst xmlns:a="http://schemas.openxmlformats.org/drawingml/2006/main" xmlns:r="http://schemas.openxmlformats.org/officeDocument/2006/relationships"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0968"/>
  <p:tag name="KSO_WM_TEMPLATE_CATEGORY" val="diagram"/>
  <p:tag name="KSO_WM_SLIDE_INDEX" val="9"/>
  <p:tag name="KSO_WM_SLIDE_ID" val="custom20235971_9"/>
  <p:tag name="KSO_WM_TEMPLATE_MASTER_TYPE" val="0"/>
  <p:tag name="KSO_WM_SLIDE_LAYOUT" val="a_f"/>
  <p:tag name="KSO_WM_SLIDE_LAYOUT_CNT" val="1_2"/>
</p:tagLst>
</file>

<file path=ppt/tags/tag18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20235971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ISCONTENTSTITLE" val="0"/>
  <p:tag name="KSO_WM_UNIT_PRESET_TEXT" val="感谢观看"/>
</p:tagLst>
</file>

<file path=ppt/tags/tag185.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ID" val="custom20235971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VALUE" val="30"/>
  <p:tag name="KSO_WM_UNIT_PRESET_TEXT" val="汇报人：WPS"/>
</p:tagLst>
</file>

<file path=ppt/tags/tag19.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5.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0.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PRESET_TEXT" val="公司名"/>
  <p:tag name="KSO_WM_UNIT_ID" val="_1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a="http://schemas.openxmlformats.org/drawingml/2006/main" xmlns:r="http://schemas.openxmlformats.org/officeDocument/2006/relationships"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5971"/>
  <p:tag name="KSO_WM_TEMPLATE_CATEGORY" val="custom"/>
  <p:tag name="KSO_WM_SLIDE_INDEX" val="1"/>
  <p:tag name="KSO_WM_SLIDE_ID" val="custom20235971_1"/>
  <p:tag name="KSO_WM_TEMPLATE_MASTER_TYPE" val="0"/>
  <p:tag name="KSO_WM_SLIDE_LAYOUT" val="a_f"/>
  <p:tag name="KSO_WM_SLIDE_LAYOUT_CNT" val="1_2"/>
</p:tagLst>
</file>

<file path=ppt/tags/tag51.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ID" val="custom20235971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VALUE" val="30"/>
  <p:tag name="KSO_WM_UNIT_PRESET_TEXT" val="汇报人：WPS"/>
</p:tagLst>
</file>

<file path=ppt/tags/tag52.xml><?xml version="1.0" encoding="utf-8"?>
<p:tagLst xmlns:a="http://schemas.openxmlformats.org/drawingml/2006/main" xmlns:r="http://schemas.openxmlformats.org/officeDocument/2006/relationships"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6"/>
  <p:tag name="KSO_WM_DIAGRAM_GROUP_CODE" val="l1-1"/>
  <p:tag name="KSO_WM_BEAUTIFY_FLAG" val="#wm#"/>
  <p:tag name="KSO_WM_TEMPLATE_INDEX" val="20235971"/>
  <p:tag name="KSO_WM_TEMPLATE_CATEGORY" val="custom"/>
  <p:tag name="KSO_WM_SLIDE_INDEX" val="6"/>
  <p:tag name="KSO_WM_SLIDE_ID" val="custom20235971_6"/>
  <p:tag name="KSO_WM_TEMPLATE_MASTER_TYPE" val="0"/>
  <p:tag name="KSO_WM_SLIDE_LAYOUT" val="a_l"/>
  <p:tag name="KSO_WM_SLIDE_LAYOUT_CNT" val="1_1"/>
  <p:tag name="KSO_WM_SLIDE_DIAGTYPE" val="l"/>
</p:tagLst>
</file>

<file path=ppt/tags/tag53.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54.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1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solidLine&quot;:{&quot;brightness&quot;:0.6000000238418579,&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5.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56.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3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solidLine&quot;:{&quot;brightness&quot;:0.6000000238418579,&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7.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5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58.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5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solidLine&quot;:{&quot;brightness&quot;:0.6000000238418579,&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9.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2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solidLine&quot;:{&quot;brightness&quot;:0.6000000238418579,&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61.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62.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4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solidLine&quot;:{&quot;brightness&quot;:0.6000000238418579,&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6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5971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PRESET_TEXT" val="目录"/>
  <p:tag name="KSO_WM_UNIT_TEXT_FILL_FORE_SCHEMECOLOR_INDEX" val="15"/>
  <p:tag name="KSO_WM_UNIT_TEXT_FILL_TYPE" val="1"/>
  <p:tag name="KSO_WM_UNIT_USESOURCEFORMAT_APPLY" val="0"/>
</p:tagLst>
</file>

<file path=ppt/tags/tag64.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UNIT_SUBTYPE" val="a"/>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5"/>
  <p:tag name="KSO_WM_UNIT_TEXT_FILL_TYPE" val="1"/>
  <p:tag name="KSO_WM_UNIT_USESOURCEFORMAT_APPLY" val="0"/>
</p:tagLst>
</file>

<file path=ppt/tags/tag65.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1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1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899999976158142,&quot;transparency&quot;:0},{&quot;brightness&quot;:0,&quot;colorType&quot;:1,&quot;foreColorIndex&quot;:6,&quot;pos&quot;:0.7400000095367432,&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6"/>
  <p:tag name="KSO_WM_UNIT_USESOURCEFORMAT_APPLY" val="0"/>
</p:tagLst>
</file>

<file path=ppt/tags/tag66.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UNIT_SUBTYPE" val="a"/>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5"/>
  <p:tag name="KSO_WM_UNIT_TEXT_FILL_TYPE" val="1"/>
  <p:tag name="KSO_WM_UNIT_USESOURCEFORMAT_APPLY" val="0"/>
</p:tagLst>
</file>

<file path=ppt/tags/tag67.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3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3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899999976158142,&quot;transparency&quot;:0},{&quot;brightness&quot;:0,&quot;colorType&quot;:1,&quot;foreColorIndex&quot;:6,&quot;pos&quot;:0.7400000095367432,&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6"/>
  <p:tag name="KSO_WM_UNIT_USESOURCEFORMAT_APPLY" val="0"/>
</p:tagLst>
</file>

<file path=ppt/tags/tag68.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5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UNIT_SUBTYPE" val="a"/>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5"/>
  <p:tag name="KSO_WM_UNIT_TEXT_FILL_TYPE" val="1"/>
  <p:tag name="KSO_WM_UNIT_USESOURCEFORMAT_APPLY" val="0"/>
</p:tagLst>
</file>

<file path=ppt/tags/tag69.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5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5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899999976158142,&quot;transparency&quot;:0},{&quot;brightness&quot;:0,&quot;colorType&quot;:1,&quot;foreColorIndex&quot;:6,&quot;pos&quot;:0.7400000095367432,&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5"/>
  <p:tag name="KSO_WM_UNIT_TEXT_FILL_FORE_SCHEMECOLOR_INDEX" val="6"/>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UNIT_SUBTYPE" val="a"/>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5"/>
  <p:tag name="KSO_WM_UNIT_TEXT_FILL_TYPE" val="1"/>
  <p:tag name="KSO_WM_UNIT_USESOURCEFORMAT_APPLY" val="0"/>
</p:tagLst>
</file>

<file path=ppt/tags/tag71.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2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899999976158142,&quot;transparency&quot;:0},{&quot;brightness&quot;:0,&quot;colorType&quot;:1,&quot;foreColorIndex&quot;:6,&quot;pos&quot;:0.7400000095367432,&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6"/>
  <p:tag name="KSO_WM_UNIT_USESOURCEFORMAT_APPLY" val="0"/>
</p:tagLst>
</file>

<file path=ppt/tags/tag72.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UNIT_SUBTYPE" val="a"/>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5"/>
  <p:tag name="KSO_WM_UNIT_TEXT_FILL_TYPE" val="1"/>
  <p:tag name="KSO_WM_UNIT_USESOURCEFORMAT_APPLY" val="0"/>
</p:tagLst>
</file>

<file path=ppt/tags/tag73.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4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4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899999976158142,&quot;transparency&quot;:0},{&quot;brightness&quot;:0,&quot;colorType&quot;:1,&quot;foreColorIndex&quot;:6,&quot;pos&quot;:0.7400000095367432,&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4"/>
  <p:tag name="KSO_WM_UNIT_TEXT_FILL_FORE_SCHEMECOLOR_INDEX" val="6"/>
  <p:tag name="KSO_WM_UNIT_USESOURCEFORMAT_APPLY" val="0"/>
</p:tagLst>
</file>

<file path=ppt/tags/tag74.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5971_6*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FILL_FORE_SCHEMECOLOR_INDEX" val="4"/>
  <p:tag name="KSO_WM_UNIT_FILL_TYPE" val="1"/>
  <p:tag name="KSO_WM_UNIT_TEXT_FILL_FORE_SCHEMECOLOR_INDEX" val="2"/>
  <p:tag name="KSO_WM_UNIT_TEXT_FILL_TYPE" val="1"/>
  <p:tag name="KSO_WM_UNIT_USESOURCEFORMAT_APPLY" val="0"/>
</p:tagLst>
</file>

<file path=ppt/tags/tag75.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71"/>
  <p:tag name="KSO_WM_TEMPLATE_CATEGORY" val="custom"/>
  <p:tag name="KSO_WM_SLIDE_INDEX" val="7"/>
  <p:tag name="KSO_WM_SLIDE_ID" val="custom20235971_7"/>
  <p:tag name="KSO_WM_TEMPLATE_MASTER_TYPE" val="0"/>
  <p:tag name="KSO_WM_SLIDE_LAYOUT" val="a_e"/>
  <p:tag name="KSO_WM_SLIDE_LAYOUT_CNT" val="1_1"/>
</p:tagLst>
</file>

<file path=ppt/tags/tag76.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2023597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ISCONTENTSTITLE" val="0"/>
  <p:tag name="KSO_WM_UNIT_PRESET_TEXT" val="添加章节标题"/>
</p:tagLst>
</file>

<file path=ppt/tags/tag77.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2023597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PRESET_TEXT" val="0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diag"/>
  <p:tag name="KSO_WM_SLIDE_SIZE" val="830.425*329.603"/>
  <p:tag name="KSO_WM_SLIDE_POSITION" val="63.975*169.551"/>
  <p:tag name="KSO_WM_TEMPLATE_INDEX" val="20235971"/>
  <p:tag name="KSO_WM_TEMPLATE_SUBCATEGORY" val="0"/>
  <p:tag name="KSO_WM_SLIDE_INDEX" val="1"/>
  <p:tag name="KSO_WM_TAG_VERSION" val="3.0"/>
  <p:tag name="KSO_WM_SLIDE_ID" val="custom20231902_1"/>
  <p:tag name="KSO_WM_SLIDE_ITEM_CNT" val="4"/>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VALUE" val="30"/>
  <p:tag name="KSO_WM_UNIT_TYPE" val="a"/>
  <p:tag name="KSO_WM_UNIT_INDEX" val="1"/>
  <p:tag name="KSO_WM_TEMPLATE_INDEX" val="20231902"/>
  <p:tag name="KSO_WM_UNIT_ID" val="custom20231902_1*a*1"/>
  <p:tag name="KSO_WM_UNIT_TEXT_FILL_FORE_SCHEMECOLOR_INDEX" val="13"/>
  <p:tag name="KSO_WM_UNIT_TEXT_FILL_TYPE" val="1"/>
  <p:tag name="KSO_WM_UNIT_USESOURCEFORMAT_APPLY" val="0"/>
  <p:tag name="KSO_WM_UNIT_PRESET_TEXT" val="单击此处添加标题"/>
</p:tagLst>
</file>

<file path=ppt/tags/tag8.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PRESET_TEXT" val="公司名"/>
  <p:tag name="KSO_WM_UNIT_ID" val="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015_1*l_h_a*1_1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1.04998779296875,&quot;width&quot;:830.424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UNIT_USESOURCEFORMAT_APPLY" val="0"/>
</p:tagLst>
</file>

<file path=ppt/tags/tag81.xml><?xml version="1.0" encoding="utf-8"?>
<p:tagLst xmlns:a="http://schemas.openxmlformats.org/drawingml/2006/main" xmlns:r="http://schemas.openxmlformats.org/officeDocument/2006/relationships" xmlns:p="http://schemas.openxmlformats.org/presentationml/2006/main">
  <p:tag name="KSO_WM_UNIT_VALUE" val="679*679"/>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015_1*l_h_d*1_1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1.04998779296875,&quot;width&quot;:830.42498779296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13"/>
  <p:tag name="KSO_WM_UNIT_LINE_FILL_TYPE" val="2"/>
  <p:tag name="KSO_WM_UNIT_USESOURCEFORMAT_APPLY" val="0"/>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015_1*l_h_a*1_2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1.04998779296875,&quot;width&quot;:830.424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UNIT_USESOURCEFORMAT_APPLY" val="0"/>
</p:tagLst>
</file>

<file path=ppt/tags/tag83.xml><?xml version="1.0" encoding="utf-8"?>
<p:tagLst xmlns:a="http://schemas.openxmlformats.org/drawingml/2006/main" xmlns:r="http://schemas.openxmlformats.org/officeDocument/2006/relationships" xmlns:p="http://schemas.openxmlformats.org/presentationml/2006/main">
  <p:tag name="KSO_WM_UNIT_VALUE" val="679*711"/>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015_1*l_h_d*1_2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1.04998779296875,&quot;width&quot;:830.42498779296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13"/>
  <p:tag name="KSO_WM_UNIT_LINE_FILL_TYPE" val="2"/>
  <p:tag name="KSO_WM_UNIT_USESOURCEFORMAT_APPLY" val="0"/>
</p:tagLst>
</file>

<file path=ppt/tags/tag8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15_1*l_h_f*1_1_1"/>
  <p:tag name="KSO_WM_TEMPLATE_CATEGORY" val="diagram"/>
  <p:tag name="KSO_WM_TEMPLATE_INDEX" val="2023101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04998779296875,&quot;width&quot;:830.424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您的项正文，文字是您思想的提炼，请尽量言简意赅地阐述观点"/>
  <p:tag name="KSO_WM_UNIT_TEXT_FILL_FORE_SCHEMECOLOR_INDEX" val="1"/>
  <p:tag name="KSO_WM_UNIT_TEXT_FILL_TYPE" val="1"/>
  <p:tag name="KSO_WM_UNIT_USESOURCEFORMAT_APPLY" val="0"/>
</p:tagLst>
</file>

<file path=ppt/tags/tag8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15_1*l_h_f*1_2_1"/>
  <p:tag name="KSO_WM_TEMPLATE_CATEGORY" val="diagram"/>
  <p:tag name="KSO_WM_TEMPLATE_INDEX" val="2023101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04998779296875,&quot;width&quot;:830.424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您的项正文，文字是您思想的提炼，请尽量言简意赅地阐述观点"/>
  <p:tag name="KSO_WM_UNIT_TEXT_FILL_FORE_SCHEMECOLOR_INDEX" val="1"/>
  <p:tag name="KSO_WM_UNIT_TEXT_FILL_TYPE" val="1"/>
  <p:tag name="KSO_WM_UNIT_USESOURCEFORMAT_APPLY" val="0"/>
</p:tagLst>
</file>

<file path=ppt/tags/tag8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98.097*315.1"/>
  <p:tag name="KSO_WM_SLIDE_POSITION" val="584.528*164.889"/>
  <p:tag name="KSO_WM_SLIDE_LAYOUT" val="a_d_l"/>
  <p:tag name="KSO_WM_SLIDE_LAYOUT_CNT" val="1_1_1"/>
  <p:tag name="KSO_WM_SPECIAL_SOURCE" val="bdnull"/>
  <p:tag name="KSO_WM_DIAGRAM_GROUP_CODE" val="l1-1"/>
  <p:tag name="KSO_WM_SLIDE_DIAGTYPE" val="l"/>
  <p:tag name="KSO_WM_TEMPLATE_INDEX" val="20235971"/>
  <p:tag name="KSO_WM_TEMPLATE_SUBCATEGORY" val="0"/>
  <p:tag name="KSO_WM_SLIDE_INDEX" val="1"/>
  <p:tag name="KSO_WM_TAG_VERSION" val="3.0"/>
  <p:tag name="KSO_WM_SLIDE_ID" val="custom20233588_1"/>
  <p:tag name="KSO_WM_SLIDE_ITEM_CNT" val="2"/>
</p:tagLst>
</file>

<file path=ppt/tags/tag87.xml><?xml version="1.0" encoding="utf-8"?>
<p:tagLst xmlns:a="http://schemas.openxmlformats.org/drawingml/2006/main" xmlns:r="http://schemas.openxmlformats.org/officeDocument/2006/relationships" xmlns:p="http://schemas.openxmlformats.org/presentationml/2006/main">
  <p:tag name="KSO_WM_UNIT_VALUE" val="1903*18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88_1*d*1"/>
  <p:tag name="KSO_WM_TEMPLATE_CATEGORY" val="custom"/>
  <p:tag name="KSO_WM_TEMPLATE_INDEX" val="20233588"/>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588"/>
  <p:tag name="KSO_WM_UNIT_ID" val="custom20233588_1*a*1"/>
  <p:tag name="KSO_WM_UNIT_PRESET_TEXT" val="单击此处添加标题"/>
  <p:tag name="KSO_WM_UNIT_TEXT_FILL_FORE_SCHEMECOLOR_INDEX" val="15"/>
  <p:tag name="KSO_WM_UNIT_TEXT_FILL_TYPE" val="1"/>
  <p:tag name="KSO_WM_UNIT_USESOURCEFORMAT_APPLY" val="0"/>
</p:tagLst>
</file>

<file path=ppt/tags/tag8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519_1*l_h_i*1_1_1"/>
  <p:tag name="KSO_WM_TEMPLATE_CATEGORY" val="diagram"/>
  <p:tag name="KSO_WM_TEMPLATE_INDEX" val="20233519"/>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356.8699951171875,&quot;width&quot;:298.0972290039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519_1*l_h_f*1_1_1"/>
  <p:tag name="KSO_WM_TEMPLATE_CATEGORY" val="diagram"/>
  <p:tag name="KSO_WM_TEMPLATE_INDEX" val="20233519"/>
  <p:tag name="KSO_WM_UNIT_LAYERLEVEL" val="1_1_1"/>
  <p:tag name="KSO_WM_TAG_VERSION" val="3.0"/>
  <p:tag name="KSO_WM_BEAUTIFY_FLAG" val="#wm#"/>
  <p:tag name="KSO_WM_UNIT_PRESET_TEXT" val="单击此处输入您的项正文"/>
  <p:tag name="KSO_WM_UNIT_TEXT_FILL_FORE_SCHEMECOLOR_INDEX" val="1"/>
  <p:tag name="KSO_WM_UNIT_TEXT_FILL_TYPE" val="1"/>
  <p:tag name="KSO_WM_DIAGRAM_MAX_ITEMCNT" val="3"/>
  <p:tag name="KSO_WM_DIAGRAM_MIN_ITEMCNT" val="2"/>
  <p:tag name="KSO_WM_DIAGRAM_VIRTUALLY_FRAME" val="{&quot;height&quot;:356.8699951171875,&quot;width&quot;:298.0972290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9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519_1*l_h_a*1_1_1"/>
  <p:tag name="KSO_WM_TEMPLATE_CATEGORY" val="diagram"/>
  <p:tag name="KSO_WM_TEMPLATE_INDEX" val="20233519"/>
  <p:tag name="KSO_WM_UNIT_LAYERLEVEL" val="1_1_1"/>
  <p:tag name="KSO_WM_TAG_VERSION" val="3.0"/>
  <p:tag name="KSO_WM_BEAUTIFY_FLAG" val="#wm#"/>
  <p:tag name="KSO_WM_UNIT_PRESET_TEXT" val="单击添加项标题"/>
  <p:tag name="KSO_WM_UNIT_TEXT_FILL_FORE_SCHEMECOLOR_INDEX" val="1"/>
  <p:tag name="KSO_WM_UNIT_TEXT_FILL_TYPE" val="1"/>
  <p:tag name="KSO_WM_DIAGRAM_MAX_ITEMCNT" val="3"/>
  <p:tag name="KSO_WM_DIAGRAM_MIN_ITEMCNT" val="2"/>
  <p:tag name="KSO_WM_DIAGRAM_VIRTUALLY_FRAME" val="{&quot;height&quot;:356.8699951171875,&quot;width&quot;:298.0972290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9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519_1*l_h_i*1_2_1"/>
  <p:tag name="KSO_WM_TEMPLATE_CATEGORY" val="diagram"/>
  <p:tag name="KSO_WM_TEMPLATE_INDEX" val="20233519"/>
  <p:tag name="KSO_WM_UNIT_LAYERLEVEL" val="1_1_1"/>
  <p:tag name="KSO_WM_TAG_VERSION" val="3.0"/>
  <p:tag name="KSO_WM_BEAUTIFY_FLAG" val="#wm#"/>
  <p:tag name="KSO_WM_UNIT_LINE_FORE_SCHEMECOLOR_INDEX" val="5"/>
  <p:tag name="KSO_WM_DIAGRAM_MAX_ITEMCNT" val="3"/>
  <p:tag name="KSO_WM_DIAGRAM_MIN_ITEMCNT" val="2"/>
  <p:tag name="KSO_WM_DIAGRAM_VIRTUALLY_FRAME" val="{&quot;height&quot;:356.8699951171875,&quot;width&quot;:298.0972290039062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9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519_1*l_h_f*1_2_1"/>
  <p:tag name="KSO_WM_TEMPLATE_CATEGORY" val="diagram"/>
  <p:tag name="KSO_WM_TEMPLATE_INDEX" val="20233519"/>
  <p:tag name="KSO_WM_UNIT_LAYERLEVEL" val="1_1_1"/>
  <p:tag name="KSO_WM_TAG_VERSION" val="3.0"/>
  <p:tag name="KSO_WM_BEAUTIFY_FLAG" val="#wm#"/>
  <p:tag name="KSO_WM_UNIT_PRESET_TEXT" val="单击此处输入您的项正文"/>
  <p:tag name="KSO_WM_UNIT_TEXT_FILL_FORE_SCHEMECOLOR_INDEX" val="1"/>
  <p:tag name="KSO_WM_UNIT_TEXT_FILL_TYPE" val="1"/>
  <p:tag name="KSO_WM_DIAGRAM_MAX_ITEMCNT" val="3"/>
  <p:tag name="KSO_WM_DIAGRAM_MIN_ITEMCNT" val="2"/>
  <p:tag name="KSO_WM_DIAGRAM_VIRTUALLY_FRAME" val="{&quot;height&quot;:356.8699951171875,&quot;width&quot;:298.0972290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1"/>
  <p:tag name="KSO_WM_UNIT_USESOURCEFORMAT_APPLY" val="0"/>
</p:tagLst>
</file>

<file path=ppt/tags/tag9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519_1*l_h_a*1_2_1"/>
  <p:tag name="KSO_WM_TEMPLATE_CATEGORY" val="diagram"/>
  <p:tag name="KSO_WM_TEMPLATE_INDEX" val="20233519"/>
  <p:tag name="KSO_WM_UNIT_LAYERLEVEL" val="1_1_1"/>
  <p:tag name="KSO_WM_TAG_VERSION" val="3.0"/>
  <p:tag name="KSO_WM_BEAUTIFY_FLAG" val="#wm#"/>
  <p:tag name="KSO_WM_UNIT_PRESET_TEXT" val="单击添加项标题"/>
  <p:tag name="KSO_WM_UNIT_TEXT_FILL_FORE_SCHEMECOLOR_INDEX" val="1"/>
  <p:tag name="KSO_WM_UNIT_TEXT_FILL_TYPE" val="1"/>
  <p:tag name="KSO_WM_DIAGRAM_MAX_ITEMCNT" val="3"/>
  <p:tag name="KSO_WM_DIAGRAM_MIN_ITEMCNT" val="2"/>
  <p:tag name="KSO_WM_DIAGRAM_VIRTUALLY_FRAME" val="{&quot;height&quot;:356.8699951171875,&quot;width&quot;:298.0972290039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9"/>
  <p:tag name="KSO_WM_UNIT_USESOURCEFORMAT_APPLY" val="0"/>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3190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5971"/>
  <p:tag name="KSO_WM_SLIDE_TYPE" val="text"/>
  <p:tag name="KSO_WM_SLIDE_SUBTYPE" val="diag"/>
  <p:tag name="KSO_WM_SLIDE_SIZE" val="839.328*357.763"/>
  <p:tag name="KSO_WM_SLIDE_POSITION" val="60.3362*109.909"/>
  <p:tag name="KSO_WM_SLIDE_LAYOUT" val="a_l"/>
  <p:tag name="KSO_WM_SLIDE_LAYOUT_CNT" val="1_1"/>
  <p:tag name="KSO_WM_SPECIAL_SOURCE" val="bdnull"/>
  <p:tag name="KSO_WM_DIAGRAM_GROUP_CODE" val="l1-1"/>
  <p:tag name="KSO_WM_SLIDE_DIAGTYPE" val="l"/>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905_1*a*1"/>
  <p:tag name="KSO_WM_TEMPLATE_CATEGORY" val="custom"/>
  <p:tag name="KSO_WM_TEMPLATE_INDEX" val="20231905"/>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1_1"/>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14_1*l_h_a*1_1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87.8111877441406,&quot;width&quot;:840.434020996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添加标题"/>
  <p:tag name="KSO_WM_UNIT_USESOURCEFORMAT_APPLY" val="0"/>
</p:tagLst>
</file>

<file path=ppt/tags/tag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2_1"/>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8046</Words>
  <Application>Microsoft Office PowerPoint</Application>
  <PresentationFormat>宽屏</PresentationFormat>
  <Paragraphs>465</Paragraphs>
  <Slides>51</Slides>
  <Notes>39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-apple-system</vt:lpstr>
      <vt:lpstr>Arial Unicode MS</vt:lpstr>
      <vt:lpstr>OPPOSans R</vt:lpstr>
      <vt:lpstr>等线</vt:lpstr>
      <vt:lpstr>等线 Light</vt:lpstr>
      <vt:lpstr>宋体</vt:lpstr>
      <vt:lpstr>Microsoft YaHei</vt:lpstr>
      <vt:lpstr>Microsoft YaHei</vt:lpstr>
      <vt:lpstr>Arial</vt:lpstr>
      <vt:lpstr>Calibri</vt:lpstr>
      <vt:lpstr>Cambria</vt:lpstr>
      <vt:lpstr>Wingdings</vt:lpstr>
      <vt:lpstr>Office 主题​​</vt:lpstr>
      <vt:lpstr>PowerPoint 演示文稿</vt:lpstr>
      <vt:lpstr>目录</vt:lpstr>
      <vt:lpstr>论文基本信息</vt:lpstr>
      <vt:lpstr>作者与机构</vt:lpstr>
      <vt:lpstr>出版与发布信息</vt:lpstr>
      <vt:lpstr>论文摘要与评分</vt:lpstr>
      <vt:lpstr>读前先问的问题</vt:lpstr>
      <vt:lpstr>任务方向及问题类型</vt:lpstr>
      <vt:lpstr>PowerPoint 演示文稿</vt:lpstr>
      <vt:lpstr>PowerPoint 演示文稿</vt:lpstr>
      <vt:lpstr>研究内容与方法</vt:lpstr>
      <vt:lpstr>PowerPoint 演示文稿</vt:lpstr>
      <vt:lpstr>PowerPoint 演示文稿</vt:lpstr>
      <vt:lpstr>解决方案与验证方法</vt:lpstr>
      <vt:lpstr>论文精读内容</vt:lpstr>
      <vt:lpstr>PowerPoint 演示文稿</vt:lpstr>
      <vt:lpstr>任务规划</vt:lpstr>
      <vt:lpstr>任务规划</vt:lpstr>
      <vt:lpstr>任务规划</vt:lpstr>
      <vt:lpstr>任务规划</vt:lpstr>
      <vt:lpstr>任务规划</vt:lpstr>
      <vt:lpstr>任务规划</vt:lpstr>
      <vt:lpstr>PowerPoint 演示文稿</vt:lpstr>
      <vt:lpstr>PowerPoint 演示文稿</vt:lpstr>
      <vt:lpstr>PowerPoint 演示文稿</vt:lpstr>
      <vt:lpstr>tool instruction  toolbench_tool_instruction.json</vt:lpstr>
      <vt:lpstr>PowerPoint 演示文稿</vt:lpstr>
      <vt:lpstr>PowerPoint 演示文稿</vt:lpstr>
      <vt:lpstr>tool instruction  toolbench_tool_instruction.json</vt:lpstr>
      <vt:lpstr>PowerPoint 演示文稿</vt:lpstr>
      <vt:lpstr>PowerPoint 演示文稿</vt:lpstr>
      <vt:lpstr>数据集与评价指标</vt:lpstr>
      <vt:lpstr>实验</vt:lpstr>
      <vt:lpstr>实验5.1</vt:lpstr>
      <vt:lpstr>PowerPoint 演示文稿</vt:lpstr>
      <vt:lpstr>PowerPoint 演示文稿</vt:lpstr>
      <vt:lpstr>PowerPoint 演示文稿</vt:lpstr>
      <vt:lpstr>PowerPoint 演示文稿</vt:lpstr>
      <vt:lpstr>数据集与评价指标</vt:lpstr>
      <vt:lpstr>PowerPoint 演示文稿</vt:lpstr>
      <vt:lpstr>PowerPoint 演示文稿</vt:lpstr>
      <vt:lpstr>PowerPoint 演示文稿</vt:lpstr>
      <vt:lpstr>PowerPoint 演示文稿</vt:lpstr>
      <vt:lpstr>PowerPoint 演示文稿</vt:lpstr>
      <vt:lpstr>chatgpt_easytool  G2_category.json</vt:lpstr>
      <vt:lpstr>chatgpt_easytool  G2_category.json</vt:lpstr>
      <vt:lpstr>chatgpt_easytool  G3_instruction.json </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远欣 毛</dc:creator>
  <cp:lastModifiedBy>远欣 毛</cp:lastModifiedBy>
  <cp:revision>1</cp:revision>
  <dcterms:created xsi:type="dcterms:W3CDTF">2024-07-14T14:14:08Z</dcterms:created>
  <dcterms:modified xsi:type="dcterms:W3CDTF">2024-07-14T14:14:24Z</dcterms:modified>
</cp:coreProperties>
</file>